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6" r:id="rId6"/>
    <p:sldId id="262" r:id="rId7"/>
    <p:sldId id="263" r:id="rId8"/>
    <p:sldId id="265" r:id="rId9"/>
    <p:sldId id="264" r:id="rId10"/>
    <p:sldId id="257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Bárd Petra Dóra" initials="DBPD" lastIdx="2" clrIdx="0">
    <p:extLst>
      <p:ext uri="{19B8F6BF-5375-455C-9EA6-DF929625EA0E}">
        <p15:presenceInfo xmlns:p15="http://schemas.microsoft.com/office/powerpoint/2012/main" userId="S::petra.bard@ajk.elte.hu::a6068301-d559-4315-9a2b-89c8cb36ea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178" y="-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ímszöveg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17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" name="Négyszög"/>
          <p:cNvSpPr/>
          <p:nvPr/>
        </p:nvSpPr>
        <p:spPr>
          <a:xfrm>
            <a:off x="762000" y="3290060"/>
            <a:ext cx="8382000" cy="76201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118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19" name="Négyszög"/>
          <p:cNvSpPr/>
          <p:nvPr/>
        </p:nvSpPr>
        <p:spPr>
          <a:xfrm>
            <a:off x="762000" y="1219200"/>
            <a:ext cx="8382000" cy="76200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Címszöveg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130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1" name="Négyszög"/>
          <p:cNvSpPr/>
          <p:nvPr/>
        </p:nvSpPr>
        <p:spPr>
          <a:xfrm rot="16200000">
            <a:off x="3895538" y="2982632"/>
            <a:ext cx="6041466" cy="76202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7" name="Rounded Rectangle 10"/>
          <p:cNvSpPr/>
          <p:nvPr/>
        </p:nvSpPr>
        <p:spPr>
          <a:xfrm>
            <a:off x="91439" y="101600"/>
            <a:ext cx="8961121" cy="6664960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8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413740" y="6397942"/>
            <a:ext cx="273060" cy="281941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7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Címszöveg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b="1" cap="all"/>
            </a:lvl1pPr>
          </a:lstStyle>
          <a:p>
            <a:r>
              <a:t>Címszöveg</a:t>
            </a:r>
          </a:p>
        </p:txBody>
      </p:sp>
      <p:sp>
        <p:nvSpPr>
          <p:cNvPr id="38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9" name="Négyszög"/>
          <p:cNvSpPr/>
          <p:nvPr/>
        </p:nvSpPr>
        <p:spPr>
          <a:xfrm>
            <a:off x="762000" y="4430805"/>
            <a:ext cx="8382000" cy="76201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50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1" name="Négyszög"/>
          <p:cNvSpPr/>
          <p:nvPr/>
        </p:nvSpPr>
        <p:spPr>
          <a:xfrm>
            <a:off x="762000" y="1219200"/>
            <a:ext cx="8382000" cy="76200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62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3" name="Négyszög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4" name="Négyszög"/>
          <p:cNvSpPr/>
          <p:nvPr/>
        </p:nvSpPr>
        <p:spPr>
          <a:xfrm>
            <a:off x="762000" y="1219200"/>
            <a:ext cx="8382000" cy="76200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75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Címszöveg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94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5" name="Négyszög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96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ímszöveg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106" name="Kép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image1.jpe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eg" descr="image2.jpe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ímszöveg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Címszöveg</a:t>
            </a:r>
          </a:p>
        </p:txBody>
      </p:sp>
      <p:sp>
        <p:nvSpPr>
          <p:cNvPr id="5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" name="Négyszög"/>
          <p:cNvSpPr/>
          <p:nvPr/>
        </p:nvSpPr>
        <p:spPr>
          <a:xfrm>
            <a:off x="457200" y="1219200"/>
            <a:ext cx="8686800" cy="76200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eil.secure.europarl.europa.eu/oeil/popups/ficheprocedure.do?lang=en&amp;reference=2015/2254(INL)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Kattintson duplán a szerkesztéshez"/>
          <p:cNvSpPr txBox="1">
            <a:spLocks noGrp="1"/>
          </p:cNvSpPr>
          <p:nvPr>
            <p:ph type="ctrTitle"/>
          </p:nvPr>
        </p:nvSpPr>
        <p:spPr>
          <a:xfrm>
            <a:off x="802201" y="1535482"/>
            <a:ext cx="7772401" cy="1470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A </a:t>
            </a:r>
            <a:r>
              <a:rPr lang="en-GB" dirty="0" err="1">
                <a:effectLst/>
                <a:latin typeface="Arial" panose="020B0604020202020204" pitchFamily="34" charset="0"/>
              </a:rPr>
              <a:t>nemzeti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bíróságok</a:t>
            </a:r>
            <a:br>
              <a:rPr lang="en-GB" dirty="0"/>
            </a:br>
            <a:r>
              <a:rPr lang="en-GB" dirty="0" err="1">
                <a:effectLst/>
                <a:latin typeface="Arial" panose="020B0604020202020204" pitchFamily="34" charset="0"/>
              </a:rPr>
              <a:t>függetlensége</a:t>
            </a:r>
            <a:r>
              <a:rPr lang="en-GB" dirty="0">
                <a:effectLst/>
                <a:latin typeface="Arial" panose="020B0604020202020204" pitchFamily="34" charset="0"/>
              </a:rPr>
              <a:t> mint </a:t>
            </a:r>
            <a:r>
              <a:rPr lang="en-GB" dirty="0" err="1">
                <a:effectLst/>
                <a:latin typeface="Arial" panose="020B0604020202020204" pitchFamily="34" charset="0"/>
              </a:rPr>
              <a:t>az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uniós</a:t>
            </a:r>
            <a:r>
              <a:rPr lang="en-GB" dirty="0">
                <a:effectLst/>
                <a:latin typeface="Arial" panose="020B0604020202020204" pitchFamily="34" charset="0"/>
              </a:rPr>
              <a:t> jog </a:t>
            </a:r>
            <a:r>
              <a:rPr lang="en-GB" dirty="0" err="1">
                <a:effectLst/>
                <a:latin typeface="Arial" panose="020B0604020202020204" pitchFamily="34" charset="0"/>
              </a:rPr>
              <a:t>érvényesülésének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garanciája</a:t>
            </a:r>
            <a:endParaRPr dirty="0"/>
          </a:p>
        </p:txBody>
      </p:sp>
      <p:sp>
        <p:nvSpPr>
          <p:cNvPr id="158" name="Kattintson duplán a szerkesztéshez"/>
          <p:cNvSpPr txBox="1">
            <a:spLocks noGrp="1"/>
          </p:cNvSpPr>
          <p:nvPr>
            <p:ph type="subTitle" sz="quarter" idx="1"/>
          </p:nvPr>
        </p:nvSpPr>
        <p:spPr>
          <a:xfrm>
            <a:off x="900111" y="3667124"/>
            <a:ext cx="7772401" cy="219551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GB" dirty="0" err="1">
                <a:effectLst/>
                <a:latin typeface="Arial" panose="020B0604020202020204" pitchFamily="34" charset="0"/>
              </a:rPr>
              <a:t>Bizalom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Függetlenség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Pártatlanság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Számonkérhetőség</a:t>
            </a:r>
            <a:r>
              <a:rPr lang="en-GB" dirty="0">
                <a:effectLst/>
                <a:latin typeface="Arial" panose="020B0604020202020204" pitchFamily="34" charset="0"/>
              </a:rPr>
              <a:t>: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Workshop </a:t>
            </a:r>
            <a:r>
              <a:rPr lang="en-GB" dirty="0" err="1">
                <a:effectLst/>
                <a:latin typeface="Arial" panose="020B0604020202020204" pitchFamily="34" charset="0"/>
              </a:rPr>
              <a:t>bíróknak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és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gyakorló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jogászoknak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az</a:t>
            </a:r>
            <a:r>
              <a:rPr lang="hu-HU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előzetes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döntéshozatali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eljárásról</a:t>
            </a:r>
            <a:endParaRPr lang="hu-HU" sz="3200" dirty="0">
              <a:ea typeface="ＭＳ Ｐゴシック" pitchFamily="-1" charset="-128"/>
            </a:endParaRPr>
          </a:p>
          <a:p>
            <a:endParaRPr lang="hu-HU" sz="3200" dirty="0">
              <a:ea typeface="ＭＳ Ｐゴシック" pitchFamily="-1" charset="-128"/>
            </a:endParaRPr>
          </a:p>
          <a:p>
            <a:r>
              <a:rPr lang="en-US" sz="3200" b="1" dirty="0">
                <a:ea typeface="ＭＳ Ｐゴシック" pitchFamily="-1" charset="-128"/>
              </a:rPr>
              <a:t>Bárd Petra </a:t>
            </a:r>
            <a:endParaRPr lang="hu-HU" sz="3200" b="1" dirty="0">
              <a:ea typeface="ＭＳ Ｐゴシック" pitchFamily="-1" charset="-128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ELTE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</a:rPr>
              <a:t>ÁJK</a:t>
            </a:r>
            <a:r>
              <a:rPr lang="hu-HU" dirty="0">
                <a:latin typeface="Arial" panose="020B0604020202020204" pitchFamily="34" charset="0"/>
              </a:rPr>
              <a:t>, Kriminológia Tanszék</a:t>
            </a:r>
          </a:p>
          <a:p>
            <a:r>
              <a:rPr lang="hu-HU" dirty="0">
                <a:latin typeface="Arial" panose="020B0604020202020204" pitchFamily="34" charset="0"/>
              </a:rPr>
              <a:t>CEU Demokrácia Intézet</a:t>
            </a:r>
          </a:p>
          <a:p>
            <a:r>
              <a:rPr lang="hu-HU" dirty="0">
                <a:ea typeface="ＭＳ Ｐゴシック" pitchFamily="-1" charset="-128"/>
              </a:rPr>
              <a:t>2022. március 10.</a:t>
            </a:r>
            <a:endParaRPr b="1" dirty="0"/>
          </a:p>
        </p:txBody>
      </p:sp>
      <p:pic>
        <p:nvPicPr>
          <p:cNvPr id="5" name="Content Placeholder 9" descr="Content Placeholder 9">
            <a:extLst>
              <a:ext uri="{FF2B5EF4-FFF2-40B4-BE49-F238E27FC236}">
                <a16:creationId xmlns:a16="http://schemas.microsoft.com/office/drawing/2014/main" id="{56817BEA-3F6C-4FF8-8DCD-7D7A89FF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465" y="6023638"/>
            <a:ext cx="732636" cy="5303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32113CF-0E3F-4B2C-92BB-9C65C8742AF3}"/>
              </a:ext>
            </a:extLst>
          </p:cNvPr>
          <p:cNvSpPr txBox="1"/>
          <p:nvPr/>
        </p:nvSpPr>
        <p:spPr>
          <a:xfrm>
            <a:off x="4572000" y="6023638"/>
            <a:ext cx="3609974" cy="5303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defTabSz="914400">
              <a:lnSpc>
                <a:spcPct val="107000"/>
              </a:lnSpc>
              <a:defRPr sz="900">
                <a:latin typeface="DejaVuSansCondensed"/>
                <a:ea typeface="DejaVuSansCondensed"/>
                <a:cs typeface="DejaVuSansCondensed"/>
                <a:sym typeface="DejaVuSansCondensed"/>
              </a:defRPr>
            </a:pPr>
            <a:r>
              <a:rPr lang="en-GB" dirty="0" err="1"/>
              <a:t>TRIIAL</a:t>
            </a:r>
            <a:r>
              <a:rPr lang="en-GB" dirty="0"/>
              <a:t> project is co-funded</a:t>
            </a:r>
            <a:r>
              <a:rPr lang="hu-HU" dirty="0"/>
              <a:t> </a:t>
            </a:r>
            <a:r>
              <a:rPr lang="en-GB" dirty="0"/>
              <a:t> by the European Commission</a:t>
            </a:r>
            <a:endParaRPr lang="en-GB" sz="4000" dirty="0">
              <a:latin typeface="+mn-lt"/>
              <a:ea typeface="+mn-ea"/>
              <a:cs typeface="+mn-cs"/>
              <a:sym typeface="Calibri"/>
            </a:endParaRPr>
          </a:p>
          <a:p>
            <a:pPr algn="r" defTabSz="914400">
              <a:lnSpc>
                <a:spcPct val="107000"/>
              </a:lnSpc>
              <a:defRPr sz="900">
                <a:latin typeface="DejaVuSansCondensed"/>
                <a:ea typeface="DejaVuSansCondensed"/>
                <a:cs typeface="DejaVuSansCondensed"/>
                <a:sym typeface="DejaVuSansCondensed"/>
              </a:defRPr>
            </a:pPr>
            <a:r>
              <a:rPr lang="en-GB" dirty="0"/>
              <a:t> Directorate General for Justice and Consumers,</a:t>
            </a:r>
            <a:endParaRPr lang="en-GB" sz="4000" dirty="0">
              <a:latin typeface="+mn-lt"/>
              <a:ea typeface="+mn-ea"/>
              <a:cs typeface="+mn-cs"/>
              <a:sym typeface="Calibri"/>
            </a:endParaRPr>
          </a:p>
          <a:p>
            <a:pPr algn="r" defTabSz="914400">
              <a:lnSpc>
                <a:spcPct val="107000"/>
              </a:lnSpc>
              <a:defRPr sz="900">
                <a:latin typeface="DejaVuSansCondensed"/>
                <a:ea typeface="DejaVuSansCondensed"/>
                <a:cs typeface="DejaVuSansCondensed"/>
                <a:sym typeface="DejaVuSansCondensed"/>
              </a:defRPr>
            </a:pPr>
            <a:r>
              <a:rPr lang="en-GB" dirty="0"/>
              <a:t> Grant Agreement No. 853832</a:t>
            </a:r>
            <a:endParaRPr lang="en-GB" sz="4000" dirty="0"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Content Placeholder 9" descr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1" y="5013176"/>
            <a:ext cx="1152129" cy="83399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ext Box 13"/>
          <p:cNvSpPr txBox="1"/>
          <p:nvPr/>
        </p:nvSpPr>
        <p:spPr>
          <a:xfrm>
            <a:off x="3780964" y="5866298"/>
            <a:ext cx="1870104" cy="102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lnSpc>
                <a:spcPct val="107000"/>
              </a:lnSpc>
              <a:defRPr sz="900">
                <a:latin typeface="DejaVuSansCondensed"/>
                <a:ea typeface="DejaVuSansCondensed"/>
                <a:cs typeface="DejaVuSansCondensed"/>
                <a:sym typeface="DejaVuSansCondensed"/>
              </a:defRPr>
            </a:pPr>
            <a:r>
              <a:rPr dirty="0" err="1"/>
              <a:t>TRIIAL</a:t>
            </a:r>
            <a:r>
              <a:rPr dirty="0"/>
              <a:t> project is co-funded</a:t>
            </a:r>
            <a:endParaRPr sz="160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914400">
              <a:lnSpc>
                <a:spcPct val="107000"/>
              </a:lnSpc>
              <a:defRPr sz="900">
                <a:latin typeface="DejaVuSansCondensed"/>
                <a:ea typeface="DejaVuSansCondensed"/>
                <a:cs typeface="DejaVuSansCondensed"/>
                <a:sym typeface="DejaVuSansCondensed"/>
              </a:defRPr>
            </a:pPr>
            <a:r>
              <a:rPr dirty="0"/>
              <a:t> by the European Commission</a:t>
            </a:r>
            <a:endParaRPr sz="160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914400">
              <a:lnSpc>
                <a:spcPct val="107000"/>
              </a:lnSpc>
              <a:defRPr sz="900">
                <a:latin typeface="DejaVuSansCondensed"/>
                <a:ea typeface="DejaVuSansCondensed"/>
                <a:cs typeface="DejaVuSansCondensed"/>
                <a:sym typeface="DejaVuSansCondensed"/>
              </a:defRPr>
            </a:pPr>
            <a:r>
              <a:rPr dirty="0"/>
              <a:t> Directorate General for Justice and Consumers,</a:t>
            </a:r>
            <a:endParaRPr sz="160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914400">
              <a:lnSpc>
                <a:spcPct val="107000"/>
              </a:lnSpc>
              <a:defRPr sz="900">
                <a:latin typeface="DejaVuSansCondensed"/>
                <a:ea typeface="DejaVuSansCondensed"/>
                <a:cs typeface="DejaVuSansCondensed"/>
                <a:sym typeface="DejaVuSansCondensed"/>
              </a:defRPr>
            </a:pPr>
            <a:r>
              <a:rPr dirty="0"/>
              <a:t> Grant Agreement No. 853832</a:t>
            </a:r>
            <a:endParaRPr sz="160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9144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 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D49CEE2-ED5E-4EEA-9230-9366856E365C}"/>
              </a:ext>
            </a:extLst>
          </p:cNvPr>
          <p:cNvSpPr txBox="1"/>
          <p:nvPr/>
        </p:nvSpPr>
        <p:spPr>
          <a:xfrm>
            <a:off x="4139951" y="3105835"/>
            <a:ext cx="340518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Köszönöm a figyelmet.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dirty="0"/>
              <a:t>PetraDora.BARD@eui.eu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81019B-42CC-4F4C-87BF-DAE79613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Előadás vázlat</a:t>
            </a:r>
            <a:endParaRPr lang="en-GB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F23EF3-9FD6-4FB5-8995-905AA371A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400" dirty="0"/>
              <a:t>Az EU mint értékközösség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dirty="0"/>
              <a:t>A bírói függetlenség mint az uniós jog érvényesülésének garanciája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dirty="0"/>
              <a:t>Eljárások a bírói függetlenség kikényszerítésére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dirty="0"/>
              <a:t>Bíróságok a bírói függetlenségért</a:t>
            </a:r>
          </a:p>
          <a:p>
            <a:r>
              <a:rPr lang="hu-HU" sz="2400" dirty="0"/>
              <a:t>	Kötelezettségszegési eljárás vagy előzetes 	döntéshozatali eljárás</a:t>
            </a:r>
          </a:p>
          <a:p>
            <a:pPr lvl="1"/>
            <a:r>
              <a:rPr lang="hu-HU" sz="2400" dirty="0"/>
              <a:t>Fegyelmi eljárások</a:t>
            </a:r>
          </a:p>
          <a:p>
            <a:pPr lvl="1"/>
            <a:r>
              <a:rPr lang="hu-HU" sz="2400" dirty="0"/>
              <a:t>Kölcsönös elismerés elve</a:t>
            </a:r>
          </a:p>
          <a:p>
            <a:pPr marL="0" indent="0">
              <a:buNone/>
            </a:pPr>
            <a:r>
              <a:rPr lang="hu-HU" sz="2400" dirty="0"/>
              <a:t>5.	Konklúzió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30870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81019B-42CC-4F4C-87BF-DAE79613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1. Az EU mint értékközösség</a:t>
            </a:r>
            <a:endParaRPr lang="en-GB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F23EF3-9FD6-4FB5-8995-905AA371A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err="1"/>
              <a:t>Hassamer</a:t>
            </a:r>
            <a:r>
              <a:rPr lang="hu-HU" sz="2400" b="1" dirty="0"/>
              <a:t>: EU = „</a:t>
            </a:r>
            <a:r>
              <a:rPr lang="hu-HU" sz="2400" b="1" dirty="0" err="1"/>
              <a:t>Wertegemeischaft</a:t>
            </a:r>
            <a:r>
              <a:rPr lang="hu-HU" sz="2400" b="1" dirty="0"/>
              <a:t>”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W. </a:t>
            </a:r>
            <a:r>
              <a:rPr lang="de-D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Hassemer, 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de-D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Strafrecht in einem europäischen 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Verfassungsvertrag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(2004) 116 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Zeitschrift für die gesamte Strafrechtswissenschaft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308.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400" b="1" dirty="0" err="1"/>
              <a:t>Spano</a:t>
            </a:r>
            <a:r>
              <a:rPr lang="hu-HU" sz="2400" b="1" dirty="0"/>
              <a:t>: jogállamiság = „vezércsillag”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R.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Spano, "The rule of law as the lodestar of the European Convention on Human Rights - The Strasbourg Court and the Independence of the Judiciary", (2020) 26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European Law Journal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48.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 err="1"/>
              <a:t>Lenaerts</a:t>
            </a:r>
            <a:r>
              <a:rPr lang="hu-HU" sz="2400" b="1" dirty="0"/>
              <a:t>: „jogállamiságon keresztül történő integráció”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K.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Lenaerts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"New Horizons for the Rule of Law Within the EU", (2020) 20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German Law Journal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29.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9262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81019B-42CC-4F4C-87BF-DAE79613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2. Bírói függetlenség és EU jog</a:t>
            </a:r>
            <a:endParaRPr lang="en-GB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F23EF3-9FD6-4FB5-8995-905AA371A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sz="2600" dirty="0"/>
              <a:t>„Az Európai Unióéhoz hasonló olyan rendszerben, amelyben </a:t>
            </a:r>
            <a:r>
              <a:rPr lang="hu-HU" sz="2600" b="1" dirty="0"/>
              <a:t>a jog az integráció fő mozgatórugója</a:t>
            </a:r>
            <a:r>
              <a:rPr lang="hu-HU" sz="2600" dirty="0"/>
              <a:t>, kiemelkedő jelentőséggel bír az olyan független igazságszolgáltatási rendszer megléte (mind központi, mind nemzeti szinten), amely képes biztosítani e jog helyes alkalmazását. Független igazságszolgáltatás nélkül egyszerűen nincs többé valódi jogrendszer. </a:t>
            </a:r>
            <a:r>
              <a:rPr lang="hu-HU" sz="2600" b="1" dirty="0"/>
              <a:t>Ha nincs ‚jog’, akkor aligha képzelhető el szélesebb integráció</a:t>
            </a:r>
            <a:r>
              <a:rPr lang="hu-HU" sz="2600" dirty="0"/>
              <a:t>.” </a:t>
            </a:r>
          </a:p>
          <a:p>
            <a:pPr marL="0" indent="0">
              <a:buNone/>
            </a:pPr>
            <a:r>
              <a:rPr lang="hu-HU" sz="1900" dirty="0" err="1">
                <a:latin typeface="Times New Roman" panose="02020603050405020304" pitchFamily="18" charset="0"/>
              </a:rPr>
              <a:t>Bobek</a:t>
            </a:r>
            <a:r>
              <a:rPr lang="hu-HU" sz="1900" dirty="0">
                <a:latin typeface="Times New Roman" panose="02020603050405020304" pitchFamily="18" charset="0"/>
              </a:rPr>
              <a:t> főtanácsnok, </a:t>
            </a:r>
            <a:r>
              <a:rPr lang="en-GB" sz="1900" dirty="0">
                <a:latin typeface="Times New Roman" panose="02020603050405020304" pitchFamily="18" charset="0"/>
              </a:rPr>
              <a:t>C‑748/19–C‑754/19. </a:t>
            </a:r>
            <a:r>
              <a:rPr lang="en-GB" sz="1900" dirty="0" err="1">
                <a:latin typeface="Times New Roman" panose="02020603050405020304" pitchFamily="18" charset="0"/>
              </a:rPr>
              <a:t>sz</a:t>
            </a:r>
            <a:r>
              <a:rPr lang="en-GB" sz="1900" dirty="0">
                <a:latin typeface="Times New Roman" panose="02020603050405020304" pitchFamily="18" charset="0"/>
              </a:rPr>
              <a:t>. </a:t>
            </a:r>
            <a:r>
              <a:rPr lang="en-GB" sz="1900" dirty="0" err="1">
                <a:latin typeface="Times New Roman" panose="02020603050405020304" pitchFamily="18" charset="0"/>
              </a:rPr>
              <a:t>egyesített</a:t>
            </a:r>
            <a:r>
              <a:rPr lang="en-GB" sz="1900" dirty="0">
                <a:latin typeface="Times New Roman" panose="02020603050405020304" pitchFamily="18" charset="0"/>
              </a:rPr>
              <a:t> </a:t>
            </a:r>
            <a:r>
              <a:rPr lang="en-GB" sz="1900" dirty="0" err="1">
                <a:latin typeface="Times New Roman" panose="02020603050405020304" pitchFamily="18" charset="0"/>
              </a:rPr>
              <a:t>ügyek</a:t>
            </a:r>
            <a:r>
              <a:rPr lang="hu-HU" sz="1900" dirty="0">
                <a:latin typeface="Times New Roman" panose="02020603050405020304" pitchFamily="18" charset="0"/>
              </a:rPr>
              <a:t>, 2021. május 20. 138. </a:t>
            </a:r>
            <a:endParaRPr lang="en-GB" sz="19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0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81019B-42CC-4F4C-87BF-DAE79613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700" dirty="0"/>
              <a:t>3. A bírói függetlenség kikényszerítése</a:t>
            </a:r>
            <a:endParaRPr lang="en-GB" sz="37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F23EF3-9FD6-4FB5-8995-905AA371A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Főbb Uniós eljárások a jogállamiság kikényszerítésére:</a:t>
            </a:r>
          </a:p>
          <a:p>
            <a:pPr lvl="1"/>
            <a:r>
              <a:rPr lang="hu-HU" sz="2400" dirty="0" err="1">
                <a:latin typeface="Times New Roman" panose="02020603050405020304" pitchFamily="18" charset="0"/>
              </a:rPr>
              <a:t>EUSZ</a:t>
            </a:r>
            <a:r>
              <a:rPr lang="hu-HU" sz="2400" dirty="0">
                <a:latin typeface="Times New Roman" panose="02020603050405020304" pitchFamily="18" charset="0"/>
              </a:rPr>
              <a:t> 7. cikk</a:t>
            </a:r>
          </a:p>
          <a:p>
            <a:pPr lvl="1"/>
            <a:r>
              <a:rPr lang="hu-HU" sz="2400" i="1" dirty="0" err="1">
                <a:latin typeface="Times New Roman" panose="02020603050405020304" pitchFamily="18" charset="0"/>
              </a:rPr>
              <a:t>EUMSZ</a:t>
            </a:r>
            <a:r>
              <a:rPr lang="hu-HU" sz="2400" i="1" dirty="0">
                <a:latin typeface="Times New Roman" panose="02020603050405020304" pitchFamily="18" charset="0"/>
              </a:rPr>
              <a:t> 258-260. cikk</a:t>
            </a:r>
          </a:p>
          <a:p>
            <a:pPr lvl="1"/>
            <a:r>
              <a:rPr lang="hu-HU" sz="2400" dirty="0">
                <a:latin typeface="Times New Roman" panose="02020603050405020304" pitchFamily="18" charset="0"/>
              </a:rPr>
              <a:t>2</a:t>
            </a:r>
            <a:r>
              <a:rPr lang="en-GB" sz="2400" dirty="0">
                <a:latin typeface="Times New Roman" panose="02020603050405020304" pitchFamily="18" charset="0"/>
              </a:rPr>
              <a:t>020/2092 </a:t>
            </a:r>
            <a:r>
              <a:rPr lang="en-GB" sz="2400" dirty="0" err="1">
                <a:latin typeface="Times New Roman" panose="02020603050405020304" pitchFamily="18" charset="0"/>
              </a:rPr>
              <a:t>rendelet</a:t>
            </a:r>
            <a:endParaRPr lang="hu-HU" sz="2400" dirty="0">
              <a:latin typeface="Times New Roman" panose="02020603050405020304" pitchFamily="18" charset="0"/>
            </a:endParaRPr>
          </a:p>
          <a:p>
            <a:pPr lvl="1"/>
            <a:r>
              <a:rPr lang="en-GB" sz="2400" dirty="0">
                <a:latin typeface="Times New Roman" panose="02020603050405020304" pitchFamily="18" charset="0"/>
              </a:rPr>
              <a:t>1303/2013</a:t>
            </a:r>
            <a:r>
              <a:rPr lang="hu-HU" sz="2400" dirty="0">
                <a:latin typeface="Times New Roman" panose="02020603050405020304" pitchFamily="18" charset="0"/>
              </a:rPr>
              <a:t>/EU rendelet</a:t>
            </a:r>
          </a:p>
          <a:p>
            <a:pPr lvl="1"/>
            <a:endParaRPr lang="hu-HU" sz="2400" dirty="0">
              <a:latin typeface="Times New Roman" panose="02020603050405020304" pitchFamily="18" charset="0"/>
            </a:endParaRPr>
          </a:p>
          <a:p>
            <a:pPr lvl="1"/>
            <a:r>
              <a:rPr lang="hu-HU" sz="2400" i="1" dirty="0" err="1">
                <a:latin typeface="Times New Roman" panose="02020603050405020304" pitchFamily="18" charset="0"/>
              </a:rPr>
              <a:t>EUMSZ</a:t>
            </a:r>
            <a:r>
              <a:rPr lang="hu-HU" sz="2400" i="1" dirty="0">
                <a:latin typeface="Times New Roman" panose="02020603050405020304" pitchFamily="18" charset="0"/>
              </a:rPr>
              <a:t> 267. cikk?</a:t>
            </a:r>
          </a:p>
          <a:p>
            <a:pPr marL="0" indent="0">
              <a:buNone/>
            </a:pPr>
            <a:endParaRPr lang="en-GB" sz="19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300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81019B-42CC-4F4C-87BF-DAE79613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4. </a:t>
            </a:r>
            <a:r>
              <a:rPr lang="hu-HU" dirty="0" err="1"/>
              <a:t>EUMSZ</a:t>
            </a:r>
            <a:r>
              <a:rPr lang="hu-HU" dirty="0"/>
              <a:t> 258-260. cikk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F23EF3-9FD6-4FB5-8995-905AA371A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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286/12.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Bizottság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Magyarország</a:t>
            </a:r>
            <a:endParaRPr lang="hu-H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"/>
            </a:pPr>
            <a:r>
              <a:rPr lang="pl-PL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C-64/16. sz. </a:t>
            </a:r>
            <a:r>
              <a:rPr lang="pl-PL" sz="1800" i="1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Sindical dos Juízes Portugueses </a:t>
            </a:r>
            <a:r>
              <a:rPr lang="pl-PL" sz="1800" i="1" dirty="0">
                <a:solidFill>
                  <a:srgbClr val="33333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(ASJP) 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pl-PL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C-619/18. sz. </a:t>
            </a:r>
            <a:r>
              <a:rPr lang="pl-PL" sz="1800" i="1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Bizottság kontra Lengyelország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8EF6F05-5422-4F2B-8A5E-A689D5472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4" y="2708909"/>
            <a:ext cx="5523865" cy="359981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902C18C-B1CF-492E-B9AA-5461B9497D67}"/>
              </a:ext>
            </a:extLst>
          </p:cNvPr>
          <p:cNvSpPr txBox="1"/>
          <p:nvPr/>
        </p:nvSpPr>
        <p:spPr>
          <a:xfrm>
            <a:off x="5857392" y="3863181"/>
            <a:ext cx="3238984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Kelemen, R.D., </a:t>
            </a:r>
            <a:r>
              <a:rPr lang="en-GB" dirty="0" err="1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Pavone</a:t>
            </a:r>
            <a:r>
              <a:rPr lang="en-GB" dirty="0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, T., </a:t>
            </a:r>
            <a:endParaRPr lang="hu-HU" dirty="0">
              <a:solidFill>
                <a:srgbClr val="4D4D4D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‘Where have the Guardians gone? </a:t>
            </a:r>
            <a:endParaRPr lang="hu-HU" dirty="0">
              <a:solidFill>
                <a:srgbClr val="4D4D4D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Law enforcement and the politics </a:t>
            </a:r>
            <a:endParaRPr lang="hu-HU" dirty="0">
              <a:solidFill>
                <a:srgbClr val="4D4D4D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of supranational forbearance </a:t>
            </a:r>
            <a:endParaRPr lang="hu-HU" dirty="0">
              <a:solidFill>
                <a:srgbClr val="4D4D4D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in the European Union’, </a:t>
            </a:r>
            <a:endParaRPr lang="hu-HU" dirty="0">
              <a:solidFill>
                <a:srgbClr val="4D4D4D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27 December 2021 (</a:t>
            </a:r>
            <a:r>
              <a:rPr lang="hu-HU" dirty="0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megjelenés alatt</a:t>
            </a:r>
            <a:r>
              <a:rPr lang="en-GB" dirty="0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), pp. 5 </a:t>
            </a:r>
            <a:r>
              <a:rPr lang="hu-HU" dirty="0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és</a:t>
            </a:r>
            <a:r>
              <a:rPr lang="en-GB" dirty="0">
                <a:solidFill>
                  <a:srgbClr val="4D4D4D"/>
                </a:solidFill>
                <a:latin typeface="Times New Roman" panose="02020603050405020304" pitchFamily="18" charset="0"/>
                <a:cs typeface="Arial"/>
                <a:sym typeface="Arial"/>
              </a:rPr>
              <a:t> 8.</a:t>
            </a:r>
            <a:endParaRPr lang="en-GB" dirty="0">
              <a:solidFill>
                <a:srgbClr val="4D4D4D"/>
              </a:solidFill>
              <a:latin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1946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81019B-42CC-4F4C-87BF-DAE79613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Előzetes döntéshozatali eljárások</a:t>
            </a:r>
            <a:endParaRPr lang="en-GB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F23EF3-9FD6-4FB5-8995-905AA371A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71550" lvl="1" indent="-514350">
              <a:buAutoNum type="alphaLcPeriod"/>
            </a:pPr>
            <a:r>
              <a:rPr lang="hu-HU" dirty="0"/>
              <a:t>Fegyelmi eljárások</a:t>
            </a:r>
          </a:p>
          <a:p>
            <a:pPr marL="971550" lvl="1" indent="-514350">
              <a:buAutoNum type="alphaLcPeriod"/>
            </a:pPr>
            <a:endParaRPr lang="hu-HU" dirty="0"/>
          </a:p>
          <a:p>
            <a:pPr lvl="1"/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C-585., 624.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és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625/18.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K.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és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társai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egyesített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ügyek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C-614/14.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ügy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Atanas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Ognyanov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C-558/18. és C-563/18. sz. egyesített ügyek, </a:t>
            </a:r>
            <a:r>
              <a:rPr lang="fr-F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Miasto Łowicz</a:t>
            </a:r>
            <a:endParaRPr lang="hu-HU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C-564/19 </a:t>
            </a:r>
            <a:r>
              <a:rPr lang="fr-F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ügy </a:t>
            </a:r>
            <a:r>
              <a:rPr lang="fr-F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(Illégalité de l'ordonnance de renvoi)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71271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81019B-42CC-4F4C-87BF-DAE79613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Előzetes döntéshozatali eljárások</a:t>
            </a:r>
            <a:endParaRPr lang="en-GB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F23EF3-9FD6-4FB5-8995-905AA371A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spcAft>
                <a:spcPts val="1200"/>
              </a:spcAft>
              <a:buNone/>
            </a:pPr>
            <a:r>
              <a:rPr lang="hu-HU" dirty="0" err="1"/>
              <a:t>b.</a:t>
            </a:r>
            <a:r>
              <a:rPr lang="hu-HU" dirty="0"/>
              <a:t> Kölcsönös elismerés elve</a:t>
            </a:r>
          </a:p>
          <a:p>
            <a:pPr algn="just">
              <a:buFont typeface="Times New Roman" panose="02020603050405020304" pitchFamily="18" charset="0"/>
              <a:buChar char="⁻"/>
            </a:pPr>
            <a:r>
              <a:rPr lang="hu-HU" sz="2400" dirty="0">
                <a:latin typeface="Times New Roman" panose="02020603050405020304" pitchFamily="18" charset="0"/>
              </a:rPr>
              <a:t>az </a:t>
            </a:r>
            <a:r>
              <a:rPr lang="hu-HU" sz="2400" dirty="0" err="1">
                <a:latin typeface="Times New Roman" panose="02020603050405020304" pitchFamily="18" charset="0"/>
              </a:rPr>
              <a:t>EUB</a:t>
            </a:r>
            <a:r>
              <a:rPr lang="hu-HU" sz="2400" dirty="0">
                <a:latin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</a:rPr>
              <a:t>2014. </a:t>
            </a:r>
            <a:r>
              <a:rPr lang="en-GB" sz="2400" dirty="0" err="1">
                <a:latin typeface="Times New Roman" panose="02020603050405020304" pitchFamily="18" charset="0"/>
              </a:rPr>
              <a:t>december</a:t>
            </a:r>
            <a:r>
              <a:rPr lang="en-GB" sz="2400" dirty="0">
                <a:latin typeface="Times New Roman" panose="02020603050405020304" pitchFamily="18" charset="0"/>
              </a:rPr>
              <a:t> 18-</a:t>
            </a:r>
            <a:r>
              <a:rPr lang="en-GB" sz="2400" dirty="0" err="1">
                <a:latin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</a:rPr>
              <a:t> 2/13. </a:t>
            </a:r>
            <a:r>
              <a:rPr lang="en-GB" sz="2400" dirty="0" err="1">
                <a:latin typeface="Times New Roman" panose="02020603050405020304" pitchFamily="18" charset="0"/>
              </a:rPr>
              <a:t>sz</a:t>
            </a:r>
            <a:r>
              <a:rPr lang="en-GB" sz="2400" dirty="0">
                <a:latin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</a:rPr>
              <a:t>véleménye</a:t>
            </a:r>
            <a:endParaRPr lang="hu-HU" sz="2400" dirty="0">
              <a:latin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⁻"/>
            </a:pPr>
            <a:r>
              <a:rPr lang="en-GB" sz="2400" dirty="0">
                <a:latin typeface="Times New Roman" panose="02020603050405020304" pitchFamily="18" charset="0"/>
              </a:rPr>
              <a:t>C-404/15 </a:t>
            </a:r>
            <a:r>
              <a:rPr lang="en-GB" sz="2400" dirty="0" err="1">
                <a:latin typeface="Times New Roman" panose="02020603050405020304" pitchFamily="18" charset="0"/>
              </a:rPr>
              <a:t>és</a:t>
            </a:r>
            <a:r>
              <a:rPr lang="en-GB" sz="2400" dirty="0">
                <a:latin typeface="Times New Roman" panose="02020603050405020304" pitchFamily="18" charset="0"/>
              </a:rPr>
              <a:t> C-659/15 PPU - </a:t>
            </a:r>
            <a:r>
              <a:rPr lang="en-GB" sz="2400" i="1" dirty="0" err="1">
                <a:latin typeface="Times New Roman" panose="02020603050405020304" pitchFamily="18" charset="0"/>
              </a:rPr>
              <a:t>Aranyosi</a:t>
            </a:r>
            <a:r>
              <a:rPr lang="en-GB" sz="2400" i="1" dirty="0">
                <a:latin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</a:rPr>
              <a:t>és</a:t>
            </a:r>
            <a:r>
              <a:rPr lang="en-GB" sz="2400" i="1" dirty="0">
                <a:latin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</a:rPr>
              <a:t>Căldăraru</a:t>
            </a:r>
            <a:r>
              <a:rPr lang="en-GB" sz="2400" i="1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egyesített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ügyek</a:t>
            </a:r>
            <a:endParaRPr lang="hu-HU" sz="2400" dirty="0">
              <a:latin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⁻"/>
            </a:pPr>
            <a:r>
              <a:rPr lang="en-GB" sz="2400" dirty="0">
                <a:latin typeface="Times New Roman" panose="02020603050405020304" pitchFamily="18" charset="0"/>
              </a:rPr>
              <a:t>C-216/18 PPU </a:t>
            </a:r>
            <a:r>
              <a:rPr lang="en-GB" sz="2400" i="1" dirty="0" err="1">
                <a:latin typeface="Times New Roman" panose="02020603050405020304" pitchFamily="18" charset="0"/>
              </a:rPr>
              <a:t>LM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</a:rPr>
              <a:t>ügy</a:t>
            </a:r>
          </a:p>
          <a:p>
            <a:pPr algn="just">
              <a:buFont typeface="Times New Roman" panose="02020603050405020304" pitchFamily="18" charset="0"/>
              <a:buChar char="⁻"/>
            </a:pPr>
            <a:r>
              <a:rPr lang="fr-FR" sz="2400" dirty="0">
                <a:latin typeface="Times New Roman" panose="02020603050405020304" pitchFamily="18" charset="0"/>
              </a:rPr>
              <a:t>C-354/20 PPU Openbaar Ministerie (Indépendance de l'autorité judiciaire 'émission) </a:t>
            </a:r>
            <a:r>
              <a:rPr lang="fr-FR" sz="2400" i="1" dirty="0">
                <a:latin typeface="Times New Roman" panose="02020603050405020304" pitchFamily="18" charset="0"/>
              </a:rPr>
              <a:t>L és P </a:t>
            </a:r>
            <a:r>
              <a:rPr lang="fr-FR" sz="2400" dirty="0">
                <a:latin typeface="Times New Roman" panose="02020603050405020304" pitchFamily="18" charset="0"/>
              </a:rPr>
              <a:t>ügy</a:t>
            </a:r>
            <a:endParaRPr lang="hu-HU" sz="2400" dirty="0">
              <a:latin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⁻"/>
            </a:pPr>
            <a:r>
              <a:rPr lang="hu-HU" sz="2400" dirty="0">
                <a:latin typeface="Times New Roman" panose="02020603050405020304" pitchFamily="18" charset="0"/>
              </a:rPr>
              <a:t>C-562/21 és C-563/21 </a:t>
            </a:r>
            <a:r>
              <a:rPr lang="hu-HU" sz="2400" dirty="0" err="1">
                <a:latin typeface="Times New Roman" panose="02020603050405020304" pitchFamily="18" charset="0"/>
              </a:rPr>
              <a:t>PPU</a:t>
            </a:r>
            <a:r>
              <a:rPr lang="hu-HU" sz="2400" dirty="0">
                <a:latin typeface="Times New Roman" panose="02020603050405020304" pitchFamily="18" charset="0"/>
              </a:rPr>
              <a:t> – </a:t>
            </a:r>
            <a:r>
              <a:rPr lang="hu-HU" sz="2400" i="1" dirty="0">
                <a:latin typeface="Times New Roman" panose="02020603050405020304" pitchFamily="18" charset="0"/>
              </a:rPr>
              <a:t>X és Y</a:t>
            </a:r>
            <a:r>
              <a:rPr lang="hu-HU" sz="2400" dirty="0">
                <a:latin typeface="Times New Roman" panose="02020603050405020304" pitchFamily="18" charset="0"/>
              </a:rPr>
              <a:t> ügy</a:t>
            </a:r>
          </a:p>
          <a:p>
            <a:pPr algn="just"/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9674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81019B-42CC-4F4C-87BF-DAE79613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Konklúzió</a:t>
            </a:r>
            <a:endParaRPr lang="en-GB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F23EF3-9FD6-4FB5-8995-905AA371A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/>
              <a:t>rendszerprobléma kontra </a:t>
            </a:r>
            <a:r>
              <a:rPr lang="hu-HU" dirty="0" err="1"/>
              <a:t>EUMSZ</a:t>
            </a:r>
            <a:r>
              <a:rPr lang="hu-HU" dirty="0"/>
              <a:t> 267. cikk</a:t>
            </a:r>
          </a:p>
          <a:p>
            <a:pPr>
              <a:buFontTx/>
              <a:buChar char="-"/>
            </a:pPr>
            <a:r>
              <a:rPr lang="hu-HU" dirty="0"/>
              <a:t>eljárási jogelvek kontra </a:t>
            </a:r>
            <a:r>
              <a:rPr lang="hu-HU" dirty="0" err="1"/>
              <a:t>EUSZ</a:t>
            </a:r>
            <a:r>
              <a:rPr lang="hu-HU" dirty="0"/>
              <a:t> 2. cikk</a:t>
            </a:r>
          </a:p>
          <a:p>
            <a:pPr>
              <a:buFontTx/>
              <a:buChar char="-"/>
            </a:pPr>
            <a:r>
              <a:rPr lang="hu-HU" dirty="0"/>
              <a:t>megosztott intézményi felelősség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</a:rPr>
              <a:t>Pl. </a:t>
            </a:r>
            <a:r>
              <a:rPr lang="en-GB" sz="2400" dirty="0">
                <a:latin typeface="Times New Roman" panose="02020603050405020304" pitchFamily="18" charset="0"/>
              </a:rPr>
              <a:t>Az </a:t>
            </a:r>
            <a:r>
              <a:rPr lang="en-GB" sz="2400" dirty="0" err="1">
                <a:latin typeface="Times New Roman" panose="02020603050405020304" pitchFamily="18" charset="0"/>
              </a:rPr>
              <a:t>Európai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Parlament</a:t>
            </a:r>
            <a:r>
              <a:rPr lang="en-GB" sz="2400" dirty="0">
                <a:latin typeface="Times New Roman" panose="02020603050405020304" pitchFamily="18" charset="0"/>
              </a:rPr>
              <a:t> 2016. </a:t>
            </a:r>
            <a:r>
              <a:rPr lang="en-GB" sz="2400" dirty="0" err="1">
                <a:latin typeface="Times New Roman" panose="02020603050405020304" pitchFamily="18" charset="0"/>
              </a:rPr>
              <a:t>október</a:t>
            </a:r>
            <a:r>
              <a:rPr lang="en-GB" sz="2400" dirty="0">
                <a:latin typeface="Times New Roman" panose="02020603050405020304" pitchFamily="18" charset="0"/>
              </a:rPr>
              <a:t> 25-</a:t>
            </a:r>
            <a:r>
              <a:rPr lang="en-GB" sz="2400" dirty="0" err="1">
                <a:latin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állásfoglalása</a:t>
            </a:r>
            <a:r>
              <a:rPr lang="en-GB" sz="2400" dirty="0">
                <a:latin typeface="Times New Roman" panose="02020603050405020304" pitchFamily="18" charset="0"/>
              </a:rPr>
              <a:t> a </a:t>
            </a:r>
            <a:r>
              <a:rPr lang="en-GB" sz="2400" dirty="0" err="1">
                <a:latin typeface="Times New Roman" panose="02020603050405020304" pitchFamily="18" charset="0"/>
              </a:rPr>
              <a:t>Bizottságnak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szóló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ajánlásokkal</a:t>
            </a:r>
            <a:r>
              <a:rPr lang="en-GB" sz="2400" dirty="0">
                <a:latin typeface="Times New Roman" panose="02020603050405020304" pitchFamily="18" charset="0"/>
              </a:rPr>
              <a:t> a </a:t>
            </a:r>
            <a:r>
              <a:rPr lang="en-GB" sz="2400" dirty="0" err="1">
                <a:latin typeface="Times New Roman" panose="02020603050405020304" pitchFamily="18" charset="0"/>
              </a:rPr>
              <a:t>demokráciával</a:t>
            </a:r>
            <a:r>
              <a:rPr lang="en-GB" sz="2400" dirty="0">
                <a:latin typeface="Times New Roman" panose="02020603050405020304" pitchFamily="18" charset="0"/>
              </a:rPr>
              <a:t>, a </a:t>
            </a:r>
            <a:r>
              <a:rPr lang="en-GB" sz="2400" dirty="0" err="1">
                <a:latin typeface="Times New Roman" panose="02020603050405020304" pitchFamily="18" charset="0"/>
              </a:rPr>
              <a:t>jogállamisággal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és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az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alapvető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jogokkal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foglalkozó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uniós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mechanizmus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</a:rPr>
              <a:t>létrehozásáról</a:t>
            </a:r>
            <a:r>
              <a:rPr lang="en-GB" sz="2400" dirty="0">
                <a:latin typeface="Times New Roman" panose="02020603050405020304" pitchFamily="18" charset="0"/>
              </a:rPr>
              <a:t> (</a:t>
            </a:r>
            <a:r>
              <a:rPr lang="en-GB" sz="2400" dirty="0"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2015/2254(INL)</a:t>
            </a:r>
            <a:r>
              <a:rPr lang="en-GB" sz="24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41527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(EN) ÁJK Bemutató">
  <a:themeElements>
    <a:clrScheme name="(EN) ÁJK Bemutató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(EN) ÁJK Bemutató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(EN) ÁJK Bemutató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(EN) ÁJK Bemutató">
  <a:themeElements>
    <a:clrScheme name="(EN) ÁJK Bemutató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(EN) ÁJK Bemutató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(EN) ÁJK Bemutató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(EN) ÁJK Bemutató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(EN) ÁJK Bemutató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624</Words>
  <Application>Microsoft Office PowerPoint</Application>
  <PresentationFormat>Diavetítés a képernyőre (4:3 oldalarány)</PresentationFormat>
  <Paragraphs>73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DejaVuSansCondensed</vt:lpstr>
      <vt:lpstr>Symbol</vt:lpstr>
      <vt:lpstr>Times</vt:lpstr>
      <vt:lpstr>Times New Roman</vt:lpstr>
      <vt:lpstr>(EN) ÁJK Bemutató</vt:lpstr>
      <vt:lpstr>A nemzeti bíróságok függetlensége mint az uniós jog érvényesülésének garanciája</vt:lpstr>
      <vt:lpstr>Előadás vázlat</vt:lpstr>
      <vt:lpstr>1. Az EU mint értékközösség</vt:lpstr>
      <vt:lpstr>2. Bírói függetlenség és EU jog</vt:lpstr>
      <vt:lpstr>3. A bírói függetlenség kikényszerítése</vt:lpstr>
      <vt:lpstr>4. EUMSZ 258-260. cikk</vt:lpstr>
      <vt:lpstr>4. Előzetes döntéshozatali eljárások</vt:lpstr>
      <vt:lpstr>4. Előzetes döntéshozatali eljárások</vt:lpstr>
      <vt:lpstr>5. Konklúzió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Bard Petra</dc:creator>
  <cp:lastModifiedBy>Dr. Bárd Petra Dóra</cp:lastModifiedBy>
  <cp:revision>7</cp:revision>
  <dcterms:modified xsi:type="dcterms:W3CDTF">2022-03-10T16:35:48Z</dcterms:modified>
</cp:coreProperties>
</file>