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78" r:id="rId3"/>
    <p:sldId id="257" r:id="rId4"/>
    <p:sldId id="279" r:id="rId5"/>
    <p:sldId id="282" r:id="rId6"/>
    <p:sldId id="259" r:id="rId7"/>
    <p:sldId id="261" r:id="rId8"/>
    <p:sldId id="280" r:id="rId9"/>
    <p:sldId id="281" r:id="rId10"/>
    <p:sldId id="270" r:id="rId11"/>
    <p:sldId id="262" r:id="rId12"/>
    <p:sldId id="267" r:id="rId13"/>
    <p:sldId id="268" r:id="rId14"/>
    <p:sldId id="269" r:id="rId15"/>
    <p:sldId id="263" r:id="rId16"/>
    <p:sldId id="264" r:id="rId17"/>
    <p:sldId id="265" r:id="rId18"/>
    <p:sldId id="266" r:id="rId19"/>
    <p:sldId id="272" r:id="rId20"/>
    <p:sldId id="273" r:id="rId21"/>
    <p:sldId id="274" r:id="rId22"/>
    <p:sldId id="275" r:id="rId23"/>
    <p:sldId id="276" r:id="rId24"/>
    <p:sldId id="277"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57C9E-DC07-43A3-8BCB-4AF64DBD8AE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hu-HU"/>
        </a:p>
      </dgm:t>
    </dgm:pt>
    <dgm:pt modelId="{BE958686-6A1D-4E59-8F08-F0211C772956}">
      <dgm:prSet phldrT="[Szöveg]" custT="1"/>
      <dgm:spPr/>
      <dgm:t>
        <a:bodyPr/>
        <a:lstStyle/>
        <a:p>
          <a:r>
            <a:rPr lang="hu-HU" sz="2200" dirty="0"/>
            <a:t>Jogállamiság, bírói függetlenség </a:t>
          </a:r>
        </a:p>
      </dgm:t>
    </dgm:pt>
    <dgm:pt modelId="{BD67236F-3966-4C5B-BFB0-21180CB6648E}" type="parTrans" cxnId="{49D52A3A-F922-4831-98BE-E995716752A2}">
      <dgm:prSet/>
      <dgm:spPr/>
      <dgm:t>
        <a:bodyPr/>
        <a:lstStyle/>
        <a:p>
          <a:endParaRPr lang="hu-HU" sz="2200"/>
        </a:p>
      </dgm:t>
    </dgm:pt>
    <dgm:pt modelId="{86C9593F-F885-4BF7-B742-BAA4D75436F2}" type="sibTrans" cxnId="{49D52A3A-F922-4831-98BE-E995716752A2}">
      <dgm:prSet/>
      <dgm:spPr/>
      <dgm:t>
        <a:bodyPr/>
        <a:lstStyle/>
        <a:p>
          <a:endParaRPr lang="hu-HU" sz="2200"/>
        </a:p>
      </dgm:t>
    </dgm:pt>
    <dgm:pt modelId="{045CA239-6D4D-4DCA-8F16-D57AB128361E}">
      <dgm:prSet phldrT="[Szöveg]" custT="1"/>
      <dgm:spPr/>
      <dgm:t>
        <a:bodyPr/>
        <a:lstStyle/>
        <a:p>
          <a:r>
            <a:rPr lang="hu-HU" sz="2200" dirty="0" err="1"/>
            <a:t>EUSz</a:t>
          </a:r>
          <a:r>
            <a:rPr lang="hu-HU" sz="2200" dirty="0"/>
            <a:t> 2. cikk</a:t>
          </a:r>
        </a:p>
      </dgm:t>
    </dgm:pt>
    <dgm:pt modelId="{F3FD7112-899E-4910-A301-E573D02FFE23}" type="parTrans" cxnId="{DD6D55E6-CF14-4B71-8E6B-CBC89690EA05}">
      <dgm:prSet/>
      <dgm:spPr/>
      <dgm:t>
        <a:bodyPr/>
        <a:lstStyle/>
        <a:p>
          <a:endParaRPr lang="hu-HU" sz="2200"/>
        </a:p>
      </dgm:t>
    </dgm:pt>
    <dgm:pt modelId="{15305C7A-7FAE-4C60-BBE2-9E27B1A8CF80}" type="sibTrans" cxnId="{DD6D55E6-CF14-4B71-8E6B-CBC89690EA05}">
      <dgm:prSet/>
      <dgm:spPr/>
      <dgm:t>
        <a:bodyPr/>
        <a:lstStyle/>
        <a:p>
          <a:endParaRPr lang="hu-HU" sz="2200"/>
        </a:p>
      </dgm:t>
    </dgm:pt>
    <dgm:pt modelId="{0CBD1856-6EE2-450D-B232-972468A68ED2}">
      <dgm:prSet phldrT="[Szöveg]" custT="1"/>
      <dgm:spPr/>
      <dgm:t>
        <a:bodyPr/>
        <a:lstStyle/>
        <a:p>
          <a:r>
            <a:rPr lang="hu-HU" sz="2200" dirty="0" err="1"/>
            <a:t>EUSz</a:t>
          </a:r>
          <a:r>
            <a:rPr lang="hu-HU" sz="2200" dirty="0"/>
            <a:t> 19. cikk</a:t>
          </a:r>
        </a:p>
      </dgm:t>
    </dgm:pt>
    <dgm:pt modelId="{703B6A52-2842-4D77-8A32-110B8DCB016B}" type="parTrans" cxnId="{33F205FD-FE1D-4A87-9617-1F95A8A74676}">
      <dgm:prSet/>
      <dgm:spPr/>
      <dgm:t>
        <a:bodyPr/>
        <a:lstStyle/>
        <a:p>
          <a:endParaRPr lang="hu-HU" sz="2200"/>
        </a:p>
      </dgm:t>
    </dgm:pt>
    <dgm:pt modelId="{38E673C1-804D-4D6B-8CC3-029D4BA6DED0}" type="sibTrans" cxnId="{33F205FD-FE1D-4A87-9617-1F95A8A74676}">
      <dgm:prSet/>
      <dgm:spPr/>
      <dgm:t>
        <a:bodyPr/>
        <a:lstStyle/>
        <a:p>
          <a:endParaRPr lang="hu-HU" sz="2200"/>
        </a:p>
      </dgm:t>
    </dgm:pt>
    <dgm:pt modelId="{9903C3E9-A956-4543-89E5-561DC8C9B86E}">
      <dgm:prSet phldrT="[Szöveg]" custT="1"/>
      <dgm:spPr/>
      <dgm:t>
        <a:bodyPr/>
        <a:lstStyle/>
        <a:p>
          <a:r>
            <a:rPr lang="hu-HU" sz="2200" dirty="0"/>
            <a:t>Charta 47. cikk</a:t>
          </a:r>
        </a:p>
      </dgm:t>
    </dgm:pt>
    <dgm:pt modelId="{BDE622D4-D39E-4842-9AD8-37EB466408FD}" type="parTrans" cxnId="{D5BAB385-1E1E-43E4-A480-F05A89FBE83B}">
      <dgm:prSet/>
      <dgm:spPr/>
      <dgm:t>
        <a:bodyPr/>
        <a:lstStyle/>
        <a:p>
          <a:endParaRPr lang="hu-HU" sz="2200"/>
        </a:p>
      </dgm:t>
    </dgm:pt>
    <dgm:pt modelId="{B71E97CD-DAE4-4D54-A066-6B4FB62C963F}" type="sibTrans" cxnId="{D5BAB385-1E1E-43E4-A480-F05A89FBE83B}">
      <dgm:prSet/>
      <dgm:spPr/>
      <dgm:t>
        <a:bodyPr/>
        <a:lstStyle/>
        <a:p>
          <a:endParaRPr lang="hu-HU" sz="2200"/>
        </a:p>
      </dgm:t>
    </dgm:pt>
    <dgm:pt modelId="{086C518D-3D09-4849-AA20-DF47E7203423}">
      <dgm:prSet phldrT="[Szöveg]" custT="1"/>
      <dgm:spPr/>
      <dgm:t>
        <a:bodyPr/>
        <a:lstStyle/>
        <a:p>
          <a:r>
            <a:rPr lang="hu-HU" sz="2200" dirty="0" err="1"/>
            <a:t>EUMSz</a:t>
          </a:r>
          <a:r>
            <a:rPr lang="hu-HU" sz="2200" dirty="0"/>
            <a:t> 267. cikk</a:t>
          </a:r>
        </a:p>
      </dgm:t>
    </dgm:pt>
    <dgm:pt modelId="{5EB5FF13-5A13-4F70-9EA0-7CF91A9AFD1E}" type="parTrans" cxnId="{3CD3EF25-E353-4019-A894-82CEAD0D3460}">
      <dgm:prSet/>
      <dgm:spPr/>
      <dgm:t>
        <a:bodyPr/>
        <a:lstStyle/>
        <a:p>
          <a:endParaRPr lang="hu-HU" sz="2200"/>
        </a:p>
      </dgm:t>
    </dgm:pt>
    <dgm:pt modelId="{5EFE890E-1F19-42E7-ACA0-E99B31DDE8D9}" type="sibTrans" cxnId="{3CD3EF25-E353-4019-A894-82CEAD0D3460}">
      <dgm:prSet/>
      <dgm:spPr/>
      <dgm:t>
        <a:bodyPr/>
        <a:lstStyle/>
        <a:p>
          <a:endParaRPr lang="hu-HU" sz="2200"/>
        </a:p>
      </dgm:t>
    </dgm:pt>
    <dgm:pt modelId="{17CB958F-D58C-4698-A3A7-9D4B3E895A91}" type="pres">
      <dgm:prSet presAssocID="{49657C9E-DC07-43A3-8BCB-4AF64DBD8AED}" presName="Name0" presStyleCnt="0">
        <dgm:presLayoutVars>
          <dgm:chMax val="1"/>
          <dgm:dir/>
          <dgm:animLvl val="ctr"/>
          <dgm:resizeHandles val="exact"/>
        </dgm:presLayoutVars>
      </dgm:prSet>
      <dgm:spPr/>
    </dgm:pt>
    <dgm:pt modelId="{AE0A78A6-54F6-4D52-BE16-8070223D82C1}" type="pres">
      <dgm:prSet presAssocID="{BE958686-6A1D-4E59-8F08-F0211C772956}" presName="centerShape" presStyleLbl="node0" presStyleIdx="0" presStyleCnt="1" custScaleX="119825" custScaleY="114570"/>
      <dgm:spPr/>
    </dgm:pt>
    <dgm:pt modelId="{569A9CE7-933C-4EA9-926E-71918822C101}" type="pres">
      <dgm:prSet presAssocID="{045CA239-6D4D-4DCA-8F16-D57AB128361E}" presName="node" presStyleLbl="node1" presStyleIdx="0" presStyleCnt="4">
        <dgm:presLayoutVars>
          <dgm:bulletEnabled val="1"/>
        </dgm:presLayoutVars>
      </dgm:prSet>
      <dgm:spPr/>
    </dgm:pt>
    <dgm:pt modelId="{F64BB851-8ED0-4D2F-BC02-96238304F991}" type="pres">
      <dgm:prSet presAssocID="{045CA239-6D4D-4DCA-8F16-D57AB128361E}" presName="dummy" presStyleCnt="0"/>
      <dgm:spPr/>
    </dgm:pt>
    <dgm:pt modelId="{66EBF1D0-984B-49AD-9AB1-0C1135961E51}" type="pres">
      <dgm:prSet presAssocID="{15305C7A-7FAE-4C60-BBE2-9E27B1A8CF80}" presName="sibTrans" presStyleLbl="sibTrans2D1" presStyleIdx="0" presStyleCnt="4"/>
      <dgm:spPr/>
    </dgm:pt>
    <dgm:pt modelId="{AE3A6A9E-AD4D-4A5A-AC43-B9DB4A0136D9}" type="pres">
      <dgm:prSet presAssocID="{0CBD1856-6EE2-450D-B232-972468A68ED2}" presName="node" presStyleLbl="node1" presStyleIdx="1" presStyleCnt="4">
        <dgm:presLayoutVars>
          <dgm:bulletEnabled val="1"/>
        </dgm:presLayoutVars>
      </dgm:prSet>
      <dgm:spPr/>
    </dgm:pt>
    <dgm:pt modelId="{87094F2D-24D3-4C82-9785-F63E64B256D5}" type="pres">
      <dgm:prSet presAssocID="{0CBD1856-6EE2-450D-B232-972468A68ED2}" presName="dummy" presStyleCnt="0"/>
      <dgm:spPr/>
    </dgm:pt>
    <dgm:pt modelId="{78C0B896-6547-4CD8-BB51-9E63ACBCAABE}" type="pres">
      <dgm:prSet presAssocID="{38E673C1-804D-4D6B-8CC3-029D4BA6DED0}" presName="sibTrans" presStyleLbl="sibTrans2D1" presStyleIdx="1" presStyleCnt="4"/>
      <dgm:spPr/>
    </dgm:pt>
    <dgm:pt modelId="{FB19903B-4CD9-4402-B121-122D6ADE1403}" type="pres">
      <dgm:prSet presAssocID="{9903C3E9-A956-4543-89E5-561DC8C9B86E}" presName="node" presStyleLbl="node1" presStyleIdx="2" presStyleCnt="4">
        <dgm:presLayoutVars>
          <dgm:bulletEnabled val="1"/>
        </dgm:presLayoutVars>
      </dgm:prSet>
      <dgm:spPr/>
    </dgm:pt>
    <dgm:pt modelId="{17084F92-13D1-4D8B-9832-AFF9C907A5E3}" type="pres">
      <dgm:prSet presAssocID="{9903C3E9-A956-4543-89E5-561DC8C9B86E}" presName="dummy" presStyleCnt="0"/>
      <dgm:spPr/>
    </dgm:pt>
    <dgm:pt modelId="{FF8EE57A-53CE-4D3E-AA2E-E96008C97ADD}" type="pres">
      <dgm:prSet presAssocID="{B71E97CD-DAE4-4D54-A066-6B4FB62C963F}" presName="sibTrans" presStyleLbl="sibTrans2D1" presStyleIdx="2" presStyleCnt="4"/>
      <dgm:spPr/>
    </dgm:pt>
    <dgm:pt modelId="{E6553F1A-49AA-4068-A94A-D8413C7C6B56}" type="pres">
      <dgm:prSet presAssocID="{086C518D-3D09-4849-AA20-DF47E7203423}" presName="node" presStyleLbl="node1" presStyleIdx="3" presStyleCnt="4">
        <dgm:presLayoutVars>
          <dgm:bulletEnabled val="1"/>
        </dgm:presLayoutVars>
      </dgm:prSet>
      <dgm:spPr/>
    </dgm:pt>
    <dgm:pt modelId="{69E3ECFA-C26E-4201-B1CD-ABBBAA1E1A62}" type="pres">
      <dgm:prSet presAssocID="{086C518D-3D09-4849-AA20-DF47E7203423}" presName="dummy" presStyleCnt="0"/>
      <dgm:spPr/>
    </dgm:pt>
    <dgm:pt modelId="{A1CFF6D2-0F54-42B4-930F-4575DC9950A3}" type="pres">
      <dgm:prSet presAssocID="{5EFE890E-1F19-42E7-ACA0-E99B31DDE8D9}" presName="sibTrans" presStyleLbl="sibTrans2D1" presStyleIdx="3" presStyleCnt="4"/>
      <dgm:spPr/>
    </dgm:pt>
  </dgm:ptLst>
  <dgm:cxnLst>
    <dgm:cxn modelId="{3CD3EF25-E353-4019-A894-82CEAD0D3460}" srcId="{BE958686-6A1D-4E59-8F08-F0211C772956}" destId="{086C518D-3D09-4849-AA20-DF47E7203423}" srcOrd="3" destOrd="0" parTransId="{5EB5FF13-5A13-4F70-9EA0-7CF91A9AFD1E}" sibTransId="{5EFE890E-1F19-42E7-ACA0-E99B31DDE8D9}"/>
    <dgm:cxn modelId="{49D52A3A-F922-4831-98BE-E995716752A2}" srcId="{49657C9E-DC07-43A3-8BCB-4AF64DBD8AED}" destId="{BE958686-6A1D-4E59-8F08-F0211C772956}" srcOrd="0" destOrd="0" parTransId="{BD67236F-3966-4C5B-BFB0-21180CB6648E}" sibTransId="{86C9593F-F885-4BF7-B742-BAA4D75436F2}"/>
    <dgm:cxn modelId="{CA5C1240-C383-4F25-BAF5-A4CFDEC3B425}" type="presOf" srcId="{5EFE890E-1F19-42E7-ACA0-E99B31DDE8D9}" destId="{A1CFF6D2-0F54-42B4-930F-4575DC9950A3}" srcOrd="0" destOrd="0" presId="urn:microsoft.com/office/officeart/2005/8/layout/radial6"/>
    <dgm:cxn modelId="{58A96D69-86BD-4D3E-96B4-95DE07D071A4}" type="presOf" srcId="{15305C7A-7FAE-4C60-BBE2-9E27B1A8CF80}" destId="{66EBF1D0-984B-49AD-9AB1-0C1135961E51}" srcOrd="0" destOrd="0" presId="urn:microsoft.com/office/officeart/2005/8/layout/radial6"/>
    <dgm:cxn modelId="{D5BAB385-1E1E-43E4-A480-F05A89FBE83B}" srcId="{BE958686-6A1D-4E59-8F08-F0211C772956}" destId="{9903C3E9-A956-4543-89E5-561DC8C9B86E}" srcOrd="2" destOrd="0" parTransId="{BDE622D4-D39E-4842-9AD8-37EB466408FD}" sibTransId="{B71E97CD-DAE4-4D54-A066-6B4FB62C963F}"/>
    <dgm:cxn modelId="{FD5AD39B-564D-4A9D-90D3-ECE92A0C5474}" type="presOf" srcId="{0CBD1856-6EE2-450D-B232-972468A68ED2}" destId="{AE3A6A9E-AD4D-4A5A-AC43-B9DB4A0136D9}" srcOrd="0" destOrd="0" presId="urn:microsoft.com/office/officeart/2005/8/layout/radial6"/>
    <dgm:cxn modelId="{DB9E46CA-EA12-4EF4-873B-2EA32579A5D7}" type="presOf" srcId="{086C518D-3D09-4849-AA20-DF47E7203423}" destId="{E6553F1A-49AA-4068-A94A-D8413C7C6B56}" srcOrd="0" destOrd="0" presId="urn:microsoft.com/office/officeart/2005/8/layout/radial6"/>
    <dgm:cxn modelId="{C2D779CB-B347-4712-BD60-A355FFEE8836}" type="presOf" srcId="{49657C9E-DC07-43A3-8BCB-4AF64DBD8AED}" destId="{17CB958F-D58C-4698-A3A7-9D4B3E895A91}" srcOrd="0" destOrd="0" presId="urn:microsoft.com/office/officeart/2005/8/layout/radial6"/>
    <dgm:cxn modelId="{AF7BAED2-FA1C-41CD-B7E2-2638F3B99DF6}" type="presOf" srcId="{045CA239-6D4D-4DCA-8F16-D57AB128361E}" destId="{569A9CE7-933C-4EA9-926E-71918822C101}" srcOrd="0" destOrd="0" presId="urn:microsoft.com/office/officeart/2005/8/layout/radial6"/>
    <dgm:cxn modelId="{3A86AFDA-F531-4228-8256-A77A099CEBA4}" type="presOf" srcId="{9903C3E9-A956-4543-89E5-561DC8C9B86E}" destId="{FB19903B-4CD9-4402-B121-122D6ADE1403}" srcOrd="0" destOrd="0" presId="urn:microsoft.com/office/officeart/2005/8/layout/radial6"/>
    <dgm:cxn modelId="{5791B8DC-5CD2-4097-83E1-1D21E5EDCF9C}" type="presOf" srcId="{38E673C1-804D-4D6B-8CC3-029D4BA6DED0}" destId="{78C0B896-6547-4CD8-BB51-9E63ACBCAABE}" srcOrd="0" destOrd="0" presId="urn:microsoft.com/office/officeart/2005/8/layout/radial6"/>
    <dgm:cxn modelId="{F8C3BEE3-233B-429B-A509-CE4ABE8498B6}" type="presOf" srcId="{BE958686-6A1D-4E59-8F08-F0211C772956}" destId="{AE0A78A6-54F6-4D52-BE16-8070223D82C1}" srcOrd="0" destOrd="0" presId="urn:microsoft.com/office/officeart/2005/8/layout/radial6"/>
    <dgm:cxn modelId="{DD6D55E6-CF14-4B71-8E6B-CBC89690EA05}" srcId="{BE958686-6A1D-4E59-8F08-F0211C772956}" destId="{045CA239-6D4D-4DCA-8F16-D57AB128361E}" srcOrd="0" destOrd="0" parTransId="{F3FD7112-899E-4910-A301-E573D02FFE23}" sibTransId="{15305C7A-7FAE-4C60-BBE2-9E27B1A8CF80}"/>
    <dgm:cxn modelId="{31C609E7-2FCC-4D5E-B026-E602B907758F}" type="presOf" srcId="{B71E97CD-DAE4-4D54-A066-6B4FB62C963F}" destId="{FF8EE57A-53CE-4D3E-AA2E-E96008C97ADD}" srcOrd="0" destOrd="0" presId="urn:microsoft.com/office/officeart/2005/8/layout/radial6"/>
    <dgm:cxn modelId="{33F205FD-FE1D-4A87-9617-1F95A8A74676}" srcId="{BE958686-6A1D-4E59-8F08-F0211C772956}" destId="{0CBD1856-6EE2-450D-B232-972468A68ED2}" srcOrd="1" destOrd="0" parTransId="{703B6A52-2842-4D77-8A32-110B8DCB016B}" sibTransId="{38E673C1-804D-4D6B-8CC3-029D4BA6DED0}"/>
    <dgm:cxn modelId="{B635BF29-7AFB-4E0F-B498-765BBF0FD8E6}" type="presParOf" srcId="{17CB958F-D58C-4698-A3A7-9D4B3E895A91}" destId="{AE0A78A6-54F6-4D52-BE16-8070223D82C1}" srcOrd="0" destOrd="0" presId="urn:microsoft.com/office/officeart/2005/8/layout/radial6"/>
    <dgm:cxn modelId="{B772AC1D-4C08-4D23-A78A-AA40F90DC62A}" type="presParOf" srcId="{17CB958F-D58C-4698-A3A7-9D4B3E895A91}" destId="{569A9CE7-933C-4EA9-926E-71918822C101}" srcOrd="1" destOrd="0" presId="urn:microsoft.com/office/officeart/2005/8/layout/radial6"/>
    <dgm:cxn modelId="{59208951-F6AE-4FAC-941E-69A00750AC6C}" type="presParOf" srcId="{17CB958F-D58C-4698-A3A7-9D4B3E895A91}" destId="{F64BB851-8ED0-4D2F-BC02-96238304F991}" srcOrd="2" destOrd="0" presId="urn:microsoft.com/office/officeart/2005/8/layout/radial6"/>
    <dgm:cxn modelId="{A8940CF9-15D2-4AFD-886D-E3B0812DC145}" type="presParOf" srcId="{17CB958F-D58C-4698-A3A7-9D4B3E895A91}" destId="{66EBF1D0-984B-49AD-9AB1-0C1135961E51}" srcOrd="3" destOrd="0" presId="urn:microsoft.com/office/officeart/2005/8/layout/radial6"/>
    <dgm:cxn modelId="{D3F904B1-53A5-4507-A6CD-7F33D6301AB6}" type="presParOf" srcId="{17CB958F-D58C-4698-A3A7-9D4B3E895A91}" destId="{AE3A6A9E-AD4D-4A5A-AC43-B9DB4A0136D9}" srcOrd="4" destOrd="0" presId="urn:microsoft.com/office/officeart/2005/8/layout/radial6"/>
    <dgm:cxn modelId="{D2C79081-5E80-45B9-BC5B-B87514CA70AD}" type="presParOf" srcId="{17CB958F-D58C-4698-A3A7-9D4B3E895A91}" destId="{87094F2D-24D3-4C82-9785-F63E64B256D5}" srcOrd="5" destOrd="0" presId="urn:microsoft.com/office/officeart/2005/8/layout/radial6"/>
    <dgm:cxn modelId="{89EB93D6-8387-4FAC-901B-5C56C9456F0A}" type="presParOf" srcId="{17CB958F-D58C-4698-A3A7-9D4B3E895A91}" destId="{78C0B896-6547-4CD8-BB51-9E63ACBCAABE}" srcOrd="6" destOrd="0" presId="urn:microsoft.com/office/officeart/2005/8/layout/radial6"/>
    <dgm:cxn modelId="{9F5DD228-5D2E-4569-9BB3-5F02AAC8FA77}" type="presParOf" srcId="{17CB958F-D58C-4698-A3A7-9D4B3E895A91}" destId="{FB19903B-4CD9-4402-B121-122D6ADE1403}" srcOrd="7" destOrd="0" presId="urn:microsoft.com/office/officeart/2005/8/layout/radial6"/>
    <dgm:cxn modelId="{F183B98F-B41A-46BA-913F-DB003FC76D80}" type="presParOf" srcId="{17CB958F-D58C-4698-A3A7-9D4B3E895A91}" destId="{17084F92-13D1-4D8B-9832-AFF9C907A5E3}" srcOrd="8" destOrd="0" presId="urn:microsoft.com/office/officeart/2005/8/layout/radial6"/>
    <dgm:cxn modelId="{7A50F77A-DCB8-4877-90B6-8C1E0203C411}" type="presParOf" srcId="{17CB958F-D58C-4698-A3A7-9D4B3E895A91}" destId="{FF8EE57A-53CE-4D3E-AA2E-E96008C97ADD}" srcOrd="9" destOrd="0" presId="urn:microsoft.com/office/officeart/2005/8/layout/radial6"/>
    <dgm:cxn modelId="{8EE2A72A-A763-489E-900D-695085418D5D}" type="presParOf" srcId="{17CB958F-D58C-4698-A3A7-9D4B3E895A91}" destId="{E6553F1A-49AA-4068-A94A-D8413C7C6B56}" srcOrd="10" destOrd="0" presId="urn:microsoft.com/office/officeart/2005/8/layout/radial6"/>
    <dgm:cxn modelId="{97518A38-0F33-49AA-92F0-AA85472C0D74}" type="presParOf" srcId="{17CB958F-D58C-4698-A3A7-9D4B3E895A91}" destId="{69E3ECFA-C26E-4201-B1CD-ABBBAA1E1A62}" srcOrd="11" destOrd="0" presId="urn:microsoft.com/office/officeart/2005/8/layout/radial6"/>
    <dgm:cxn modelId="{D04C237D-3640-4CC7-8274-3BB67F2F4B21}" type="presParOf" srcId="{17CB958F-D58C-4698-A3A7-9D4B3E895A91}" destId="{A1CFF6D2-0F54-42B4-930F-4575DC9950A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07164-F9A8-4802-9145-E85B17C3F99E}" type="doc">
      <dgm:prSet loTypeId="urn:microsoft.com/office/officeart/2005/8/layout/gear1" loCatId="process" qsTypeId="urn:microsoft.com/office/officeart/2005/8/quickstyle/simple1" qsCatId="simple" csTypeId="urn:microsoft.com/office/officeart/2005/8/colors/accent1_2" csCatId="accent1" phldr="1"/>
      <dgm:spPr/>
    </dgm:pt>
    <dgm:pt modelId="{EFAA0943-6FE6-4B41-AFDB-B45EA639CE18}">
      <dgm:prSet phldrT="[Szöveg]" custT="1"/>
      <dgm:spPr/>
      <dgm:t>
        <a:bodyPr/>
        <a:lstStyle/>
        <a:p>
          <a:r>
            <a:rPr lang="hu-HU" sz="2000" dirty="0"/>
            <a:t>Nem </a:t>
          </a:r>
          <a:r>
            <a:rPr lang="hu-HU" sz="2000" dirty="0" err="1"/>
            <a:t>hipote-tikus</a:t>
          </a:r>
          <a:endParaRPr lang="en-US" sz="2000" dirty="0"/>
        </a:p>
      </dgm:t>
    </dgm:pt>
    <dgm:pt modelId="{41F2539E-CC14-4494-A764-9AF18305EBDA}" type="parTrans" cxnId="{976E0D0C-01F3-487A-85B9-FE0C7FDB0270}">
      <dgm:prSet/>
      <dgm:spPr/>
      <dgm:t>
        <a:bodyPr/>
        <a:lstStyle/>
        <a:p>
          <a:endParaRPr lang="en-US"/>
        </a:p>
      </dgm:t>
    </dgm:pt>
    <dgm:pt modelId="{1EAF7CA7-4EBA-42D1-80AD-835E8E4AB0ED}" type="sibTrans" cxnId="{976E0D0C-01F3-487A-85B9-FE0C7FDB0270}">
      <dgm:prSet/>
      <dgm:spPr/>
      <dgm:t>
        <a:bodyPr/>
        <a:lstStyle/>
        <a:p>
          <a:endParaRPr lang="en-US"/>
        </a:p>
      </dgm:t>
    </dgm:pt>
    <dgm:pt modelId="{EC7FD981-8E2A-4109-A0CD-2EDAA399DA69}">
      <dgm:prSet phldrT="[Szöveg]"/>
      <dgm:spPr/>
      <dgm:t>
        <a:bodyPr/>
        <a:lstStyle/>
        <a:p>
          <a:r>
            <a:rPr lang="hu-HU" dirty="0"/>
            <a:t>Releváns</a:t>
          </a:r>
          <a:endParaRPr lang="en-US" dirty="0"/>
        </a:p>
      </dgm:t>
    </dgm:pt>
    <dgm:pt modelId="{F13592BC-1690-4DD7-8EEB-A94360BB9C42}" type="sibTrans" cxnId="{6E0ADB8A-FC0D-4797-80E2-D9CE663B89EB}">
      <dgm:prSet/>
      <dgm:spPr/>
      <dgm:t>
        <a:bodyPr/>
        <a:lstStyle/>
        <a:p>
          <a:endParaRPr lang="en-US"/>
        </a:p>
      </dgm:t>
    </dgm:pt>
    <dgm:pt modelId="{F79DCFBA-EBB6-4EF4-B9CA-AF10B9F6554B}" type="parTrans" cxnId="{6E0ADB8A-FC0D-4797-80E2-D9CE663B89EB}">
      <dgm:prSet/>
      <dgm:spPr/>
      <dgm:t>
        <a:bodyPr/>
        <a:lstStyle/>
        <a:p>
          <a:endParaRPr lang="en-US"/>
        </a:p>
      </dgm:t>
    </dgm:pt>
    <dgm:pt modelId="{1D274696-17FC-465C-9D9B-F25A3B40548A}" type="pres">
      <dgm:prSet presAssocID="{79B07164-F9A8-4802-9145-E85B17C3F99E}" presName="composite" presStyleCnt="0">
        <dgm:presLayoutVars>
          <dgm:chMax val="3"/>
          <dgm:animLvl val="lvl"/>
          <dgm:resizeHandles val="exact"/>
        </dgm:presLayoutVars>
      </dgm:prSet>
      <dgm:spPr/>
    </dgm:pt>
    <dgm:pt modelId="{6A6B0F62-B10D-4B2A-AE8E-887DE214DA80}" type="pres">
      <dgm:prSet presAssocID="{EC7FD981-8E2A-4109-A0CD-2EDAA399DA69}" presName="gear1" presStyleLbl="node1" presStyleIdx="0" presStyleCnt="2" custLinFactNeighborX="-8052" custLinFactNeighborY="6243">
        <dgm:presLayoutVars>
          <dgm:chMax val="1"/>
          <dgm:bulletEnabled val="1"/>
        </dgm:presLayoutVars>
      </dgm:prSet>
      <dgm:spPr/>
    </dgm:pt>
    <dgm:pt modelId="{87C9AAB9-A074-4292-B499-C921D24BDFD5}" type="pres">
      <dgm:prSet presAssocID="{EC7FD981-8E2A-4109-A0CD-2EDAA399DA69}" presName="gear1srcNode" presStyleLbl="node1" presStyleIdx="0" presStyleCnt="2"/>
      <dgm:spPr/>
    </dgm:pt>
    <dgm:pt modelId="{F049A7FC-8ACD-4A42-9A84-E384445B73D9}" type="pres">
      <dgm:prSet presAssocID="{EC7FD981-8E2A-4109-A0CD-2EDAA399DA69}" presName="gear1dstNode" presStyleLbl="node1" presStyleIdx="0" presStyleCnt="2"/>
      <dgm:spPr/>
    </dgm:pt>
    <dgm:pt modelId="{857E58AF-91A7-4F5A-B610-07D4AFF0ECA3}" type="pres">
      <dgm:prSet presAssocID="{EFAA0943-6FE6-4B41-AFDB-B45EA639CE18}" presName="gear2" presStyleLbl="node1" presStyleIdx="1" presStyleCnt="2" custScaleX="139888" custScaleY="138461" custLinFactNeighborX="-25727" custLinFactNeighborY="-2561">
        <dgm:presLayoutVars>
          <dgm:chMax val="1"/>
          <dgm:bulletEnabled val="1"/>
        </dgm:presLayoutVars>
      </dgm:prSet>
      <dgm:spPr/>
    </dgm:pt>
    <dgm:pt modelId="{091A3340-8A46-4EE5-A23E-EC9867133233}" type="pres">
      <dgm:prSet presAssocID="{EFAA0943-6FE6-4B41-AFDB-B45EA639CE18}" presName="gear2srcNode" presStyleLbl="node1" presStyleIdx="1" presStyleCnt="2"/>
      <dgm:spPr/>
    </dgm:pt>
    <dgm:pt modelId="{F51D606A-20BA-42EB-B012-F6BEA9085546}" type="pres">
      <dgm:prSet presAssocID="{EFAA0943-6FE6-4B41-AFDB-B45EA639CE18}" presName="gear2dstNode" presStyleLbl="node1" presStyleIdx="1" presStyleCnt="2"/>
      <dgm:spPr/>
    </dgm:pt>
    <dgm:pt modelId="{C056D3DE-36B7-44BD-9169-4F428AF95B83}" type="pres">
      <dgm:prSet presAssocID="{F13592BC-1690-4DD7-8EEB-A94360BB9C42}" presName="connector1" presStyleLbl="sibTrans2D1" presStyleIdx="0" presStyleCnt="2" custLinFactNeighborX="-14210" custLinFactNeighborY="7612"/>
      <dgm:spPr/>
    </dgm:pt>
    <dgm:pt modelId="{98F364AC-7813-4097-A5E9-B92F43358489}" type="pres">
      <dgm:prSet presAssocID="{1EAF7CA7-4EBA-42D1-80AD-835E8E4AB0ED}" presName="connector2" presStyleLbl="sibTrans2D1" presStyleIdx="1" presStyleCnt="2" custLinFactNeighborX="-34233" custLinFactNeighborY="-1342"/>
      <dgm:spPr/>
    </dgm:pt>
  </dgm:ptLst>
  <dgm:cxnLst>
    <dgm:cxn modelId="{976E0D0C-01F3-487A-85B9-FE0C7FDB0270}" srcId="{79B07164-F9A8-4802-9145-E85B17C3F99E}" destId="{EFAA0943-6FE6-4B41-AFDB-B45EA639CE18}" srcOrd="1" destOrd="0" parTransId="{41F2539E-CC14-4494-A764-9AF18305EBDA}" sibTransId="{1EAF7CA7-4EBA-42D1-80AD-835E8E4AB0ED}"/>
    <dgm:cxn modelId="{42863A46-2DD8-4D4E-AB96-44AE6C5C185E}" type="presOf" srcId="{EFAA0943-6FE6-4B41-AFDB-B45EA639CE18}" destId="{F51D606A-20BA-42EB-B012-F6BEA9085546}" srcOrd="2" destOrd="0" presId="urn:microsoft.com/office/officeart/2005/8/layout/gear1"/>
    <dgm:cxn modelId="{5BFA8875-B069-4684-B6F6-CE87F3712C93}" type="presOf" srcId="{EC7FD981-8E2A-4109-A0CD-2EDAA399DA69}" destId="{6A6B0F62-B10D-4B2A-AE8E-887DE214DA80}" srcOrd="0" destOrd="0" presId="urn:microsoft.com/office/officeart/2005/8/layout/gear1"/>
    <dgm:cxn modelId="{6E0ADB8A-FC0D-4797-80E2-D9CE663B89EB}" srcId="{79B07164-F9A8-4802-9145-E85B17C3F99E}" destId="{EC7FD981-8E2A-4109-A0CD-2EDAA399DA69}" srcOrd="0" destOrd="0" parTransId="{F79DCFBA-EBB6-4EF4-B9CA-AF10B9F6554B}" sibTransId="{F13592BC-1690-4DD7-8EEB-A94360BB9C42}"/>
    <dgm:cxn modelId="{3870A198-4525-405A-8595-A7BA8B915BC1}" type="presOf" srcId="{EFAA0943-6FE6-4B41-AFDB-B45EA639CE18}" destId="{857E58AF-91A7-4F5A-B610-07D4AFF0ECA3}" srcOrd="0" destOrd="0" presId="urn:microsoft.com/office/officeart/2005/8/layout/gear1"/>
    <dgm:cxn modelId="{3BDE18A2-8480-457A-BF20-CE7A3284E864}" type="presOf" srcId="{EFAA0943-6FE6-4B41-AFDB-B45EA639CE18}" destId="{091A3340-8A46-4EE5-A23E-EC9867133233}" srcOrd="1" destOrd="0" presId="urn:microsoft.com/office/officeart/2005/8/layout/gear1"/>
    <dgm:cxn modelId="{DE4834A8-DED9-461C-80E9-6F36FEE1756C}" type="presOf" srcId="{79B07164-F9A8-4802-9145-E85B17C3F99E}" destId="{1D274696-17FC-465C-9D9B-F25A3B40548A}" srcOrd="0" destOrd="0" presId="urn:microsoft.com/office/officeart/2005/8/layout/gear1"/>
    <dgm:cxn modelId="{763E44C2-EDD2-4747-86D3-A1F4EDABCB88}" type="presOf" srcId="{EC7FD981-8E2A-4109-A0CD-2EDAA399DA69}" destId="{F049A7FC-8ACD-4A42-9A84-E384445B73D9}" srcOrd="2" destOrd="0" presId="urn:microsoft.com/office/officeart/2005/8/layout/gear1"/>
    <dgm:cxn modelId="{C8C18CE0-3530-4744-8121-685C9EEE7D4D}" type="presOf" srcId="{1EAF7CA7-4EBA-42D1-80AD-835E8E4AB0ED}" destId="{98F364AC-7813-4097-A5E9-B92F43358489}" srcOrd="0" destOrd="0" presId="urn:microsoft.com/office/officeart/2005/8/layout/gear1"/>
    <dgm:cxn modelId="{7BD024FA-AA2D-4592-ABA2-1729DC71D218}" type="presOf" srcId="{EC7FD981-8E2A-4109-A0CD-2EDAA399DA69}" destId="{87C9AAB9-A074-4292-B499-C921D24BDFD5}" srcOrd="1" destOrd="0" presId="urn:microsoft.com/office/officeart/2005/8/layout/gear1"/>
    <dgm:cxn modelId="{82DE93FD-431E-4E3C-A6A3-A3960C175671}" type="presOf" srcId="{F13592BC-1690-4DD7-8EEB-A94360BB9C42}" destId="{C056D3DE-36B7-44BD-9169-4F428AF95B83}" srcOrd="0" destOrd="0" presId="urn:microsoft.com/office/officeart/2005/8/layout/gear1"/>
    <dgm:cxn modelId="{A2BE7E29-2459-408C-B246-56A379A7C230}" type="presParOf" srcId="{1D274696-17FC-465C-9D9B-F25A3B40548A}" destId="{6A6B0F62-B10D-4B2A-AE8E-887DE214DA80}" srcOrd="0" destOrd="0" presId="urn:microsoft.com/office/officeart/2005/8/layout/gear1"/>
    <dgm:cxn modelId="{020A5600-9935-4C5D-8988-7CC7F41B922E}" type="presParOf" srcId="{1D274696-17FC-465C-9D9B-F25A3B40548A}" destId="{87C9AAB9-A074-4292-B499-C921D24BDFD5}" srcOrd="1" destOrd="0" presId="urn:microsoft.com/office/officeart/2005/8/layout/gear1"/>
    <dgm:cxn modelId="{757EAB45-45D5-45C5-98E3-0B5F9F2DB37B}" type="presParOf" srcId="{1D274696-17FC-465C-9D9B-F25A3B40548A}" destId="{F049A7FC-8ACD-4A42-9A84-E384445B73D9}" srcOrd="2" destOrd="0" presId="urn:microsoft.com/office/officeart/2005/8/layout/gear1"/>
    <dgm:cxn modelId="{BE29465E-FEDE-46D0-A6B7-93795FA77681}" type="presParOf" srcId="{1D274696-17FC-465C-9D9B-F25A3B40548A}" destId="{857E58AF-91A7-4F5A-B610-07D4AFF0ECA3}" srcOrd="3" destOrd="0" presId="urn:microsoft.com/office/officeart/2005/8/layout/gear1"/>
    <dgm:cxn modelId="{3095EA09-D80D-4611-993F-967A01FAB1B5}" type="presParOf" srcId="{1D274696-17FC-465C-9D9B-F25A3B40548A}" destId="{091A3340-8A46-4EE5-A23E-EC9867133233}" srcOrd="4" destOrd="0" presId="urn:microsoft.com/office/officeart/2005/8/layout/gear1"/>
    <dgm:cxn modelId="{0BA4F746-A043-4336-92BE-6862343B0C6D}" type="presParOf" srcId="{1D274696-17FC-465C-9D9B-F25A3B40548A}" destId="{F51D606A-20BA-42EB-B012-F6BEA9085546}" srcOrd="5" destOrd="0" presId="urn:microsoft.com/office/officeart/2005/8/layout/gear1"/>
    <dgm:cxn modelId="{5AD0B946-40DC-42E0-9F8B-D84B8F416594}" type="presParOf" srcId="{1D274696-17FC-465C-9D9B-F25A3B40548A}" destId="{C056D3DE-36B7-44BD-9169-4F428AF95B83}" srcOrd="6" destOrd="0" presId="urn:microsoft.com/office/officeart/2005/8/layout/gear1"/>
    <dgm:cxn modelId="{2FD16381-6DDC-460C-8B87-AA803F6E6CF9}" type="presParOf" srcId="{1D274696-17FC-465C-9D9B-F25A3B40548A}" destId="{98F364AC-7813-4097-A5E9-B92F43358489}"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FF6D2-0F54-42B4-930F-4575DC9950A3}">
      <dsp:nvSpPr>
        <dsp:cNvPr id="0" name=""/>
        <dsp:cNvSpPr/>
      </dsp:nvSpPr>
      <dsp:spPr>
        <a:xfrm>
          <a:off x="2317231" y="584124"/>
          <a:ext cx="3892848" cy="3892848"/>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8EE57A-53CE-4D3E-AA2E-E96008C97ADD}">
      <dsp:nvSpPr>
        <dsp:cNvPr id="0" name=""/>
        <dsp:cNvSpPr/>
      </dsp:nvSpPr>
      <dsp:spPr>
        <a:xfrm>
          <a:off x="2317231" y="584124"/>
          <a:ext cx="3892848" cy="3892848"/>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C0B896-6547-4CD8-BB51-9E63ACBCAABE}">
      <dsp:nvSpPr>
        <dsp:cNvPr id="0" name=""/>
        <dsp:cNvSpPr/>
      </dsp:nvSpPr>
      <dsp:spPr>
        <a:xfrm>
          <a:off x="2317231" y="584124"/>
          <a:ext cx="3892848" cy="3892848"/>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EBF1D0-984B-49AD-9AB1-0C1135961E51}">
      <dsp:nvSpPr>
        <dsp:cNvPr id="0" name=""/>
        <dsp:cNvSpPr/>
      </dsp:nvSpPr>
      <dsp:spPr>
        <a:xfrm>
          <a:off x="2317231" y="584124"/>
          <a:ext cx="3892848" cy="3892848"/>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0A78A6-54F6-4D52-BE16-8070223D82C1}">
      <dsp:nvSpPr>
        <dsp:cNvPr id="0" name=""/>
        <dsp:cNvSpPr/>
      </dsp:nvSpPr>
      <dsp:spPr>
        <a:xfrm>
          <a:off x="3189733" y="1503723"/>
          <a:ext cx="2147844" cy="20536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u-HU" sz="2200" kern="1200" dirty="0"/>
            <a:t>Jogállamiság, bírói függetlenség </a:t>
          </a:r>
        </a:p>
      </dsp:txBody>
      <dsp:txXfrm>
        <a:off x="3504277" y="1804473"/>
        <a:ext cx="1518756" cy="1452149"/>
      </dsp:txXfrm>
    </dsp:sp>
    <dsp:sp modelId="{569A9CE7-933C-4EA9-926E-71918822C101}">
      <dsp:nvSpPr>
        <dsp:cNvPr id="0" name=""/>
        <dsp:cNvSpPr/>
      </dsp:nvSpPr>
      <dsp:spPr>
        <a:xfrm>
          <a:off x="3636286" y="1925"/>
          <a:ext cx="1254738" cy="1254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u-HU" sz="2200" kern="1200" dirty="0" err="1"/>
            <a:t>EUSz</a:t>
          </a:r>
          <a:r>
            <a:rPr lang="hu-HU" sz="2200" kern="1200" dirty="0"/>
            <a:t> 2. cikk</a:t>
          </a:r>
        </a:p>
      </dsp:txBody>
      <dsp:txXfrm>
        <a:off x="3820038" y="185677"/>
        <a:ext cx="887234" cy="887234"/>
      </dsp:txXfrm>
    </dsp:sp>
    <dsp:sp modelId="{AE3A6A9E-AD4D-4A5A-AC43-B9DB4A0136D9}">
      <dsp:nvSpPr>
        <dsp:cNvPr id="0" name=""/>
        <dsp:cNvSpPr/>
      </dsp:nvSpPr>
      <dsp:spPr>
        <a:xfrm>
          <a:off x="5537539" y="1903179"/>
          <a:ext cx="1254738" cy="1254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u-HU" sz="2200" kern="1200" dirty="0" err="1"/>
            <a:t>EUSz</a:t>
          </a:r>
          <a:r>
            <a:rPr lang="hu-HU" sz="2200" kern="1200" dirty="0"/>
            <a:t> 19. cikk</a:t>
          </a:r>
        </a:p>
      </dsp:txBody>
      <dsp:txXfrm>
        <a:off x="5721291" y="2086931"/>
        <a:ext cx="887234" cy="887234"/>
      </dsp:txXfrm>
    </dsp:sp>
    <dsp:sp modelId="{FB19903B-4CD9-4402-B121-122D6ADE1403}">
      <dsp:nvSpPr>
        <dsp:cNvPr id="0" name=""/>
        <dsp:cNvSpPr/>
      </dsp:nvSpPr>
      <dsp:spPr>
        <a:xfrm>
          <a:off x="3636286" y="3804432"/>
          <a:ext cx="1254738" cy="1254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u-HU" sz="2200" kern="1200" dirty="0"/>
            <a:t>Charta 47. cikk</a:t>
          </a:r>
        </a:p>
      </dsp:txBody>
      <dsp:txXfrm>
        <a:off x="3820038" y="3988184"/>
        <a:ext cx="887234" cy="887234"/>
      </dsp:txXfrm>
    </dsp:sp>
    <dsp:sp modelId="{E6553F1A-49AA-4068-A94A-D8413C7C6B56}">
      <dsp:nvSpPr>
        <dsp:cNvPr id="0" name=""/>
        <dsp:cNvSpPr/>
      </dsp:nvSpPr>
      <dsp:spPr>
        <a:xfrm>
          <a:off x="1735032" y="1903179"/>
          <a:ext cx="1254738" cy="1254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u-HU" sz="2200" kern="1200" dirty="0" err="1"/>
            <a:t>EUMSz</a:t>
          </a:r>
          <a:r>
            <a:rPr lang="hu-HU" sz="2200" kern="1200" dirty="0"/>
            <a:t> 267. cikk</a:t>
          </a:r>
        </a:p>
      </dsp:txBody>
      <dsp:txXfrm>
        <a:off x="1918784" y="2086931"/>
        <a:ext cx="887234" cy="887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B0F62-B10D-4B2A-AE8E-887DE214DA80}">
      <dsp:nvSpPr>
        <dsp:cNvPr id="0" name=""/>
        <dsp:cNvSpPr/>
      </dsp:nvSpPr>
      <dsp:spPr>
        <a:xfrm>
          <a:off x="1994014" y="1190215"/>
          <a:ext cx="1703243" cy="1703243"/>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hu-HU" sz="2100" kern="1200" dirty="0"/>
            <a:t>Releváns</a:t>
          </a:r>
          <a:endParaRPr lang="en-US" sz="2100" kern="1200" dirty="0"/>
        </a:p>
      </dsp:txBody>
      <dsp:txXfrm>
        <a:off x="2336442" y="1589192"/>
        <a:ext cx="1018387" cy="875502"/>
      </dsp:txXfrm>
    </dsp:sp>
    <dsp:sp modelId="{857E58AF-91A7-4F5A-B610-07D4AFF0ECA3}">
      <dsp:nvSpPr>
        <dsp:cNvPr id="0" name=""/>
        <dsp:cNvSpPr/>
      </dsp:nvSpPr>
      <dsp:spPr>
        <a:xfrm>
          <a:off x="574444" y="411361"/>
          <a:ext cx="1732824" cy="171514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u-HU" sz="2000" kern="1200" dirty="0"/>
            <a:t>Nem </a:t>
          </a:r>
          <a:r>
            <a:rPr lang="hu-HU" sz="2000" kern="1200" dirty="0" err="1"/>
            <a:t>hipote-tikus</a:t>
          </a:r>
          <a:endParaRPr lang="en-US" sz="2000" kern="1200" dirty="0"/>
        </a:p>
      </dsp:txBody>
      <dsp:txXfrm>
        <a:off x="1008807" y="845764"/>
        <a:ext cx="864098" cy="846341"/>
      </dsp:txXfrm>
    </dsp:sp>
    <dsp:sp modelId="{C056D3DE-36B7-44BD-9169-4F428AF95B83}">
      <dsp:nvSpPr>
        <dsp:cNvPr id="0" name=""/>
        <dsp:cNvSpPr/>
      </dsp:nvSpPr>
      <dsp:spPr>
        <a:xfrm>
          <a:off x="1885034" y="967900"/>
          <a:ext cx="2094989" cy="2094989"/>
        </a:xfrm>
        <a:prstGeom prst="circularArrow">
          <a:avLst>
            <a:gd name="adj1" fmla="val 4878"/>
            <a:gd name="adj2" fmla="val 312630"/>
            <a:gd name="adj3" fmla="val 3045613"/>
            <a:gd name="adj4" fmla="val 15358860"/>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F364AC-7813-4097-A5E9-B92F43358489}">
      <dsp:nvSpPr>
        <dsp:cNvPr id="0" name=""/>
        <dsp:cNvSpPr/>
      </dsp:nvSpPr>
      <dsp:spPr>
        <a:xfrm>
          <a:off x="378549" y="390667"/>
          <a:ext cx="1584016" cy="158401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1143000" y="685800"/>
            <a:ext cx="4572000" cy="3429000"/>
          </a:xfrm>
          <a:prstGeom prst="rect">
            <a:avLst/>
          </a:prstGeom>
        </p:spPr>
        <p:txBody>
          <a:bodyPr/>
          <a:lstStyle/>
          <a:p>
            <a:endParaRPr/>
          </a:p>
        </p:txBody>
      </p:sp>
      <p:sp>
        <p:nvSpPr>
          <p:cNvPr id="155" name="Shape 15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ímdia">
    <p:spTree>
      <p:nvGrpSpPr>
        <p:cNvPr id="1" name=""/>
        <p:cNvGrpSpPr/>
        <p:nvPr/>
      </p:nvGrpSpPr>
      <p:grpSpPr>
        <a:xfrm>
          <a:off x="0" y="0"/>
          <a:ext cx="0" cy="0"/>
          <a:chOff x="0" y="0"/>
          <a:chExt cx="0" cy="0"/>
        </a:xfrm>
      </p:grpSpPr>
      <p:pic>
        <p:nvPicPr>
          <p:cNvPr id="14"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15"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16" name="Címszöveg"/>
          <p:cNvSpPr txBox="1">
            <a:spLocks noGrp="1"/>
          </p:cNvSpPr>
          <p:nvPr>
            <p:ph type="title"/>
          </p:nvPr>
        </p:nvSpPr>
        <p:spPr>
          <a:xfrm>
            <a:off x="685800" y="2130425"/>
            <a:ext cx="7772400" cy="1470025"/>
          </a:xfrm>
          <a:prstGeom prst="rect">
            <a:avLst/>
          </a:prstGeom>
        </p:spPr>
        <p:txBody>
          <a:bodyPr/>
          <a:lstStyle>
            <a:lvl1pPr algn="ctr">
              <a:defRPr sz="4400"/>
            </a:lvl1pPr>
          </a:lstStyle>
          <a:p>
            <a:r>
              <a:t>Címszöveg</a:t>
            </a:r>
          </a:p>
        </p:txBody>
      </p:sp>
      <p:sp>
        <p:nvSpPr>
          <p:cNvPr id="17" name="1. szövegtörzsszint…"/>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1. szövegtörzsszint</a:t>
            </a:r>
          </a:p>
          <a:p>
            <a:pPr lvl="1"/>
            <a:r>
              <a:t>2. szövegtörzsszint</a:t>
            </a:r>
          </a:p>
          <a:p>
            <a:pPr lvl="2"/>
            <a:r>
              <a:t>3. szövegtörzsszint</a:t>
            </a:r>
          </a:p>
          <a:p>
            <a:pPr lvl="3"/>
            <a:r>
              <a:t>4. szövegtörzsszint</a:t>
            </a:r>
          </a:p>
          <a:p>
            <a:pPr lvl="4"/>
            <a:r>
              <a:t>5. szövegtörzsszint</a:t>
            </a:r>
          </a:p>
        </p:txBody>
      </p:sp>
      <p:sp>
        <p:nvSpPr>
          <p:cNvPr id="18" name="Négyszög"/>
          <p:cNvSpPr/>
          <p:nvPr/>
        </p:nvSpPr>
        <p:spPr>
          <a:xfrm>
            <a:off x="762000" y="3290060"/>
            <a:ext cx="8382000" cy="76201"/>
          </a:xfrm>
          <a:prstGeom prst="rect">
            <a:avLst/>
          </a:prstGeom>
          <a:solidFill>
            <a:srgbClr val="EDA021"/>
          </a:solidFill>
          <a:ln>
            <a:solidFill>
              <a:srgbClr val="FFFFFF"/>
            </a:solidFill>
          </a:ln>
          <a:effectLst>
            <a:outerShdw dist="23000" dir="5400000" rotWithShape="0">
              <a:srgbClr val="000000"/>
            </a:outerShdw>
          </a:effectLst>
        </p:spPr>
        <p:txBody>
          <a:bodyPr lIns="45719" rIns="45719" anchor="ctr"/>
          <a:lstStyle/>
          <a:p>
            <a:pPr algn="ctr">
              <a:defRPr>
                <a:solidFill>
                  <a:srgbClr val="FFFFFF"/>
                </a:solidFill>
              </a:defRPr>
            </a:pPr>
            <a:endParaRPr/>
          </a:p>
        </p:txBody>
      </p:sp>
      <p:sp>
        <p:nvSpPr>
          <p:cNvPr id="19"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ím és függőleges szöveg">
    <p:spTree>
      <p:nvGrpSpPr>
        <p:cNvPr id="1" name=""/>
        <p:cNvGrpSpPr/>
        <p:nvPr/>
      </p:nvGrpSpPr>
      <p:grpSpPr>
        <a:xfrm>
          <a:off x="0" y="0"/>
          <a:ext cx="0" cy="0"/>
          <a:chOff x="0" y="0"/>
          <a:chExt cx="0" cy="0"/>
        </a:xfrm>
      </p:grpSpPr>
      <p:pic>
        <p:nvPicPr>
          <p:cNvPr id="115"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116"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117" name="Címszöveg"/>
          <p:cNvSpPr txBox="1">
            <a:spLocks noGrp="1"/>
          </p:cNvSpPr>
          <p:nvPr>
            <p:ph type="title"/>
          </p:nvPr>
        </p:nvSpPr>
        <p:spPr>
          <a:prstGeom prst="rect">
            <a:avLst/>
          </a:prstGeom>
        </p:spPr>
        <p:txBody>
          <a:bodyPr/>
          <a:lstStyle>
            <a:lvl1pPr>
              <a:defRPr sz="4400"/>
            </a:lvl1pPr>
          </a:lstStyle>
          <a:p>
            <a:r>
              <a:t>Címszöveg</a:t>
            </a:r>
          </a:p>
        </p:txBody>
      </p:sp>
      <p:sp>
        <p:nvSpPr>
          <p:cNvPr id="118" name="1. szövegtörzsszint…"/>
          <p:cNvSpPr txBox="1">
            <a:spLocks noGrp="1"/>
          </p:cNvSpPr>
          <p:nvPr>
            <p:ph type="body" idx="1"/>
          </p:nvPr>
        </p:nvSpPr>
        <p:spPr>
          <a:prstGeom prst="rect">
            <a:avLst/>
          </a:prstGeom>
        </p:spPr>
        <p:txBody>
          <a:bodyPr/>
          <a:lstStyle/>
          <a:p>
            <a:r>
              <a:t>1. szövegtörzsszint</a:t>
            </a:r>
          </a:p>
          <a:p>
            <a:pPr lvl="1"/>
            <a:r>
              <a:t>2. szövegtörzsszint</a:t>
            </a:r>
          </a:p>
          <a:p>
            <a:pPr lvl="2"/>
            <a:r>
              <a:t>3. szövegtörzsszint</a:t>
            </a:r>
          </a:p>
          <a:p>
            <a:pPr lvl="3"/>
            <a:r>
              <a:t>4. szövegtörzsszint</a:t>
            </a:r>
          </a:p>
          <a:p>
            <a:pPr lvl="4"/>
            <a:r>
              <a:t>5. szövegtörzsszint</a:t>
            </a:r>
          </a:p>
        </p:txBody>
      </p:sp>
      <p:sp>
        <p:nvSpPr>
          <p:cNvPr id="119" name="Négyszög"/>
          <p:cNvSpPr/>
          <p:nvPr/>
        </p:nvSpPr>
        <p:spPr>
          <a:xfrm>
            <a:off x="762000" y="1219200"/>
            <a:ext cx="8382000" cy="76200"/>
          </a:xfrm>
          <a:prstGeom prst="rect">
            <a:avLst/>
          </a:prstGeom>
          <a:solidFill>
            <a:srgbClr val="EDA021"/>
          </a:solidFill>
          <a:ln>
            <a:solidFill>
              <a:srgbClr val="FFFFFF"/>
            </a:solidFill>
          </a:ln>
          <a:effectLst>
            <a:outerShdw dist="23000" dir="5400000" rotWithShape="0">
              <a:srgbClr val="000000"/>
            </a:outerShdw>
          </a:effectLst>
        </p:spPr>
        <p:txBody>
          <a:bodyPr lIns="45719" rIns="45719" anchor="ctr"/>
          <a:lstStyle/>
          <a:p>
            <a:pPr algn="ctr">
              <a:defRPr>
                <a:solidFill>
                  <a:srgbClr val="FFFFFF"/>
                </a:solidFill>
              </a:defRPr>
            </a:pPr>
            <a:endParaRPr/>
          </a:p>
        </p:txBody>
      </p:sp>
      <p:sp>
        <p:nvSpPr>
          <p:cNvPr id="120"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üggőleges cím és szöveg">
    <p:spTree>
      <p:nvGrpSpPr>
        <p:cNvPr id="1" name=""/>
        <p:cNvGrpSpPr/>
        <p:nvPr/>
      </p:nvGrpSpPr>
      <p:grpSpPr>
        <a:xfrm>
          <a:off x="0" y="0"/>
          <a:ext cx="0" cy="0"/>
          <a:chOff x="0" y="0"/>
          <a:chExt cx="0" cy="0"/>
        </a:xfrm>
      </p:grpSpPr>
      <p:pic>
        <p:nvPicPr>
          <p:cNvPr id="127"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128"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129" name="Címszöveg"/>
          <p:cNvSpPr txBox="1">
            <a:spLocks noGrp="1"/>
          </p:cNvSpPr>
          <p:nvPr>
            <p:ph type="title"/>
          </p:nvPr>
        </p:nvSpPr>
        <p:spPr>
          <a:xfrm>
            <a:off x="6629400" y="274638"/>
            <a:ext cx="2057400" cy="5851526"/>
          </a:xfrm>
          <a:prstGeom prst="rect">
            <a:avLst/>
          </a:prstGeom>
        </p:spPr>
        <p:txBody>
          <a:bodyPr/>
          <a:lstStyle>
            <a:lvl1pPr>
              <a:defRPr sz="4400"/>
            </a:lvl1pPr>
          </a:lstStyle>
          <a:p>
            <a:r>
              <a:t>Címszöveg</a:t>
            </a:r>
          </a:p>
        </p:txBody>
      </p:sp>
      <p:sp>
        <p:nvSpPr>
          <p:cNvPr id="130" name="1. szövegtörzsszint…"/>
          <p:cNvSpPr txBox="1">
            <a:spLocks noGrp="1"/>
          </p:cNvSpPr>
          <p:nvPr>
            <p:ph type="body" idx="1"/>
          </p:nvPr>
        </p:nvSpPr>
        <p:spPr>
          <a:xfrm>
            <a:off x="457200" y="274638"/>
            <a:ext cx="6019800" cy="5851526"/>
          </a:xfrm>
          <a:prstGeom prst="rect">
            <a:avLst/>
          </a:prstGeom>
        </p:spPr>
        <p:txBody>
          <a:bodyPr/>
          <a:lstStyle/>
          <a:p>
            <a:r>
              <a:t>1. szövegtörzsszint</a:t>
            </a:r>
          </a:p>
          <a:p>
            <a:pPr lvl="1"/>
            <a:r>
              <a:t>2. szövegtörzsszint</a:t>
            </a:r>
          </a:p>
          <a:p>
            <a:pPr lvl="2"/>
            <a:r>
              <a:t>3. szövegtörzsszint</a:t>
            </a:r>
          </a:p>
          <a:p>
            <a:pPr lvl="3"/>
            <a:r>
              <a:t>4. szövegtörzsszint</a:t>
            </a:r>
          </a:p>
          <a:p>
            <a:pPr lvl="4"/>
            <a:r>
              <a:t>5. szövegtörzsszint</a:t>
            </a:r>
          </a:p>
        </p:txBody>
      </p:sp>
      <p:sp>
        <p:nvSpPr>
          <p:cNvPr id="131" name="Négyszög"/>
          <p:cNvSpPr/>
          <p:nvPr/>
        </p:nvSpPr>
        <p:spPr>
          <a:xfrm rot="16200000">
            <a:off x="3895538" y="2982632"/>
            <a:ext cx="6041466" cy="76202"/>
          </a:xfrm>
          <a:prstGeom prst="rect">
            <a:avLst/>
          </a:prstGeom>
          <a:solidFill>
            <a:srgbClr val="EDA021"/>
          </a:solidFill>
          <a:ln>
            <a:solidFill>
              <a:srgbClr val="FFFFFF"/>
            </a:solidFill>
          </a:ln>
          <a:effectLst>
            <a:outerShdw dist="23000" dir="5400000" rotWithShape="0">
              <a:srgbClr val="000000"/>
            </a:outerShdw>
          </a:effectLst>
        </p:spPr>
        <p:txBody>
          <a:bodyPr lIns="45719" rIns="45719" anchor="ctr"/>
          <a:lstStyle/>
          <a:p>
            <a:pPr algn="ctr">
              <a:defRPr>
                <a:solidFill>
                  <a:srgbClr val="FFFFFF"/>
                </a:solidFill>
              </a:defRPr>
            </a:pPr>
            <a:endParaRPr/>
          </a:p>
        </p:txBody>
      </p:sp>
      <p:sp>
        <p:nvSpPr>
          <p:cNvPr id="132"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6" name="Rectangle 4"/>
          <p:cNvSpPr/>
          <p:nvPr/>
        </p:nvSpPr>
        <p:spPr>
          <a:xfrm>
            <a:off x="0" y="0"/>
            <a:ext cx="9144000" cy="6858000"/>
          </a:xfrm>
          <a:prstGeom prst="rect">
            <a:avLst/>
          </a:prstGeom>
          <a:solidFill>
            <a:srgbClr val="FFFFFF"/>
          </a:solidFill>
          <a:ln w="12700">
            <a:miter lim="400000"/>
          </a:ln>
        </p:spPr>
        <p:txBody>
          <a:bodyPr lIns="45719" rIns="45719" anchor="ctr"/>
          <a:lstStyle/>
          <a:p>
            <a:pPr algn="ctr" defTabSz="914400">
              <a:defRPr>
                <a:solidFill>
                  <a:srgbClr val="FFFFFF"/>
                </a:solidFill>
                <a:latin typeface="Century Gothic"/>
                <a:ea typeface="Century Gothic"/>
                <a:cs typeface="Century Gothic"/>
                <a:sym typeface="Century Gothic"/>
              </a:defRPr>
            </a:pPr>
            <a:endParaRPr/>
          </a:p>
        </p:txBody>
      </p:sp>
      <p:sp>
        <p:nvSpPr>
          <p:cNvPr id="147" name="Rounded Rectangle 10"/>
          <p:cNvSpPr/>
          <p:nvPr/>
        </p:nvSpPr>
        <p:spPr>
          <a:xfrm>
            <a:off x="91439" y="101600"/>
            <a:ext cx="8961121" cy="6664960"/>
          </a:xfrm>
          <a:prstGeom prst="roundRect">
            <a:avLst>
              <a:gd name="adj" fmla="val 1735"/>
            </a:avLst>
          </a:prstGeom>
          <a:blipFill>
            <a:blip r:embed="rId2"/>
          </a:blipFill>
          <a:ln w="12700">
            <a:miter lim="400000"/>
          </a:ln>
        </p:spPr>
        <p:txBody>
          <a:bodyPr lIns="45719" rIns="45719" anchor="ctr"/>
          <a:lstStyle/>
          <a:p>
            <a:pPr algn="ctr" defTabSz="914400">
              <a:defRPr>
                <a:solidFill>
                  <a:srgbClr val="FFFFFF"/>
                </a:solidFill>
                <a:latin typeface="Century Gothic"/>
                <a:ea typeface="Century Gothic"/>
                <a:cs typeface="Century Gothic"/>
                <a:sym typeface="Century Gothic"/>
              </a:defRPr>
            </a:pPr>
            <a:endParaRPr/>
          </a:p>
        </p:txBody>
      </p:sp>
      <p:sp>
        <p:nvSpPr>
          <p:cNvPr id="148" name="Diasorszám"/>
          <p:cNvSpPr txBox="1">
            <a:spLocks noGrp="1"/>
          </p:cNvSpPr>
          <p:nvPr>
            <p:ph type="sldNum" sz="quarter" idx="2"/>
          </p:nvPr>
        </p:nvSpPr>
        <p:spPr>
          <a:xfrm>
            <a:off x="8413740" y="6397942"/>
            <a:ext cx="273060" cy="281941"/>
          </a:xfrm>
          <a:prstGeom prst="rect">
            <a:avLst/>
          </a:prstGeom>
        </p:spPr>
        <p:txBody>
          <a:bodyPr/>
          <a:lstStyle>
            <a:lvl1pPr defTabSz="914400">
              <a:defRPr>
                <a:solidFill>
                  <a:srgbClr val="444D26"/>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ím és tartalom">
    <p:spTree>
      <p:nvGrpSpPr>
        <p:cNvPr id="1" name=""/>
        <p:cNvGrpSpPr/>
        <p:nvPr/>
      </p:nvGrpSpPr>
      <p:grpSpPr>
        <a:xfrm>
          <a:off x="0" y="0"/>
          <a:ext cx="0" cy="0"/>
          <a:chOff x="0" y="0"/>
          <a:chExt cx="0" cy="0"/>
        </a:xfrm>
      </p:grpSpPr>
      <p:sp>
        <p:nvSpPr>
          <p:cNvPr id="26" name="Címszöveg"/>
          <p:cNvSpPr txBox="1">
            <a:spLocks noGrp="1"/>
          </p:cNvSpPr>
          <p:nvPr>
            <p:ph type="title"/>
          </p:nvPr>
        </p:nvSpPr>
        <p:spPr>
          <a:prstGeom prst="rect">
            <a:avLst/>
          </a:prstGeom>
        </p:spPr>
        <p:txBody>
          <a:bodyPr/>
          <a:lstStyle/>
          <a:p>
            <a:r>
              <a:t>Címszöveg</a:t>
            </a:r>
          </a:p>
        </p:txBody>
      </p:sp>
      <p:sp>
        <p:nvSpPr>
          <p:cNvPr id="27" name="1. szövegtörzsszint…"/>
          <p:cNvSpPr txBox="1">
            <a:spLocks noGrp="1"/>
          </p:cNvSpPr>
          <p:nvPr>
            <p:ph type="body" idx="1"/>
          </p:nvPr>
        </p:nvSpPr>
        <p:spPr>
          <a:prstGeom prst="rect">
            <a:avLst/>
          </a:prstGeom>
        </p:spPr>
        <p:txBody>
          <a:bodyPr/>
          <a:lstStyle/>
          <a:p>
            <a:r>
              <a:t>1. szövegtörzsszint</a:t>
            </a:r>
          </a:p>
          <a:p>
            <a:pPr lvl="1"/>
            <a:r>
              <a:t>2. szövegtörzsszint</a:t>
            </a:r>
          </a:p>
          <a:p>
            <a:pPr lvl="2"/>
            <a:r>
              <a:t>3. szövegtörzsszint</a:t>
            </a:r>
          </a:p>
          <a:p>
            <a:pPr lvl="3"/>
            <a:r>
              <a:t>4. szövegtörzsszint</a:t>
            </a:r>
          </a:p>
          <a:p>
            <a:pPr lvl="4"/>
            <a:r>
              <a:t>5. szövegtörzsszint</a:t>
            </a:r>
          </a:p>
        </p:txBody>
      </p:sp>
      <p:sp>
        <p:nvSpPr>
          <p:cNvPr id="28"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zakaszfejléc">
    <p:spTree>
      <p:nvGrpSpPr>
        <p:cNvPr id="1" name=""/>
        <p:cNvGrpSpPr/>
        <p:nvPr/>
      </p:nvGrpSpPr>
      <p:grpSpPr>
        <a:xfrm>
          <a:off x="0" y="0"/>
          <a:ext cx="0" cy="0"/>
          <a:chOff x="0" y="0"/>
          <a:chExt cx="0" cy="0"/>
        </a:xfrm>
      </p:grpSpPr>
      <p:pic>
        <p:nvPicPr>
          <p:cNvPr id="35"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36"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37" name="Címszöveg"/>
          <p:cNvSpPr txBox="1">
            <a:spLocks noGrp="1"/>
          </p:cNvSpPr>
          <p:nvPr>
            <p:ph type="title"/>
          </p:nvPr>
        </p:nvSpPr>
        <p:spPr>
          <a:xfrm>
            <a:off x="722312" y="4406900"/>
            <a:ext cx="7772401" cy="1362075"/>
          </a:xfrm>
          <a:prstGeom prst="rect">
            <a:avLst/>
          </a:prstGeom>
        </p:spPr>
        <p:txBody>
          <a:bodyPr anchor="t"/>
          <a:lstStyle>
            <a:lvl1pPr>
              <a:defRPr b="1" cap="all"/>
            </a:lvl1pPr>
          </a:lstStyle>
          <a:p>
            <a:r>
              <a:t>Címszöveg</a:t>
            </a:r>
          </a:p>
        </p:txBody>
      </p:sp>
      <p:sp>
        <p:nvSpPr>
          <p:cNvPr id="38" name="1. szövegtörzsszint…"/>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r>
              <a:t>1. szövegtörzsszint</a:t>
            </a:r>
          </a:p>
          <a:p>
            <a:pPr lvl="1"/>
            <a:r>
              <a:t>2. szövegtörzsszint</a:t>
            </a:r>
          </a:p>
          <a:p>
            <a:pPr lvl="2"/>
            <a:r>
              <a:t>3. szövegtörzsszint</a:t>
            </a:r>
          </a:p>
          <a:p>
            <a:pPr lvl="3"/>
            <a:r>
              <a:t>4. szövegtörzsszint</a:t>
            </a:r>
          </a:p>
          <a:p>
            <a:pPr lvl="4"/>
            <a:r>
              <a:t>5. szövegtörzsszint</a:t>
            </a:r>
          </a:p>
        </p:txBody>
      </p:sp>
      <p:sp>
        <p:nvSpPr>
          <p:cNvPr id="39" name="Négyszög"/>
          <p:cNvSpPr/>
          <p:nvPr/>
        </p:nvSpPr>
        <p:spPr>
          <a:xfrm>
            <a:off x="762000" y="4430805"/>
            <a:ext cx="8382000" cy="76201"/>
          </a:xfrm>
          <a:prstGeom prst="rect">
            <a:avLst/>
          </a:prstGeom>
          <a:solidFill>
            <a:srgbClr val="EDA021"/>
          </a:solidFill>
          <a:ln>
            <a:solidFill>
              <a:srgbClr val="FFFFFF"/>
            </a:solidFill>
          </a:ln>
          <a:effectLst>
            <a:outerShdw dist="23000" dir="5400000" rotWithShape="0">
              <a:srgbClr val="000000"/>
            </a:outerShdw>
          </a:effectLst>
        </p:spPr>
        <p:txBody>
          <a:bodyPr lIns="45719" rIns="45719" anchor="ctr"/>
          <a:lstStyle/>
          <a:p>
            <a:pPr algn="ctr">
              <a:defRPr>
                <a:solidFill>
                  <a:srgbClr val="FFFFFF"/>
                </a:solidFill>
              </a:defRPr>
            </a:pPr>
            <a:endParaRPr/>
          </a:p>
        </p:txBody>
      </p:sp>
      <p:sp>
        <p:nvSpPr>
          <p:cNvPr id="40"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 tartalomrész">
    <p:spTree>
      <p:nvGrpSpPr>
        <p:cNvPr id="1" name=""/>
        <p:cNvGrpSpPr/>
        <p:nvPr/>
      </p:nvGrpSpPr>
      <p:grpSpPr>
        <a:xfrm>
          <a:off x="0" y="0"/>
          <a:ext cx="0" cy="0"/>
          <a:chOff x="0" y="0"/>
          <a:chExt cx="0" cy="0"/>
        </a:xfrm>
      </p:grpSpPr>
      <p:pic>
        <p:nvPicPr>
          <p:cNvPr id="47"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48"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49" name="Címszöveg"/>
          <p:cNvSpPr txBox="1">
            <a:spLocks noGrp="1"/>
          </p:cNvSpPr>
          <p:nvPr>
            <p:ph type="title"/>
          </p:nvPr>
        </p:nvSpPr>
        <p:spPr>
          <a:prstGeom prst="rect">
            <a:avLst/>
          </a:prstGeom>
        </p:spPr>
        <p:txBody>
          <a:bodyPr/>
          <a:lstStyle>
            <a:lvl1pPr>
              <a:defRPr sz="4400"/>
            </a:lvl1pPr>
          </a:lstStyle>
          <a:p>
            <a:r>
              <a:t>Címszöveg</a:t>
            </a:r>
          </a:p>
        </p:txBody>
      </p:sp>
      <p:sp>
        <p:nvSpPr>
          <p:cNvPr id="50" name="1. szövegtörzsszint…"/>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1. szövegtörzsszint</a:t>
            </a:r>
          </a:p>
          <a:p>
            <a:pPr lvl="1"/>
            <a:r>
              <a:t>2. szövegtörzsszint</a:t>
            </a:r>
          </a:p>
          <a:p>
            <a:pPr lvl="2"/>
            <a:r>
              <a:t>3. szövegtörzsszint</a:t>
            </a:r>
          </a:p>
          <a:p>
            <a:pPr lvl="3"/>
            <a:r>
              <a:t>4. szövegtörzsszint</a:t>
            </a:r>
          </a:p>
          <a:p>
            <a:pPr lvl="4"/>
            <a:r>
              <a:t>5. szövegtörzsszint</a:t>
            </a:r>
          </a:p>
        </p:txBody>
      </p:sp>
      <p:sp>
        <p:nvSpPr>
          <p:cNvPr id="51" name="Négyszög"/>
          <p:cNvSpPr/>
          <p:nvPr/>
        </p:nvSpPr>
        <p:spPr>
          <a:xfrm>
            <a:off x="762000" y="1219200"/>
            <a:ext cx="8382000" cy="76200"/>
          </a:xfrm>
          <a:prstGeom prst="rect">
            <a:avLst/>
          </a:prstGeom>
          <a:solidFill>
            <a:srgbClr val="EDA021"/>
          </a:solidFill>
          <a:ln>
            <a:solidFill>
              <a:srgbClr val="FFFFFF"/>
            </a:solidFill>
          </a:ln>
          <a:effectLst>
            <a:outerShdw dist="23000" dir="5400000" rotWithShape="0">
              <a:srgbClr val="000000"/>
            </a:outerShdw>
          </a:effectLst>
        </p:spPr>
        <p:txBody>
          <a:bodyPr lIns="45719" rIns="45719" anchor="ctr"/>
          <a:lstStyle/>
          <a:p>
            <a:pPr algn="ctr">
              <a:defRPr>
                <a:solidFill>
                  <a:srgbClr val="FFFFFF"/>
                </a:solidFill>
              </a:defRPr>
            </a:pPr>
            <a:endParaRPr/>
          </a:p>
        </p:txBody>
      </p:sp>
      <p:sp>
        <p:nvSpPr>
          <p:cNvPr id="52"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Összehasonlítás">
    <p:spTree>
      <p:nvGrpSpPr>
        <p:cNvPr id="1" name=""/>
        <p:cNvGrpSpPr/>
        <p:nvPr/>
      </p:nvGrpSpPr>
      <p:grpSpPr>
        <a:xfrm>
          <a:off x="0" y="0"/>
          <a:ext cx="0" cy="0"/>
          <a:chOff x="0" y="0"/>
          <a:chExt cx="0" cy="0"/>
        </a:xfrm>
      </p:grpSpPr>
      <p:pic>
        <p:nvPicPr>
          <p:cNvPr id="59"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60"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61" name="Címszöveg"/>
          <p:cNvSpPr txBox="1">
            <a:spLocks noGrp="1"/>
          </p:cNvSpPr>
          <p:nvPr>
            <p:ph type="title"/>
          </p:nvPr>
        </p:nvSpPr>
        <p:spPr>
          <a:prstGeom prst="rect">
            <a:avLst/>
          </a:prstGeom>
        </p:spPr>
        <p:txBody>
          <a:bodyPr/>
          <a:lstStyle>
            <a:lvl1pPr>
              <a:defRPr sz="4400"/>
            </a:lvl1pPr>
          </a:lstStyle>
          <a:p>
            <a:r>
              <a:t>Címszöveg</a:t>
            </a:r>
          </a:p>
        </p:txBody>
      </p:sp>
      <p:sp>
        <p:nvSpPr>
          <p:cNvPr id="62" name="1. szövegtörzsszint…"/>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1. szövegtörzsszint</a:t>
            </a:r>
          </a:p>
          <a:p>
            <a:pPr lvl="1"/>
            <a:r>
              <a:t>2. szövegtörzsszint</a:t>
            </a:r>
          </a:p>
          <a:p>
            <a:pPr lvl="2"/>
            <a:r>
              <a:t>3. szövegtörzsszint</a:t>
            </a:r>
          </a:p>
          <a:p>
            <a:pPr lvl="3"/>
            <a:r>
              <a:t>4. szövegtörzsszint</a:t>
            </a:r>
          </a:p>
          <a:p>
            <a:pPr lvl="4"/>
            <a:r>
              <a:t>5. szövegtörzsszint</a:t>
            </a:r>
          </a:p>
        </p:txBody>
      </p:sp>
      <p:sp>
        <p:nvSpPr>
          <p:cNvPr id="63" name="Négyszög"/>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64" name="Négyszög"/>
          <p:cNvSpPr/>
          <p:nvPr/>
        </p:nvSpPr>
        <p:spPr>
          <a:xfrm>
            <a:off x="762000" y="1219200"/>
            <a:ext cx="8382000" cy="76200"/>
          </a:xfrm>
          <a:prstGeom prst="rect">
            <a:avLst/>
          </a:prstGeom>
          <a:solidFill>
            <a:srgbClr val="EDA021"/>
          </a:solidFill>
          <a:ln>
            <a:solidFill>
              <a:srgbClr val="FFFFFF"/>
            </a:solidFill>
          </a:ln>
          <a:effectLst>
            <a:outerShdw dist="23000" dir="5400000" rotWithShape="0">
              <a:srgbClr val="000000"/>
            </a:outerShdw>
          </a:effectLst>
        </p:spPr>
        <p:txBody>
          <a:bodyPr lIns="45719" rIns="45719" anchor="ctr"/>
          <a:lstStyle/>
          <a:p>
            <a:pPr algn="ctr">
              <a:defRPr>
                <a:solidFill>
                  <a:srgbClr val="FFFFFF"/>
                </a:solidFill>
              </a:defRPr>
            </a:pPr>
            <a:endParaRPr/>
          </a:p>
        </p:txBody>
      </p:sp>
      <p:sp>
        <p:nvSpPr>
          <p:cNvPr id="65"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sak cím">
    <p:spTree>
      <p:nvGrpSpPr>
        <p:cNvPr id="1" name=""/>
        <p:cNvGrpSpPr/>
        <p:nvPr/>
      </p:nvGrpSpPr>
      <p:grpSpPr>
        <a:xfrm>
          <a:off x="0" y="0"/>
          <a:ext cx="0" cy="0"/>
          <a:chOff x="0" y="0"/>
          <a:chExt cx="0" cy="0"/>
        </a:xfrm>
      </p:grpSpPr>
      <p:pic>
        <p:nvPicPr>
          <p:cNvPr id="72"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73"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74" name="Címszöveg"/>
          <p:cNvSpPr txBox="1">
            <a:spLocks noGrp="1"/>
          </p:cNvSpPr>
          <p:nvPr>
            <p:ph type="title"/>
          </p:nvPr>
        </p:nvSpPr>
        <p:spPr>
          <a:prstGeom prst="rect">
            <a:avLst/>
          </a:prstGeom>
        </p:spPr>
        <p:txBody>
          <a:bodyPr/>
          <a:lstStyle>
            <a:lvl1pPr>
              <a:defRPr sz="4400"/>
            </a:lvl1pPr>
          </a:lstStyle>
          <a:p>
            <a:r>
              <a:t>Címszöveg</a:t>
            </a:r>
          </a:p>
        </p:txBody>
      </p:sp>
      <p:sp>
        <p:nvSpPr>
          <p:cNvPr id="75"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Üres">
    <p:spTree>
      <p:nvGrpSpPr>
        <p:cNvPr id="1" name=""/>
        <p:cNvGrpSpPr/>
        <p:nvPr/>
      </p:nvGrpSpPr>
      <p:grpSpPr>
        <a:xfrm>
          <a:off x="0" y="0"/>
          <a:ext cx="0" cy="0"/>
          <a:chOff x="0" y="0"/>
          <a:chExt cx="0" cy="0"/>
        </a:xfrm>
      </p:grpSpPr>
      <p:pic>
        <p:nvPicPr>
          <p:cNvPr id="82"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83"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84"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artalomrész képaláírással">
    <p:spTree>
      <p:nvGrpSpPr>
        <p:cNvPr id="1" name=""/>
        <p:cNvGrpSpPr/>
        <p:nvPr/>
      </p:nvGrpSpPr>
      <p:grpSpPr>
        <a:xfrm>
          <a:off x="0" y="0"/>
          <a:ext cx="0" cy="0"/>
          <a:chOff x="0" y="0"/>
          <a:chExt cx="0" cy="0"/>
        </a:xfrm>
      </p:grpSpPr>
      <p:pic>
        <p:nvPicPr>
          <p:cNvPr id="91"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92"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93" name="Címszöveg"/>
          <p:cNvSpPr txBox="1">
            <a:spLocks noGrp="1"/>
          </p:cNvSpPr>
          <p:nvPr>
            <p:ph type="title"/>
          </p:nvPr>
        </p:nvSpPr>
        <p:spPr>
          <a:xfrm>
            <a:off x="457200" y="273050"/>
            <a:ext cx="3008314" cy="1162050"/>
          </a:xfrm>
          <a:prstGeom prst="rect">
            <a:avLst/>
          </a:prstGeom>
        </p:spPr>
        <p:txBody>
          <a:bodyPr anchor="b"/>
          <a:lstStyle>
            <a:lvl1pPr>
              <a:defRPr sz="2000" b="1"/>
            </a:lvl1pPr>
          </a:lstStyle>
          <a:p>
            <a:r>
              <a:t>Címszöveg</a:t>
            </a:r>
          </a:p>
        </p:txBody>
      </p:sp>
      <p:sp>
        <p:nvSpPr>
          <p:cNvPr id="94" name="1. szövegtörzsszint…"/>
          <p:cNvSpPr txBox="1">
            <a:spLocks noGrp="1"/>
          </p:cNvSpPr>
          <p:nvPr>
            <p:ph type="body" idx="1"/>
          </p:nvPr>
        </p:nvSpPr>
        <p:spPr>
          <a:xfrm>
            <a:off x="3575050" y="273050"/>
            <a:ext cx="5111750" cy="5853113"/>
          </a:xfrm>
          <a:prstGeom prst="rect">
            <a:avLst/>
          </a:prstGeom>
        </p:spPr>
        <p:txBody>
          <a:bodyPr/>
          <a:lstStyle/>
          <a:p>
            <a:r>
              <a:t>1. szövegtörzsszint</a:t>
            </a:r>
          </a:p>
          <a:p>
            <a:pPr lvl="1"/>
            <a:r>
              <a:t>2. szövegtörzsszint</a:t>
            </a:r>
          </a:p>
          <a:p>
            <a:pPr lvl="2"/>
            <a:r>
              <a:t>3. szövegtörzsszint</a:t>
            </a:r>
          </a:p>
          <a:p>
            <a:pPr lvl="3"/>
            <a:r>
              <a:t>4. szövegtörzsszint</a:t>
            </a:r>
          </a:p>
          <a:p>
            <a:pPr lvl="4"/>
            <a:r>
              <a:t>5. szövegtörzsszint</a:t>
            </a:r>
          </a:p>
        </p:txBody>
      </p:sp>
      <p:sp>
        <p:nvSpPr>
          <p:cNvPr id="95" name="Négyszög"/>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96"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Kép képaláírással">
    <p:spTree>
      <p:nvGrpSpPr>
        <p:cNvPr id="1" name=""/>
        <p:cNvGrpSpPr/>
        <p:nvPr/>
      </p:nvGrpSpPr>
      <p:grpSpPr>
        <a:xfrm>
          <a:off x="0" y="0"/>
          <a:ext cx="0" cy="0"/>
          <a:chOff x="0" y="0"/>
          <a:chExt cx="0" cy="0"/>
        </a:xfrm>
      </p:grpSpPr>
      <p:pic>
        <p:nvPicPr>
          <p:cNvPr id="103" name="image1.jpeg" descr="image1.jpeg"/>
          <p:cNvPicPr>
            <a:picLocks noChangeAspect="1"/>
          </p:cNvPicPr>
          <p:nvPr/>
        </p:nvPicPr>
        <p:blipFill>
          <a:blip r:embed="rId2"/>
          <a:stretch>
            <a:fillRect/>
          </a:stretch>
        </p:blipFill>
        <p:spPr>
          <a:xfrm>
            <a:off x="6592823" y="411480"/>
            <a:ext cx="2551177" cy="5074921"/>
          </a:xfrm>
          <a:prstGeom prst="rect">
            <a:avLst/>
          </a:prstGeom>
          <a:ln w="12700">
            <a:miter lim="400000"/>
          </a:ln>
        </p:spPr>
      </p:pic>
      <p:pic>
        <p:nvPicPr>
          <p:cNvPr id="104" name="image2.jpeg" descr="image2.jpeg"/>
          <p:cNvPicPr>
            <a:picLocks noChangeAspect="1"/>
          </p:cNvPicPr>
          <p:nvPr/>
        </p:nvPicPr>
        <p:blipFill>
          <a:blip r:embed="rId3"/>
          <a:stretch>
            <a:fillRect/>
          </a:stretch>
        </p:blipFill>
        <p:spPr>
          <a:xfrm>
            <a:off x="172108" y="6063143"/>
            <a:ext cx="1788894" cy="484459"/>
          </a:xfrm>
          <a:prstGeom prst="rect">
            <a:avLst/>
          </a:prstGeom>
          <a:ln w="12700">
            <a:miter lim="400000"/>
          </a:ln>
        </p:spPr>
      </p:pic>
      <p:sp>
        <p:nvSpPr>
          <p:cNvPr id="105" name="Címszöveg"/>
          <p:cNvSpPr txBox="1">
            <a:spLocks noGrp="1"/>
          </p:cNvSpPr>
          <p:nvPr>
            <p:ph type="title"/>
          </p:nvPr>
        </p:nvSpPr>
        <p:spPr>
          <a:xfrm>
            <a:off x="1792288" y="4800600"/>
            <a:ext cx="5486401" cy="566738"/>
          </a:xfrm>
          <a:prstGeom prst="rect">
            <a:avLst/>
          </a:prstGeom>
        </p:spPr>
        <p:txBody>
          <a:bodyPr anchor="b"/>
          <a:lstStyle>
            <a:lvl1pPr>
              <a:defRPr sz="2000" b="1"/>
            </a:lvl1pPr>
          </a:lstStyle>
          <a:p>
            <a:r>
              <a:t>Címszöveg</a:t>
            </a:r>
          </a:p>
        </p:txBody>
      </p:sp>
      <p:sp>
        <p:nvSpPr>
          <p:cNvPr id="106" name="Kép"/>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107" name="1. szövegtörzsszint…"/>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1. szövegtörzsszint</a:t>
            </a:r>
          </a:p>
          <a:p>
            <a:pPr lvl="1"/>
            <a:r>
              <a:t>2. szövegtörzsszint</a:t>
            </a:r>
          </a:p>
          <a:p>
            <a:pPr lvl="2"/>
            <a:r>
              <a:t>3. szövegtörzsszint</a:t>
            </a:r>
          </a:p>
          <a:p>
            <a:pPr lvl="3"/>
            <a:r>
              <a:t>4. szövegtörzsszint</a:t>
            </a:r>
          </a:p>
          <a:p>
            <a:pPr lvl="4"/>
            <a:r>
              <a:t>5. szövegtörzsszint</a:t>
            </a:r>
          </a:p>
        </p:txBody>
      </p:sp>
      <p:sp>
        <p:nvSpPr>
          <p:cNvPr id="108"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image1.jpeg"/>
          <p:cNvPicPr>
            <a:picLocks noChangeAspect="1"/>
          </p:cNvPicPr>
          <p:nvPr/>
        </p:nvPicPr>
        <p:blipFill>
          <a:blip r:embed="rId15"/>
          <a:stretch>
            <a:fillRect/>
          </a:stretch>
        </p:blipFill>
        <p:spPr>
          <a:xfrm>
            <a:off x="6592823" y="411480"/>
            <a:ext cx="2551177" cy="5074921"/>
          </a:xfrm>
          <a:prstGeom prst="rect">
            <a:avLst/>
          </a:prstGeom>
          <a:ln w="12700">
            <a:miter lim="400000"/>
          </a:ln>
        </p:spPr>
      </p:pic>
      <p:pic>
        <p:nvPicPr>
          <p:cNvPr id="3" name="image2.jpeg" descr="image2.jpeg"/>
          <p:cNvPicPr>
            <a:picLocks noChangeAspect="1"/>
          </p:cNvPicPr>
          <p:nvPr/>
        </p:nvPicPr>
        <p:blipFill>
          <a:blip r:embed="rId16"/>
          <a:stretch>
            <a:fillRect/>
          </a:stretch>
        </p:blipFill>
        <p:spPr>
          <a:xfrm>
            <a:off x="172108" y="6063143"/>
            <a:ext cx="1788894" cy="484459"/>
          </a:xfrm>
          <a:prstGeom prst="rect">
            <a:avLst/>
          </a:prstGeom>
          <a:ln w="12700">
            <a:miter lim="400000"/>
          </a:ln>
        </p:spPr>
      </p:pic>
      <p:sp>
        <p:nvSpPr>
          <p:cNvPr id="4" name="Címszöveg"/>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Címszöveg</a:t>
            </a:r>
          </a:p>
        </p:txBody>
      </p:sp>
      <p:sp>
        <p:nvSpPr>
          <p:cNvPr id="5" name="1. szövegtörzsszint…"/>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1. szövegtörzsszint</a:t>
            </a:r>
          </a:p>
          <a:p>
            <a:pPr lvl="1"/>
            <a:r>
              <a:t>2. szövegtörzsszint</a:t>
            </a:r>
          </a:p>
          <a:p>
            <a:pPr lvl="2"/>
            <a:r>
              <a:t>3. szövegtörzsszint</a:t>
            </a:r>
          </a:p>
          <a:p>
            <a:pPr lvl="3"/>
            <a:r>
              <a:t>4. szövegtörzsszint</a:t>
            </a:r>
          </a:p>
          <a:p>
            <a:pPr lvl="4"/>
            <a:r>
              <a:t>5. szövegtörzsszint</a:t>
            </a:r>
          </a:p>
        </p:txBody>
      </p:sp>
      <p:sp>
        <p:nvSpPr>
          <p:cNvPr id="6" name="Négyszög"/>
          <p:cNvSpPr/>
          <p:nvPr/>
        </p:nvSpPr>
        <p:spPr>
          <a:xfrm>
            <a:off x="457200" y="1219200"/>
            <a:ext cx="8686800" cy="76200"/>
          </a:xfrm>
          <a:prstGeom prst="rect">
            <a:avLst/>
          </a:prstGeom>
          <a:solidFill>
            <a:srgbClr val="EDA021"/>
          </a:solidFill>
          <a:ln>
            <a:solidFill>
              <a:srgbClr val="FFFFFF"/>
            </a:solidFill>
          </a:ln>
          <a:effectLst>
            <a:outerShdw dist="23000" dir="5400000" rotWithShape="0">
              <a:srgbClr val="000000"/>
            </a:outerShdw>
          </a:effectLst>
        </p:spPr>
        <p:txBody>
          <a:bodyPr lIns="45719" rIns="45719" anchor="ctr"/>
          <a:lstStyle/>
          <a:p>
            <a:pPr algn="ctr">
              <a:defRPr>
                <a:solidFill>
                  <a:srgbClr val="FFFFFF"/>
                </a:solidFill>
              </a:defRPr>
            </a:pPr>
            <a:endParaRPr/>
          </a:p>
        </p:txBody>
      </p:sp>
      <p:sp>
        <p:nvSpPr>
          <p:cNvPr id="7" name="Diasorszám"/>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solidFill>
            <a:srgbClr val="4D4D4D"/>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4D4D4D"/>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Kattintson duplán a szerkesztéshez"/>
          <p:cNvSpPr txBox="1">
            <a:spLocks noGrp="1"/>
          </p:cNvSpPr>
          <p:nvPr>
            <p:ph type="ctrTitle"/>
          </p:nvPr>
        </p:nvSpPr>
        <p:spPr>
          <a:xfrm>
            <a:off x="791568" y="1003854"/>
            <a:ext cx="7772401" cy="1470026"/>
          </a:xfrm>
          <a:prstGeom prst="rect">
            <a:avLst/>
          </a:prstGeom>
        </p:spPr>
        <p:txBody>
          <a:bodyPr>
            <a:noAutofit/>
          </a:bodyPr>
          <a:lstStyle/>
          <a:p>
            <a:r>
              <a:rPr lang="hu-HU" sz="3600" dirty="0"/>
              <a:t>Az Alapjogi Charta relevanciája az Európai Unió Bíróságának befogadási gyakorlatában</a:t>
            </a:r>
            <a:br>
              <a:rPr lang="hu-HU" sz="3600" dirty="0"/>
            </a:br>
            <a:br>
              <a:rPr lang="hu-HU" sz="3600" dirty="0"/>
            </a:br>
            <a:r>
              <a:rPr lang="hu-HU" sz="2000" dirty="0">
                <a:solidFill>
                  <a:schemeClr val="tx1"/>
                </a:solidFill>
              </a:rPr>
              <a:t>Bartha Ildikó, egyetemi docens, DE-ÁJK, MTA-DE Közszolgáltatási Kutatócsoport</a:t>
            </a:r>
            <a:br>
              <a:rPr lang="hu-HU" sz="2000" dirty="0">
                <a:solidFill>
                  <a:schemeClr val="tx1"/>
                </a:solidFill>
              </a:rPr>
            </a:br>
            <a:r>
              <a:rPr lang="hu-HU" sz="200" dirty="0"/>
              <a:t>Bartha Ildikó, egyetemi docens, DE-ÁJK, MTA-DE Közszolgáltatási Kutatócsoport</a:t>
            </a:r>
            <a:endParaRPr sz="200" dirty="0"/>
          </a:p>
        </p:txBody>
      </p:sp>
      <p:sp>
        <p:nvSpPr>
          <p:cNvPr id="158" name="Kattintson duplán a szerkesztéshez"/>
          <p:cNvSpPr txBox="1">
            <a:spLocks noGrp="1"/>
          </p:cNvSpPr>
          <p:nvPr>
            <p:ph type="subTitle" sz="quarter" idx="1"/>
          </p:nvPr>
        </p:nvSpPr>
        <p:spPr>
          <a:xfrm>
            <a:off x="1371600" y="3694813"/>
            <a:ext cx="6400800" cy="2078666"/>
          </a:xfrm>
          <a:prstGeom prst="rect">
            <a:avLst/>
          </a:prstGeom>
        </p:spPr>
        <p:txBody>
          <a:bodyPr>
            <a:normAutofit fontScale="62500" lnSpcReduction="20000"/>
          </a:bodyPr>
          <a:lstStyle/>
          <a:p>
            <a:r>
              <a:rPr lang="hu-HU" dirty="0"/>
              <a:t>TRIIAL – </a:t>
            </a:r>
            <a:r>
              <a:rPr lang="hu-HU" dirty="0" err="1"/>
              <a:t>Trust</a:t>
            </a:r>
            <a:r>
              <a:rPr lang="hu-HU" dirty="0"/>
              <a:t>, </a:t>
            </a:r>
            <a:r>
              <a:rPr lang="hu-HU" dirty="0" err="1"/>
              <a:t>Independence</a:t>
            </a:r>
            <a:r>
              <a:rPr lang="hu-HU" dirty="0"/>
              <a:t>, </a:t>
            </a:r>
            <a:r>
              <a:rPr lang="hu-HU" dirty="0" err="1"/>
              <a:t>Impartiality</a:t>
            </a:r>
            <a:r>
              <a:rPr lang="hu-HU" dirty="0"/>
              <a:t> and </a:t>
            </a:r>
            <a:r>
              <a:rPr lang="hu-HU" dirty="0" err="1"/>
              <a:t>Accountability</a:t>
            </a:r>
            <a:r>
              <a:rPr lang="hu-HU" dirty="0"/>
              <a:t> of </a:t>
            </a:r>
            <a:r>
              <a:rPr lang="hu-HU" dirty="0" err="1"/>
              <a:t>Judges</a:t>
            </a:r>
            <a:r>
              <a:rPr lang="hu-HU" dirty="0"/>
              <a:t> and </a:t>
            </a:r>
            <a:r>
              <a:rPr lang="hu-HU" dirty="0" err="1"/>
              <a:t>Arbitrators</a:t>
            </a:r>
            <a:r>
              <a:rPr lang="hu-HU" dirty="0"/>
              <a:t> </a:t>
            </a:r>
            <a:r>
              <a:rPr lang="hu-HU" dirty="0" err="1"/>
              <a:t>under</a:t>
            </a:r>
            <a:r>
              <a:rPr lang="hu-HU" dirty="0"/>
              <a:t> </a:t>
            </a:r>
            <a:r>
              <a:rPr lang="hu-HU" dirty="0" err="1"/>
              <a:t>the</a:t>
            </a:r>
            <a:r>
              <a:rPr lang="hu-HU" dirty="0"/>
              <a:t> EU Charter</a:t>
            </a:r>
          </a:p>
          <a:p>
            <a:r>
              <a:rPr lang="hu-HU" dirty="0"/>
              <a:t>Bizalom, Függetlenség, Pártatlanság, </a:t>
            </a:r>
            <a:r>
              <a:rPr lang="hu-HU" dirty="0" err="1"/>
              <a:t>Számonkérhetőség</a:t>
            </a:r>
            <a:r>
              <a:rPr lang="hu-HU" dirty="0"/>
              <a:t>: Workshop bíróknak és gyakorló jogászoknak az előzetes döntéshozatali eljárásról</a:t>
            </a:r>
          </a:p>
          <a:p>
            <a:r>
              <a:rPr lang="hu-HU" dirty="0"/>
              <a:t>workshop 2022. március 10-11.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372140" y="627321"/>
            <a:ext cx="8399720" cy="41549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chemeClr val="tx1"/>
              </a:solidFill>
              <a:effectLst/>
              <a:uLnTx/>
              <a:uFillTx/>
              <a:ea typeface="+mn-ea"/>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chemeClr val="tx1"/>
                </a:solidFill>
                <a:effectLst/>
                <a:uLnTx/>
                <a:uFillTx/>
                <a:ea typeface="+mn-ea"/>
                <a:cs typeface="Calibri"/>
                <a:sym typeface="Calibri"/>
              </a:rPr>
              <a:t>„</a:t>
            </a:r>
            <a:r>
              <a:rPr lang="hu-HU" sz="2400" b="1" i="1" dirty="0">
                <a:solidFill>
                  <a:schemeClr val="tx1"/>
                </a:solidFill>
                <a:effectLst/>
              </a:rPr>
              <a:t>bár a tagállamokban az igazságszolgáltatás megszervezése a tagállamok hatáskörébe tartozik, </a:t>
            </a:r>
            <a:r>
              <a:rPr lang="hu-HU" sz="2400" b="0" i="1" dirty="0">
                <a:solidFill>
                  <a:schemeClr val="tx1"/>
                </a:solidFill>
                <a:effectLst/>
              </a:rPr>
              <a:t>e hatáskör gyakorlása során </a:t>
            </a:r>
            <a:r>
              <a:rPr lang="hu-HU" sz="2400" b="1" i="1" dirty="0">
                <a:solidFill>
                  <a:schemeClr val="tx1"/>
                </a:solidFill>
                <a:effectLst/>
              </a:rPr>
              <a:t>a tagállamok kötelesek tiszteletben tartani az uniós jogból eredő kötelezettségeiket,</a:t>
            </a:r>
            <a:r>
              <a:rPr lang="hu-HU" sz="2400" b="0" i="1" dirty="0">
                <a:solidFill>
                  <a:schemeClr val="tx1"/>
                </a:solidFill>
                <a:effectLst/>
              </a:rPr>
              <a:t> és ez lehet a helyzet többek között a </a:t>
            </a:r>
            <a:r>
              <a:rPr lang="hu-HU" sz="2400" b="0" i="1" dirty="0" err="1">
                <a:solidFill>
                  <a:schemeClr val="tx1"/>
                </a:solidFill>
                <a:effectLst/>
              </a:rPr>
              <a:t>bírák</a:t>
            </a:r>
            <a:r>
              <a:rPr lang="hu-HU" sz="2400" b="0" i="1" dirty="0">
                <a:solidFill>
                  <a:schemeClr val="tx1"/>
                </a:solidFill>
                <a:effectLst/>
              </a:rPr>
              <a:t> kinevezéséről szóló határozatok elfogadására vonatkozó nemzeti szabályokat, és adott esetben az ilyen kinevezési eljárásokkal összefüggésben alkalmazandó bírósági felülvizsgálatra vonatkozó szabályokat illetően is</a:t>
            </a:r>
            <a:r>
              <a:rPr lang="hu-HU" sz="2400" b="0" i="0" dirty="0">
                <a:solidFill>
                  <a:schemeClr val="tx1"/>
                </a:solidFill>
                <a:effectLst/>
              </a:rPr>
              <a:t>”</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u="none" strike="noStrike" kern="0" cap="none" spc="0" normalizeH="0" baseline="0" noProof="0" dirty="0">
                <a:ln>
                  <a:noFill/>
                </a:ln>
                <a:solidFill>
                  <a:schemeClr val="tx1"/>
                </a:solidFill>
                <a:uLnTx/>
                <a:uFillTx/>
                <a:ea typeface="+mn-ea"/>
                <a:cs typeface="Calibri"/>
                <a:sym typeface="Calibri"/>
              </a:rPr>
              <a:t>(</a:t>
            </a:r>
            <a:r>
              <a:rPr lang="hu-HU" sz="2400" dirty="0">
                <a:solidFill>
                  <a:schemeClr val="tx1"/>
                </a:solidFill>
              </a:rPr>
              <a:t>C-487/19. W. Ż. ítélet, </a:t>
            </a:r>
            <a:r>
              <a:rPr lang="hu-HU" sz="2400" b="0" i="0" dirty="0">
                <a:solidFill>
                  <a:schemeClr val="tx1"/>
                </a:solidFill>
                <a:effectLst/>
              </a:rPr>
              <a:t>C-748/19–C-754/19. WB és társai ítélet)</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chemeClr val="tx1"/>
              </a:solidFill>
              <a:effectLst/>
              <a:uLnTx/>
              <a:uFillTx/>
              <a:ea typeface="+mn-ea"/>
              <a:cs typeface="Calibri"/>
              <a:sym typeface="Calibri"/>
            </a:endParaRPr>
          </a:p>
        </p:txBody>
      </p:sp>
    </p:spTree>
    <p:extLst>
      <p:ext uri="{BB962C8B-B14F-4D97-AF65-F5344CB8AC3E}">
        <p14:creationId xmlns:p14="http://schemas.microsoft.com/office/powerpoint/2010/main" val="41005759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552893" y="287077"/>
            <a:ext cx="8070112"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rgbClr val="4F81BD">
                  <a:lumMod val="50000"/>
                </a:srgbClr>
              </a:solidFill>
              <a:effectLst/>
              <a:uLnTx/>
              <a:uFillTx/>
              <a:latin typeface="Calibri"/>
              <a:ea typeface="+mn-ea"/>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1" i="0" u="none" strike="noStrike" kern="0" cap="all" spc="0" normalizeH="0" noProof="0" dirty="0">
                <a:ln>
                  <a:noFill/>
                </a:ln>
                <a:solidFill>
                  <a:schemeClr val="tx1"/>
                </a:solidFill>
                <a:effectLst/>
                <a:uLnTx/>
                <a:uFillTx/>
                <a:latin typeface="Calibri"/>
                <a:cs typeface="Calibri"/>
                <a:sym typeface="Calibri"/>
              </a:rPr>
              <a:t>2. A feltett kérdés relevanciája:</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dirty="0">
              <a:solidFill>
                <a:srgbClr val="4F81BD">
                  <a:lumMod val="50000"/>
                </a:srgbClr>
              </a:solidFill>
              <a:latin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dirty="0">
                <a:solidFill>
                  <a:srgbClr val="4F81BD">
                    <a:lumMod val="50000"/>
                  </a:srgbClr>
                </a:solidFill>
                <a:latin typeface="Calibri"/>
                <a:cs typeface="Calibri"/>
              </a:rPr>
              <a:t>„</a:t>
            </a:r>
            <a:r>
              <a:rPr lang="hu-HU" sz="2400" b="0" i="1" dirty="0">
                <a:solidFill>
                  <a:srgbClr val="000000"/>
                </a:solidFill>
                <a:effectLst/>
              </a:rPr>
              <a:t>kizárólag a nemzeti bíróság feladata […] az ügy sajátosságaira tekintettel megítélni mind az előzetes határozathozatalra utaló határozat szükségességét ítéletének a meghozatalához, mind pedig az általa a Bíróság elé terjesztett kérdések relevanciáját. Következésképpen, ha a feltett kérdések valamely uniós jogi szabály értelmezésére vonatkoznak, a Bíróság főszabály szerint köteles határozatot hozni</a:t>
            </a:r>
            <a:r>
              <a:rPr lang="hu-HU" sz="2400" b="0" i="0" dirty="0">
                <a:solidFill>
                  <a:srgbClr val="4F81BD">
                    <a:lumMod val="50000"/>
                  </a:srgbClr>
                </a:solidFill>
                <a:effectLst/>
                <a:latin typeface="Calibri"/>
                <a:cs typeface="Calibri"/>
              </a:rPr>
              <a:t>”</a:t>
            </a:r>
            <a:endParaRPr lang="hu-HU" sz="2400" dirty="0">
              <a:solidFill>
                <a:srgbClr val="4F81BD">
                  <a:lumMod val="50000"/>
                </a:srgbClr>
              </a:solidFill>
              <a:latin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4F81BD">
                    <a:lumMod val="50000"/>
                  </a:srgbClr>
                </a:solidFill>
                <a:effectLst/>
                <a:uLnTx/>
                <a:uFillTx/>
                <a:latin typeface="Calibri"/>
                <a:cs typeface="Calibri"/>
                <a:sym typeface="Calibri"/>
              </a:rPr>
              <a:t>(</a:t>
            </a:r>
            <a:r>
              <a:rPr lang="fr-FR" sz="2400" b="0" i="0" dirty="0">
                <a:solidFill>
                  <a:srgbClr val="222222"/>
                </a:solidFill>
                <a:effectLst/>
              </a:rPr>
              <a:t>C‑585/18., C‑624/18. és C‑625/18. A. K. ítélet</a:t>
            </a:r>
            <a:r>
              <a:rPr lang="hu-HU" sz="2400" b="0" i="0" dirty="0">
                <a:solidFill>
                  <a:srgbClr val="222222"/>
                </a:solidFill>
                <a:effectLst/>
              </a:rPr>
              <a:t>: korábbi ítélkezési gyakorlat megerősítése</a:t>
            </a:r>
            <a:r>
              <a:rPr lang="hu-HU" sz="2400" b="0" i="0" dirty="0">
                <a:solidFill>
                  <a:srgbClr val="222222"/>
                </a:solidFill>
                <a:effectLst/>
                <a:latin typeface="Arial" panose="020B0604020202020204" pitchFamily="34" charset="0"/>
              </a:rPr>
              <a:t>)</a:t>
            </a:r>
          </a:p>
        </p:txBody>
      </p:sp>
    </p:spTree>
    <p:extLst>
      <p:ext uri="{BB962C8B-B14F-4D97-AF65-F5344CB8AC3E}">
        <p14:creationId xmlns:p14="http://schemas.microsoft.com/office/powerpoint/2010/main" val="42708751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435935" y="483367"/>
            <a:ext cx="8272130" cy="41549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hu-HU" sz="2400" b="0" i="0" dirty="0">
                <a:solidFill>
                  <a:srgbClr val="000000"/>
                </a:solidFill>
                <a:effectLst/>
              </a:rPr>
              <a:t>„</a:t>
            </a:r>
            <a:r>
              <a:rPr lang="hu-HU" sz="2400" b="1" i="1" dirty="0">
                <a:solidFill>
                  <a:srgbClr val="000000"/>
                </a:solidFill>
                <a:effectLst/>
              </a:rPr>
              <a:t>az uniós jogra vonatkozó kérdések releváns voltát vélelmezni kell. </a:t>
            </a:r>
            <a:r>
              <a:rPr lang="hu-HU" sz="2400" b="0" i="1" dirty="0">
                <a:solidFill>
                  <a:srgbClr val="000000"/>
                </a:solidFill>
                <a:effectLst/>
              </a:rPr>
              <a:t>A Bíróság csak akkor utasíthatja el a nemzeti bíróságok által előterjesztett előzetes döntéshozatal iránti kérelmet, ha az uniós jogi szabály kért értelmezése nyilvánvalóan semmilyen összefüggésben nincs az alapügy tényállásával vagy tárgyával, ha a probléma hipotetikus jellegű, vagy ha nem állnak a Bíróság rendelkezésére azok a ténybeli vagy jogi elemek, amelyek szükségesek ahhoz, hogy az elé terjesztett kérdésekre hasznos választ adhasson </a:t>
            </a:r>
            <a:r>
              <a:rPr lang="hu-HU" sz="2400" b="0" i="0" dirty="0">
                <a:solidFill>
                  <a:srgbClr val="000000"/>
                </a:solidFill>
                <a:effectLst/>
              </a:rPr>
              <a:t>”</a:t>
            </a: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b="0" i="0" dirty="0">
                <a:solidFill>
                  <a:srgbClr val="222222"/>
                </a:solidFill>
                <a:effectLst/>
              </a:rPr>
              <a:t>(</a:t>
            </a:r>
            <a:r>
              <a:rPr lang="fr-FR" sz="2400" b="0" i="0" dirty="0">
                <a:solidFill>
                  <a:srgbClr val="222222"/>
                </a:solidFill>
                <a:effectLst/>
              </a:rPr>
              <a:t>C‑585/18., C‑624/18. és C‑625/18. A. K. ítélet</a:t>
            </a:r>
            <a:r>
              <a:rPr lang="hu-HU" sz="2400" dirty="0"/>
              <a:t>: korábbi ítélkezési gyakorlat megerősítése)</a:t>
            </a:r>
            <a:endParaRPr kumimoji="0" lang="hu-HU" sz="2400" u="none" strike="noStrike" kern="0" cap="none" spc="0" normalizeH="0" baseline="0" noProof="0" dirty="0">
              <a:ln>
                <a:noFill/>
              </a:ln>
              <a:solidFill>
                <a:schemeClr val="tx1"/>
              </a:solidFill>
              <a:uLnTx/>
              <a:uFillTx/>
              <a:cs typeface="Calibri"/>
              <a:sym typeface="Calibri"/>
            </a:endParaRPr>
          </a:p>
        </p:txBody>
      </p:sp>
    </p:spTree>
    <p:extLst>
      <p:ext uri="{BB962C8B-B14F-4D97-AF65-F5344CB8AC3E}">
        <p14:creationId xmlns:p14="http://schemas.microsoft.com/office/powerpoint/2010/main" val="41819588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329610" y="516337"/>
            <a:ext cx="8633638" cy="37856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rgbClr val="4F81BD">
                  <a:lumMod val="50000"/>
                </a:srgbClr>
              </a:solidFill>
              <a:effectLst/>
              <a:uLnTx/>
              <a:uFillTx/>
              <a:latin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dirty="0">
              <a:solidFill>
                <a:srgbClr val="4F81BD">
                  <a:lumMod val="50000"/>
                </a:srgbClr>
              </a:solidFill>
              <a:latin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1" u="none" strike="noStrike" kern="0" cap="none" spc="0" normalizeH="0" baseline="0" noProof="0" dirty="0">
                <a:ln>
                  <a:noFill/>
                </a:ln>
                <a:solidFill>
                  <a:schemeClr val="tx1"/>
                </a:solidFill>
                <a:effectLst/>
                <a:uLnTx/>
                <a:uFillTx/>
                <a:cs typeface="Calibri"/>
                <a:sym typeface="Calibri"/>
              </a:rPr>
              <a:t>„[az A.K. ügyben] </a:t>
            </a:r>
            <a:r>
              <a:rPr lang="hu-HU" sz="2400" b="0" i="1" dirty="0">
                <a:solidFill>
                  <a:schemeClr val="tx1"/>
                </a:solidFill>
                <a:effectLst/>
              </a:rPr>
              <a:t>a kérdést előterjesztő bíróság célja nem az előtte indított és az uniós jog hatálya alá tartozó más kérdésekre is vonatkozó jogviták érdemével, hanem konkrétan egy általa a peres eljárást megelőzően eldöntendő, eljárási jellegű problémával kapcsolatos felvilágosításkérés, mivel az említett probléma e bíróságnak a hivatkozott </a:t>
            </a:r>
            <a:r>
              <a:rPr lang="hu-HU" sz="2400" b="1" i="1" dirty="0">
                <a:solidFill>
                  <a:schemeClr val="tx1"/>
                </a:solidFill>
                <a:effectLst/>
              </a:rPr>
              <a:t>jogviták elbírálására vonatkozó hatáskörét érinti</a:t>
            </a:r>
            <a:r>
              <a:rPr lang="hu-HU" sz="2400" b="0" i="1" dirty="0">
                <a:solidFill>
                  <a:schemeClr val="tx1"/>
                </a:solidFill>
                <a:effectLst/>
                <a:cs typeface="Calibri"/>
              </a:rPr>
              <a:t>”</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1" u="none" strike="noStrike" kern="0" cap="none" spc="0" normalizeH="0" baseline="0" noProof="0" dirty="0">
              <a:ln>
                <a:noFill/>
              </a:ln>
              <a:solidFill>
                <a:schemeClr val="tx1"/>
              </a:solidFill>
              <a:effectLst/>
              <a:uLnTx/>
              <a:uFillTx/>
              <a:cs typeface="Calibri"/>
              <a:sym typeface="Calibri"/>
            </a:endParaRPr>
          </a:p>
        </p:txBody>
      </p:sp>
      <p:sp>
        <p:nvSpPr>
          <p:cNvPr id="3" name="Nyíl: lefelé mutató 2">
            <a:extLst>
              <a:ext uri="{FF2B5EF4-FFF2-40B4-BE49-F238E27FC236}">
                <a16:creationId xmlns:a16="http://schemas.microsoft.com/office/drawing/2014/main" id="{471121D3-B682-40F7-BC8F-7EDCCABCA090}"/>
              </a:ext>
            </a:extLst>
          </p:cNvPr>
          <p:cNvSpPr/>
          <p:nvPr/>
        </p:nvSpPr>
        <p:spPr>
          <a:xfrm>
            <a:off x="4572000" y="627321"/>
            <a:ext cx="308344" cy="552893"/>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2356740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451883" y="296047"/>
            <a:ext cx="8240233"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b="0" i="0" dirty="0">
              <a:solidFill>
                <a:srgbClr val="000000"/>
              </a:solidFill>
              <a:effectLst/>
              <a:latin typeface="Open Sans" panose="020B0606030504020204" pitchFamily="34" charset="0"/>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b="0" i="0" dirty="0">
              <a:solidFill>
                <a:srgbClr val="000000"/>
              </a:solidFill>
              <a:effectLst/>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b="0" i="0" dirty="0">
                <a:solidFill>
                  <a:srgbClr val="000000"/>
                </a:solidFill>
                <a:effectLst/>
              </a:rPr>
              <a:t>„</a:t>
            </a:r>
            <a:r>
              <a:rPr lang="hu-HU" sz="2400" b="0" i="1" dirty="0">
                <a:solidFill>
                  <a:srgbClr val="000000"/>
                </a:solidFill>
                <a:effectLst/>
              </a:rPr>
              <a:t>a Bíróság hatáskörrel rendelkezik arra, hogy megjelölje a nemzeti bíróság számára az uniós jog azon tényezőit, amelyek az előtte felmerülő hatásköri probléma megoldásához vezethetnek […]. Így van ez különösen akkor, ha […] a felmerült kérdések azzal kapcsolatosak, hogy az olyan jogvita elbírálására általában illetékes nemzeti fórum, amelyben valamely jogalany az általa az uniós jogra alapított valamely jogra hivatkozik, teljesíti‑e </a:t>
            </a:r>
            <a:r>
              <a:rPr lang="hu-HU" sz="2400" b="1" i="1" dirty="0">
                <a:solidFill>
                  <a:srgbClr val="000000"/>
                </a:solidFill>
                <a:effectLst/>
              </a:rPr>
              <a:t>a Charta 47. cikke</a:t>
            </a:r>
            <a:r>
              <a:rPr lang="hu-HU" sz="2400" b="0" i="1" dirty="0">
                <a:solidFill>
                  <a:srgbClr val="000000"/>
                </a:solidFill>
                <a:effectLst/>
              </a:rPr>
              <a:t>, valamint 2000/78 irányelv 9. cikkének (1) bekezdése </a:t>
            </a:r>
            <a:r>
              <a:rPr lang="hu-HU" sz="2400" b="1" i="1" dirty="0">
                <a:solidFill>
                  <a:srgbClr val="000000"/>
                </a:solidFill>
                <a:effectLst/>
              </a:rPr>
              <a:t>által biztosított hatékony bírói jogorvoslathoz való jogból eredő követelményeket</a:t>
            </a:r>
            <a:r>
              <a:rPr lang="hu-HU" sz="2400" b="0" i="0" dirty="0">
                <a:solidFill>
                  <a:srgbClr val="000000"/>
                </a:solidFill>
                <a:effectLst/>
              </a:rPr>
              <a:t>.”</a:t>
            </a:r>
          </a:p>
        </p:txBody>
      </p:sp>
      <p:sp>
        <p:nvSpPr>
          <p:cNvPr id="2" name="Nyíl: lefelé mutató 1">
            <a:extLst>
              <a:ext uri="{FF2B5EF4-FFF2-40B4-BE49-F238E27FC236}">
                <a16:creationId xmlns:a16="http://schemas.microsoft.com/office/drawing/2014/main" id="{1DE2A3BD-6B4A-48BB-96CB-EA7DAA705EB0}"/>
              </a:ext>
            </a:extLst>
          </p:cNvPr>
          <p:cNvSpPr/>
          <p:nvPr/>
        </p:nvSpPr>
        <p:spPr>
          <a:xfrm>
            <a:off x="4439093" y="489830"/>
            <a:ext cx="265814" cy="520995"/>
          </a:xfrm>
          <a:prstGeom prst="down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8261102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435935" y="320884"/>
            <a:ext cx="8272129"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1" i="1" u="none" strike="noStrike" kern="0" cap="none" spc="0" normalizeH="0" baseline="0" noProof="0" dirty="0">
                <a:ln>
                  <a:noFill/>
                </a:ln>
                <a:solidFill>
                  <a:schemeClr val="tx1"/>
                </a:solidFill>
                <a:effectLst/>
                <a:uLnTx/>
                <a:uFillTx/>
                <a:latin typeface="Calibri"/>
                <a:ea typeface="+mn-ea"/>
                <a:cs typeface="Calibri"/>
                <a:sym typeface="Calibri"/>
              </a:rPr>
              <a:t>Tagállami jogszabálymódosítás alapján meg kell szüntetni az eljárást?</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rgbClr val="4F81BD">
                  <a:lumMod val="50000"/>
                </a:srgbClr>
              </a:solidFill>
              <a:effectLst/>
              <a:uLnTx/>
              <a:uFillTx/>
              <a:latin typeface="Calibri"/>
              <a:ea typeface="+mn-ea"/>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fr-FR" sz="2400" b="0" i="0" dirty="0">
                <a:solidFill>
                  <a:srgbClr val="222222"/>
                </a:solidFill>
                <a:effectLst/>
                <a:latin typeface="Arial" panose="020B0604020202020204" pitchFamily="34" charset="0"/>
              </a:rPr>
              <a:t>C‑585/18., C‑624/18. és C‑625/18. A. K. ítélet</a:t>
            </a:r>
            <a:r>
              <a:rPr lang="hu-HU" sz="2400" b="0" i="0" dirty="0">
                <a:solidFill>
                  <a:srgbClr val="222222"/>
                </a:solidFill>
                <a:effectLst/>
                <a:latin typeface="Arial" panose="020B0604020202020204" pitchFamily="34" charset="0"/>
              </a:rPr>
              <a:t>:</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u="none" strike="noStrike" kern="0" cap="none" spc="0" normalizeH="0" baseline="0" noProof="0" dirty="0">
              <a:ln>
                <a:noFill/>
              </a:ln>
              <a:solidFill>
                <a:srgbClr val="222222"/>
              </a:solidFill>
              <a:uLnTx/>
              <a:uFillTx/>
              <a:latin typeface="Arial" panose="020B0604020202020204" pitchFamily="34" charset="0"/>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4F81BD">
                    <a:lumMod val="50000"/>
                  </a:srgbClr>
                </a:solidFill>
                <a:effectLst/>
                <a:uLnTx/>
                <a:uFillTx/>
                <a:cs typeface="Calibri"/>
                <a:sym typeface="Calibri"/>
              </a:rPr>
              <a:t>„</a:t>
            </a:r>
            <a:r>
              <a:rPr lang="hu-HU" sz="2400" b="0" i="1" dirty="0">
                <a:solidFill>
                  <a:srgbClr val="000000"/>
                </a:solidFill>
                <a:effectLst/>
              </a:rPr>
              <a:t>az a körülmény, hogy a […] nemzeti rendelkezések előírják az alapeljárásban szóban forgóhoz hasonló jogviták lezárását, főszabály szerint és a kérdést előterjesztő bíróságnak […] az ilyen lezárást vagy okafogyottá válást elrendelő határozata hiányában, nem vezetheti a Bíróságot az arra való következtetéshez, hogy már nem szükséges az elé előzetes döntéshozatalra terjesztett kérdések eldöntése</a:t>
            </a:r>
            <a:r>
              <a:rPr lang="hu-HU" sz="2400" b="0" i="0" dirty="0">
                <a:solidFill>
                  <a:srgbClr val="000000"/>
                </a:solidFill>
                <a:effectLst/>
              </a:rPr>
              <a:t>.”</a:t>
            </a:r>
            <a:endParaRPr kumimoji="0" lang="hu-HU" sz="2400" b="0" i="0" u="none" strike="noStrike" kern="0" cap="none" spc="0" normalizeH="0" baseline="0" noProof="0" dirty="0">
              <a:ln>
                <a:noFill/>
              </a:ln>
              <a:solidFill>
                <a:srgbClr val="4F81BD">
                  <a:lumMod val="50000"/>
                </a:srgbClr>
              </a:solidFill>
              <a:effectLst/>
              <a:uLnTx/>
              <a:uFillTx/>
              <a:cs typeface="Calibri"/>
              <a:sym typeface="Calibri"/>
            </a:endParaRPr>
          </a:p>
        </p:txBody>
      </p:sp>
    </p:spTree>
    <p:extLst>
      <p:ext uri="{BB962C8B-B14F-4D97-AF65-F5344CB8AC3E}">
        <p14:creationId xmlns:p14="http://schemas.microsoft.com/office/powerpoint/2010/main" val="16165976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776176" y="563524"/>
            <a:ext cx="7591647" cy="41549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1" i="1" u="none" strike="noStrike" kern="0" cap="none" spc="0" normalizeH="0" baseline="0" noProof="0" dirty="0">
                <a:ln>
                  <a:noFill/>
                </a:ln>
                <a:solidFill>
                  <a:schemeClr val="tx1"/>
                </a:solidFill>
                <a:effectLst/>
                <a:uLnTx/>
                <a:uFillTx/>
                <a:latin typeface="Calibri"/>
                <a:ea typeface="+mn-ea"/>
                <a:cs typeface="Calibri"/>
                <a:sym typeface="Calibri"/>
              </a:rPr>
              <a:t>Az eljárás lefolytatása nem jogszerű a tagállami eljárási szabályok alapján?</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dirty="0">
              <a:solidFill>
                <a:srgbClr val="4F81BD">
                  <a:lumMod val="50000"/>
                </a:srgbClr>
              </a:solidFill>
              <a:latin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4F81BD">
                    <a:lumMod val="50000"/>
                  </a:srgbClr>
                </a:solidFill>
                <a:effectLst/>
                <a:uLnTx/>
                <a:uFillTx/>
                <a:latin typeface="Calibri"/>
                <a:ea typeface="+mn-ea"/>
                <a:cs typeface="Calibri"/>
                <a:sym typeface="Calibri"/>
              </a:rPr>
              <a:t>„</a:t>
            </a:r>
            <a:r>
              <a:rPr lang="hu-HU" sz="2400" b="0" i="1" dirty="0">
                <a:solidFill>
                  <a:srgbClr val="000000"/>
                </a:solidFill>
                <a:effectLst/>
              </a:rPr>
              <a:t>A lengyel kormány úgy érvel, hogy a C‑624/18. és C‑625/18. sz. ügyben előterjesztett [….] kérdés elfogadhatatlan. Először is, ezek a kérdések okafogyottak, […] mivel az előzetes döntéshozatalra utalást kezdeményező munkaügyi és társadalombiztosítási tanács előtt folyamatban lévő eljárások a polgári perrendtartás [szerint] a bíróságok összetételére és hatáskörére vonatkozó szabályok megsértése miatt semmisek. […]”</a:t>
            </a:r>
            <a:endParaRPr kumimoji="0" lang="hu-HU" sz="2400" b="0" i="1" u="none" strike="noStrike" kern="0" cap="none" spc="0" normalizeH="0" baseline="0" noProof="0" dirty="0">
              <a:ln>
                <a:noFill/>
              </a:ln>
              <a:solidFill>
                <a:srgbClr val="4F81BD">
                  <a:lumMod val="50000"/>
                </a:srgbClr>
              </a:solidFill>
              <a:effectLst/>
              <a:uLnTx/>
              <a:uFillTx/>
              <a:ea typeface="+mn-ea"/>
              <a:cs typeface="Calibri"/>
              <a:sym typeface="Calibri"/>
            </a:endParaRPr>
          </a:p>
        </p:txBody>
      </p:sp>
    </p:spTree>
    <p:extLst>
      <p:ext uri="{BB962C8B-B14F-4D97-AF65-F5344CB8AC3E}">
        <p14:creationId xmlns:p14="http://schemas.microsoft.com/office/powerpoint/2010/main" val="98778681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659219" y="701748"/>
            <a:ext cx="7591647" cy="37856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hu-HU" sz="2400" dirty="0">
                <a:solidFill>
                  <a:srgbClr val="4F81BD">
                    <a:lumMod val="50000"/>
                  </a:srgbClr>
                </a:solidFill>
                <a:latin typeface="Calibri"/>
                <a:ea typeface="+mn-ea"/>
                <a:cs typeface="Calibri"/>
              </a:rPr>
              <a:t>„</a:t>
            </a:r>
            <a:r>
              <a:rPr lang="hu-HU" sz="2400" b="0" i="1" dirty="0">
                <a:solidFill>
                  <a:srgbClr val="000000"/>
                </a:solidFill>
                <a:effectLst/>
                <a:latin typeface="Calibri" panose="020F0502020204030204" pitchFamily="34" charset="0"/>
                <a:cs typeface="Calibri" panose="020F0502020204030204" pitchFamily="34" charset="0"/>
              </a:rPr>
              <a:t>Másodszor, az említett kérdésekre adandó válaszok semmi esetre sem hatalmazhatják fel a kérdést előterjesztő bíróságot arra, hogy a </a:t>
            </a:r>
            <a:r>
              <a:rPr lang="hu-HU" sz="2400" b="0" i="1" dirty="0" err="1">
                <a:solidFill>
                  <a:srgbClr val="000000"/>
                </a:solidFill>
                <a:effectLst/>
                <a:latin typeface="Calibri" panose="020F0502020204030204" pitchFamily="34" charset="0"/>
                <a:cs typeface="Calibri" panose="020F0502020204030204" pitchFamily="34" charset="0"/>
              </a:rPr>
              <a:t>Sąd</a:t>
            </a:r>
            <a:r>
              <a:rPr lang="hu-HU" sz="2400" b="0" i="1" dirty="0">
                <a:solidFill>
                  <a:srgbClr val="000000"/>
                </a:solidFill>
                <a:effectLst/>
                <a:latin typeface="Calibri" panose="020F0502020204030204" pitchFamily="34" charset="0"/>
                <a:cs typeface="Calibri" panose="020F0502020204030204" pitchFamily="34" charset="0"/>
              </a:rPr>
              <a:t> </a:t>
            </a:r>
            <a:r>
              <a:rPr lang="hu-HU" sz="2400" b="0" i="1" dirty="0" err="1">
                <a:solidFill>
                  <a:srgbClr val="000000"/>
                </a:solidFill>
                <a:effectLst/>
                <a:latin typeface="Calibri" panose="020F0502020204030204" pitchFamily="34" charset="0"/>
                <a:cs typeface="Calibri" panose="020F0502020204030204" pitchFamily="34" charset="0"/>
              </a:rPr>
              <a:t>Najwyższy</a:t>
            </a:r>
            <a:r>
              <a:rPr lang="hu-HU" sz="2400" b="0" i="1" dirty="0">
                <a:solidFill>
                  <a:srgbClr val="000000"/>
                </a:solidFill>
                <a:effectLst/>
                <a:latin typeface="Calibri" panose="020F0502020204030204" pitchFamily="34" charset="0"/>
                <a:cs typeface="Calibri" panose="020F0502020204030204" pitchFamily="34" charset="0"/>
              </a:rPr>
              <a:t> (legfelsőbb bíróság) másik tanácsának a hatáskörébe tartozó ügyekben járjon el, anélkül hogy ne sértenék meg a tagállamoknak az igazságszolgáltatás megszervezésére vonatkozó kizárólagos hatáskörét, és ne lépnének túl az Uniónak biztosított hatáskörön, következésképpen az említett válaszok az alapeljárások megoldása szempontjából nem is bizonyulhatnak relevánsnak.</a:t>
            </a:r>
            <a:r>
              <a:rPr lang="hu-HU" sz="2400" i="1" dirty="0">
                <a:solidFill>
                  <a:srgbClr val="4F81BD">
                    <a:lumMod val="50000"/>
                  </a:srgbClr>
                </a:solidFill>
                <a:latin typeface="Calibri" panose="020F0502020204030204" pitchFamily="34" charset="0"/>
                <a:cs typeface="Calibri" panose="020F0502020204030204" pitchFamily="34" charset="0"/>
              </a:rPr>
              <a:t>”</a:t>
            </a:r>
            <a:endParaRPr kumimoji="0" lang="hu-HU" sz="2400" b="0" i="1" u="none" strike="noStrike" kern="0" cap="none" spc="0" normalizeH="0" baseline="0" noProof="0" dirty="0">
              <a:ln>
                <a:noFill/>
              </a:ln>
              <a:solidFill>
                <a:srgbClr val="4F81BD">
                  <a:lumMod val="50000"/>
                </a:srgbClr>
              </a:solidFill>
              <a:effectLst/>
              <a:uLnTx/>
              <a:uFillTx/>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0874945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131476" y="85060"/>
            <a:ext cx="9012524" cy="48936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chemeClr val="tx1"/>
                </a:solidFill>
                <a:effectLst/>
                <a:uLnTx/>
                <a:uFillTx/>
                <a:latin typeface="Calibri"/>
                <a:cs typeface="Calibri"/>
                <a:sym typeface="Calibri"/>
              </a:rPr>
              <a:t>EUB:</a:t>
            </a: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b="0" i="0" dirty="0">
                <a:solidFill>
                  <a:srgbClr val="000000"/>
                </a:solidFill>
                <a:effectLst/>
                <a:latin typeface="Open Sans" panose="020B0606030504020204" pitchFamily="34" charset="0"/>
              </a:rPr>
              <a:t>„</a:t>
            </a:r>
            <a:r>
              <a:rPr lang="hu-HU" sz="2400" b="0" i="1" dirty="0">
                <a:solidFill>
                  <a:srgbClr val="000000"/>
                </a:solidFill>
                <a:effectLst/>
              </a:rPr>
              <a:t>Az említett kérdések [...] </a:t>
            </a:r>
            <a:r>
              <a:rPr lang="hu-HU" sz="2400" b="1" i="1" dirty="0">
                <a:solidFill>
                  <a:srgbClr val="000000"/>
                </a:solidFill>
                <a:effectLst/>
              </a:rPr>
              <a:t>pontosan arra vonatkoznak, hogy </a:t>
            </a:r>
            <a:r>
              <a:rPr lang="hu-HU" sz="2400" b="0" i="1" dirty="0">
                <a:solidFill>
                  <a:srgbClr val="000000"/>
                </a:solidFill>
                <a:effectLst/>
              </a:rPr>
              <a:t>az érintett tagállamban hatályos, a bírósági hatáskörök megosztására vonatkozó nemzeti szabályok ellenére a kérdést előterjesztő bírósághoz hasonló bíróság az e kérdésekben érintett uniós jogi rendelkezések értelmében </a:t>
            </a:r>
            <a:r>
              <a:rPr lang="hu-HU" sz="2400" b="1" i="1" dirty="0">
                <a:solidFill>
                  <a:srgbClr val="000000"/>
                </a:solidFill>
                <a:effectLst/>
              </a:rPr>
              <a:t>köteles‑e mellőzni az említett nemzeti szabályok alkalmazását</a:t>
            </a:r>
            <a:r>
              <a:rPr lang="hu-HU" sz="2400" b="0" i="1" dirty="0">
                <a:solidFill>
                  <a:srgbClr val="000000"/>
                </a:solidFill>
                <a:effectLst/>
              </a:rPr>
              <a:t>, és az alapeljárásokat illetően adott esetben bírósági hatáskört vállalni. Márpedig egy olyan ítélet, amellyel a Bíróság megerősítené az ilyen kötelezettség fennállását, kötelezné a kérdést előterjesztő bíróságot és a Lengyel Köztársaság valamennyi más szervét, </a:t>
            </a:r>
            <a:r>
              <a:rPr lang="hu-HU" sz="2400" b="1" i="1" dirty="0">
                <a:solidFill>
                  <a:srgbClr val="000000"/>
                </a:solidFill>
                <a:effectLst/>
              </a:rPr>
              <a:t>anélkül hogy az eljárások semmisségére vagy a bírósági hatáskörök megosztására vonatkozó belső rendelkezések</a:t>
            </a:r>
            <a:r>
              <a:rPr lang="hu-HU" sz="2400" b="0" i="1" dirty="0">
                <a:solidFill>
                  <a:srgbClr val="000000"/>
                </a:solidFill>
                <a:effectLst/>
              </a:rPr>
              <a:t>, amelyekre a lengyel kormány hivatkozik, </a:t>
            </a:r>
            <a:r>
              <a:rPr lang="hu-HU" sz="2400" b="1" i="1" dirty="0">
                <a:solidFill>
                  <a:srgbClr val="000000"/>
                </a:solidFill>
                <a:effectLst/>
              </a:rPr>
              <a:t>annak akadályát képezhetnék</a:t>
            </a:r>
            <a:r>
              <a:rPr lang="hu-HU" sz="2400" b="0" i="1" dirty="0">
                <a:solidFill>
                  <a:srgbClr val="000000"/>
                </a:solidFill>
                <a:effectLst/>
              </a:rPr>
              <a:t>.”</a:t>
            </a:r>
            <a:endParaRPr kumimoji="0" lang="hu-HU" sz="2400" b="0" i="1" u="none" strike="noStrike" kern="0" cap="none" spc="0" normalizeH="0" baseline="0" noProof="0" dirty="0">
              <a:ln>
                <a:noFill/>
              </a:ln>
              <a:solidFill>
                <a:schemeClr val="tx1"/>
              </a:solidFill>
              <a:effectLst/>
              <a:uLnTx/>
              <a:uFillTx/>
              <a:cs typeface="Calibri"/>
              <a:sym typeface="Calibri"/>
            </a:endParaRPr>
          </a:p>
        </p:txBody>
      </p:sp>
    </p:spTree>
    <p:extLst>
      <p:ext uri="{BB962C8B-B14F-4D97-AF65-F5344CB8AC3E}">
        <p14:creationId xmlns:p14="http://schemas.microsoft.com/office/powerpoint/2010/main" val="32961541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6383420" y="5024614"/>
            <a:ext cx="1152129" cy="833999"/>
          </a:xfrm>
          <a:prstGeom prst="rect">
            <a:avLst/>
          </a:prstGeom>
          <a:ln w="12700">
            <a:miter lim="400000"/>
          </a:ln>
        </p:spPr>
      </p:pic>
      <p:sp>
        <p:nvSpPr>
          <p:cNvPr id="161" name="Text Box 13"/>
          <p:cNvSpPr txBox="1"/>
          <p:nvPr/>
        </p:nvSpPr>
        <p:spPr>
          <a:xfrm>
            <a:off x="5833046" y="5847173"/>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159488" y="119531"/>
            <a:ext cx="8825024"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1" i="0" u="none" strike="noStrike" kern="0" cap="all" spc="0" normalizeH="0" noProof="0" dirty="0">
                <a:ln>
                  <a:noFill/>
                </a:ln>
                <a:solidFill>
                  <a:schemeClr val="tx1"/>
                </a:solidFill>
                <a:effectLst/>
                <a:uLnTx/>
                <a:uFillTx/>
                <a:cs typeface="Calibri"/>
                <a:sym typeface="Calibri"/>
              </a:rPr>
              <a:t>3. Hipotetikus/nem hipotetikus jelleg:</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dirty="0">
              <a:solidFill>
                <a:schemeClr val="tx1"/>
              </a:solidFill>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b="0" i="0" dirty="0">
                <a:solidFill>
                  <a:schemeClr val="tx1"/>
                </a:solidFill>
                <a:effectLst/>
              </a:rPr>
              <a:t>C-748/19–C-754/19. WB és társai ítélet:</a:t>
            </a:r>
            <a:endParaRPr kumimoji="0" lang="hu-HU" sz="2400" u="none" strike="noStrike" kern="0" cap="none" spc="0" normalizeH="0" baseline="0" noProof="0" dirty="0">
              <a:ln>
                <a:noFill/>
              </a:ln>
              <a:solidFill>
                <a:schemeClr val="tx1"/>
              </a:solidFill>
              <a:uLnTx/>
              <a:uFillTx/>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dirty="0">
                <a:solidFill>
                  <a:schemeClr val="tx1"/>
                </a:solidFill>
                <a:cs typeface="Calibri"/>
              </a:rPr>
              <a:t>„</a:t>
            </a:r>
            <a:r>
              <a:rPr lang="hu-HU" sz="2400" b="0" i="1" dirty="0">
                <a:solidFill>
                  <a:schemeClr val="tx1"/>
                </a:solidFill>
                <a:effectLst/>
              </a:rPr>
              <a:t>a lengyel kormány azt állítja, hogy az előzetes döntéshozatalra előterjesztett kérdés hipotetikus jellegű, mivel a Bíróság e kérdésre adott válasza nem befolyásolhatja az alapügyekben folyó büntetőeljárás további menetét. Eljárásjogi szempontból ugyanis, még ha a Bíróság megállapítaná is, hogy a </a:t>
            </a:r>
            <a:r>
              <a:rPr lang="hu-HU" sz="2400" b="0" i="1" dirty="0" err="1">
                <a:solidFill>
                  <a:schemeClr val="tx1"/>
                </a:solidFill>
                <a:effectLst/>
              </a:rPr>
              <a:t>bírák</a:t>
            </a:r>
            <a:r>
              <a:rPr lang="hu-HU" sz="2400" b="0" i="1" dirty="0">
                <a:solidFill>
                  <a:schemeClr val="tx1"/>
                </a:solidFill>
                <a:effectLst/>
              </a:rPr>
              <a:t> kirendelésére vonatkozó, szóban forgó rendelkezések ellentétesek az uniós joggal, az ítélkező testület elnöke nem alkalmazhatna ilyen értelmezést, mivel még az uniós jog alapján sem lenne jogosult arra, hogy az ítélkező testület egy másik tagját megfossza az ítélkezés jogától</a:t>
            </a:r>
            <a:r>
              <a:rPr lang="hu-HU" sz="2400" b="0" i="0" dirty="0">
                <a:solidFill>
                  <a:schemeClr val="tx1"/>
                </a:solidFill>
                <a:effectLst/>
              </a:rPr>
              <a:t>.”</a:t>
            </a:r>
            <a:endParaRPr kumimoji="0" lang="hu-HU" sz="2400" u="none" strike="noStrike" kern="0" cap="none" spc="0" normalizeH="0" baseline="0" noProof="0" dirty="0">
              <a:ln>
                <a:noFill/>
              </a:ln>
              <a:solidFill>
                <a:schemeClr val="tx1"/>
              </a:solidFill>
              <a:uLnTx/>
              <a:uFillTx/>
              <a:cs typeface="Calibri"/>
              <a:sym typeface="Calibri"/>
            </a:endParaRPr>
          </a:p>
        </p:txBody>
      </p:sp>
      <p:graphicFrame>
        <p:nvGraphicFramePr>
          <p:cNvPr id="3" name="Diagram 2">
            <a:extLst>
              <a:ext uri="{FF2B5EF4-FFF2-40B4-BE49-F238E27FC236}">
                <a16:creationId xmlns:a16="http://schemas.microsoft.com/office/drawing/2014/main" id="{EEB6191F-54CE-4803-92B3-DCF127DE681B}"/>
              </a:ext>
            </a:extLst>
          </p:cNvPr>
          <p:cNvGraphicFramePr/>
          <p:nvPr>
            <p:extLst>
              <p:ext uri="{D42A27DB-BD31-4B8C-83A1-F6EECF244321}">
                <p14:modId xmlns:p14="http://schemas.microsoft.com/office/powerpoint/2010/main" val="2039791512"/>
              </p:ext>
            </p:extLst>
          </p:nvPr>
        </p:nvGraphicFramePr>
        <p:xfrm>
          <a:off x="0" y="3976577"/>
          <a:ext cx="4572000" cy="3096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54642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691116" y="1456659"/>
            <a:ext cx="7591647" cy="1938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chemeClr val="tx1"/>
                </a:solidFill>
                <a:effectLst/>
                <a:uLnTx/>
                <a:uFillTx/>
                <a:latin typeface="Calibri"/>
                <a:cs typeface="Calibri"/>
                <a:sym typeface="Calibri"/>
              </a:rPr>
              <a:t>Befogadás: </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dirty="0">
              <a:solidFill>
                <a:schemeClr val="tx1"/>
              </a:solidFill>
              <a:latin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dirty="0">
                <a:solidFill>
                  <a:schemeClr val="tx1"/>
                </a:solidFill>
                <a:latin typeface="Calibri"/>
                <a:cs typeface="Calibri"/>
              </a:rPr>
              <a:t>a</a:t>
            </a:r>
            <a:r>
              <a:rPr kumimoji="0" lang="hu-HU" sz="2400" b="0" i="0" u="none" strike="noStrike" kern="0" cap="none" spc="0" normalizeH="0" baseline="0" noProof="0" dirty="0" err="1">
                <a:ln>
                  <a:noFill/>
                </a:ln>
                <a:solidFill>
                  <a:schemeClr val="tx1"/>
                </a:solidFill>
                <a:effectLst/>
                <a:uLnTx/>
                <a:uFillTx/>
                <a:latin typeface="Calibri"/>
                <a:cs typeface="Calibri"/>
                <a:sym typeface="Calibri"/>
              </a:rPr>
              <a:t>rra</a:t>
            </a:r>
            <a:r>
              <a:rPr kumimoji="0" lang="hu-HU" sz="2400" b="0" i="0" u="none" strike="noStrike" kern="0" cap="none" spc="0" normalizeH="0" baseline="0" noProof="0" dirty="0">
                <a:ln>
                  <a:noFill/>
                </a:ln>
                <a:solidFill>
                  <a:schemeClr val="tx1"/>
                </a:solidFill>
                <a:effectLst/>
                <a:uLnTx/>
                <a:uFillTx/>
                <a:latin typeface="Calibri"/>
                <a:cs typeface="Calibri"/>
                <a:sym typeface="Calibri"/>
              </a:rPr>
              <a:t> vonatkozó döntés, hogy az EUB a feltett kérdést érdemben vizsgálja (azaz hatásköri + elfogadhatósági kérdések is)</a:t>
            </a:r>
          </a:p>
        </p:txBody>
      </p:sp>
    </p:spTree>
    <p:extLst>
      <p:ext uri="{BB962C8B-B14F-4D97-AF65-F5344CB8AC3E}">
        <p14:creationId xmlns:p14="http://schemas.microsoft.com/office/powerpoint/2010/main" val="18328355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344127" y="361506"/>
            <a:ext cx="8448999" cy="41549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chemeClr val="tx1"/>
                </a:solidFill>
                <a:effectLst/>
                <a:uLnTx/>
                <a:uFillTx/>
                <a:latin typeface="Calibri"/>
                <a:cs typeface="Calibri"/>
                <a:sym typeface="Calibri"/>
              </a:rPr>
              <a:t>EUB:</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dirty="0">
              <a:solidFill>
                <a:srgbClr val="4F81BD">
                  <a:lumMod val="50000"/>
                </a:srgbClr>
              </a:solidFill>
              <a:latin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chemeClr val="tx1"/>
                </a:solidFill>
                <a:effectLst/>
                <a:uLnTx/>
                <a:uFillTx/>
                <a:cs typeface="Calibri"/>
                <a:sym typeface="Calibri"/>
              </a:rPr>
              <a:t>"</a:t>
            </a:r>
            <a:r>
              <a:rPr lang="hu-HU" sz="2400" b="0" i="1" dirty="0">
                <a:solidFill>
                  <a:schemeClr val="tx1"/>
                </a:solidFill>
                <a:effectLst/>
              </a:rPr>
              <a:t>a lengyel kormány által előterjesztett érvek lényegében azon uniós jogi rendelkezések hatályára – és ezáltal értelmezésére – vonatkoznak, amelyeket az első kérdés érint, valamint azon joghatásokra, amelyek e rendelkezésekből eredhetnek</a:t>
            </a:r>
            <a:r>
              <a:rPr lang="hu-HU" sz="2400" b="1" i="1" dirty="0">
                <a:solidFill>
                  <a:schemeClr val="tx1"/>
                </a:solidFill>
                <a:effectLst/>
              </a:rPr>
              <a:t>, különös tekintettel az említett jog elsőbbségére</a:t>
            </a:r>
            <a:r>
              <a:rPr lang="hu-HU" sz="2400" b="0" i="1" dirty="0">
                <a:solidFill>
                  <a:schemeClr val="tx1"/>
                </a:solidFill>
                <a:effectLst/>
              </a:rPr>
              <a:t>. Az előterjesztett kérdés érdemére vonatkozó ezen érvek tehát a lényegüknél fogva nem vezethetnek a kérdés elfogadhatatlanságának megállapításához</a:t>
            </a:r>
            <a:r>
              <a:rPr lang="hu-HU" sz="2400" b="0" i="0" dirty="0">
                <a:solidFill>
                  <a:schemeClr val="tx1"/>
                </a:solidFill>
                <a:effectLst/>
              </a:rPr>
              <a:t>”</a:t>
            </a:r>
          </a:p>
          <a:p>
            <a:pPr>
              <a:defRPr/>
            </a:pPr>
            <a:r>
              <a:rPr lang="hu-HU" sz="2400" dirty="0">
                <a:solidFill>
                  <a:schemeClr val="tx1"/>
                </a:solidFill>
                <a:cs typeface="Calibri"/>
              </a:rPr>
              <a:t>(</a:t>
            </a:r>
            <a:r>
              <a:rPr lang="hu-HU" sz="2400" dirty="0">
                <a:solidFill>
                  <a:schemeClr val="tx1"/>
                </a:solidFill>
              </a:rPr>
              <a:t>C-487/19. W. Ż. ítélet, </a:t>
            </a:r>
            <a:r>
              <a:rPr lang="hu-HU" sz="2400" b="0" i="0" dirty="0">
                <a:solidFill>
                  <a:schemeClr val="tx1"/>
                </a:solidFill>
                <a:effectLst/>
              </a:rPr>
              <a:t>C-748/19–C-754/19. WB és társai ítélet)</a:t>
            </a:r>
            <a:endParaRPr lang="hu-HU" sz="2400" i="1" dirty="0">
              <a:solidFill>
                <a:schemeClr val="tx1"/>
              </a:solidFill>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rgbClr val="4F81BD">
                  <a:lumMod val="50000"/>
                </a:srgbClr>
              </a:solidFill>
              <a:effectLst/>
              <a:uLnTx/>
              <a:uFillTx/>
              <a:latin typeface="Calibri"/>
              <a:cs typeface="Calibri"/>
              <a:sym typeface="Calibri"/>
            </a:endParaRPr>
          </a:p>
        </p:txBody>
      </p:sp>
    </p:spTree>
    <p:extLst>
      <p:ext uri="{BB962C8B-B14F-4D97-AF65-F5344CB8AC3E}">
        <p14:creationId xmlns:p14="http://schemas.microsoft.com/office/powerpoint/2010/main" val="19227282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255181" y="255250"/>
            <a:ext cx="8750595"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1" u="none" strike="noStrike" kern="0" cap="all" spc="0" normalizeH="0" noProof="0" dirty="0">
                <a:ln>
                  <a:noFill/>
                </a:ln>
                <a:solidFill>
                  <a:schemeClr val="tx1"/>
                </a:solidFill>
                <a:effectLst/>
                <a:uLnTx/>
                <a:uFillTx/>
                <a:cs typeface="Calibri"/>
                <a:sym typeface="Calibri"/>
              </a:rPr>
              <a:t>4. Bírói szerv-e az előterjesztő bíróság?</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i="1" dirty="0">
              <a:solidFill>
                <a:schemeClr val="tx1"/>
              </a:solidFill>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1" u="none" strike="noStrike" kern="0" cap="none" spc="0" normalizeH="0" baseline="0" noProof="0" dirty="0">
                <a:ln>
                  <a:noFill/>
                </a:ln>
                <a:solidFill>
                  <a:schemeClr val="tx1"/>
                </a:solidFill>
                <a:effectLst/>
                <a:uLnTx/>
                <a:uFillTx/>
                <a:cs typeface="Calibri"/>
                <a:sym typeface="Calibri"/>
              </a:rPr>
              <a:t>„</a:t>
            </a:r>
            <a:r>
              <a:rPr lang="hu-HU" sz="2400" b="0" i="1" dirty="0">
                <a:solidFill>
                  <a:schemeClr val="tx1"/>
                </a:solidFill>
                <a:effectLst/>
              </a:rPr>
              <a:t>a Bíróság állandó ítélkezési gyakorlata értelmében annak értékeléséhez, hogy [az] előzetes döntéshozatalt kezdeményező szerv az EUMSZ 267. cikk szerinti „bíróság” jellemzőivel rendelkezik‑e – ami kizárólag az uniós jog alapján eldöntendő kérdés –, így tehát annak értékeléséhez, hogy az előzetes döntéshozatal iránti kérelem elfogadható‑e, a Bíróság meghatározott tényezők összességét veszi figyelembe, amelyek közé tartozik az, hogy </a:t>
            </a:r>
            <a:r>
              <a:rPr lang="hu-HU" sz="2400" b="1" i="1" dirty="0">
                <a:solidFill>
                  <a:schemeClr val="tx1"/>
                </a:solidFill>
                <a:effectLst/>
              </a:rPr>
              <a:t>a szerv jogszabály alapján jött‑e létre, állandó jelleggel működik‑e, hatásköre kötelező jellegű‑e, az eljárása </a:t>
            </a:r>
            <a:r>
              <a:rPr lang="hu-HU" sz="2400" b="1" i="1" dirty="0" err="1">
                <a:solidFill>
                  <a:schemeClr val="tx1"/>
                </a:solidFill>
                <a:effectLst/>
              </a:rPr>
              <a:t>kontradiktórius</a:t>
            </a:r>
            <a:r>
              <a:rPr lang="hu-HU" sz="2400" b="1" i="1" dirty="0">
                <a:solidFill>
                  <a:schemeClr val="tx1"/>
                </a:solidFill>
                <a:effectLst/>
              </a:rPr>
              <a:t> jellegű‑e, jogszabályokat alkalmaz‑e, valamint hogy független‑e</a:t>
            </a:r>
            <a:r>
              <a:rPr lang="hu-HU" sz="2400" b="0" i="1" dirty="0">
                <a:solidFill>
                  <a:schemeClr val="tx1"/>
                </a:solidFill>
                <a:effectLst/>
              </a:rPr>
              <a:t>”</a:t>
            </a:r>
            <a:endParaRPr kumimoji="0" lang="hu-HU" sz="2400" b="0" i="1" u="none" strike="noStrike" kern="0" cap="none" spc="0" normalizeH="0" baseline="0" noProof="0" dirty="0">
              <a:ln>
                <a:noFill/>
              </a:ln>
              <a:solidFill>
                <a:schemeClr val="tx1"/>
              </a:solidFill>
              <a:effectLst/>
              <a:uLnTx/>
              <a:uFillTx/>
              <a:cs typeface="Calibri"/>
              <a:sym typeface="Calibri"/>
            </a:endParaRPr>
          </a:p>
        </p:txBody>
      </p:sp>
    </p:spTree>
    <p:extLst>
      <p:ext uri="{BB962C8B-B14F-4D97-AF65-F5344CB8AC3E}">
        <p14:creationId xmlns:p14="http://schemas.microsoft.com/office/powerpoint/2010/main" val="11188948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233916" y="119531"/>
            <a:ext cx="8676167" cy="48936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hu-HU" sz="2400" b="0" i="0" dirty="0">
                <a:solidFill>
                  <a:schemeClr val="tx1"/>
                </a:solidFill>
                <a:effectLst/>
              </a:rPr>
              <a:t>C-748/19–C-754/19. WB és társai ítélet:</a:t>
            </a:r>
            <a:endParaRPr kumimoji="0" lang="hu-HU" sz="2400" u="none" strike="noStrike" kern="0" cap="none" spc="0" normalizeH="0" baseline="0" noProof="0" dirty="0">
              <a:ln>
                <a:noFill/>
              </a:ln>
              <a:solidFill>
                <a:schemeClr val="tx1"/>
              </a:solidFill>
              <a:uLnTx/>
              <a:uFillTx/>
              <a:cs typeface="Calibri"/>
              <a:sym typeface="Calibri"/>
            </a:endParaRPr>
          </a:p>
          <a:p>
            <a:r>
              <a:rPr lang="hu-HU" sz="2400" u="sng" dirty="0" err="1">
                <a:solidFill>
                  <a:schemeClr val="tx1"/>
                </a:solidFill>
              </a:rPr>
              <a:t>L</a:t>
            </a:r>
            <a:r>
              <a:rPr lang="hu-HU" sz="2400" b="0" i="0" u="sng" dirty="0" err="1">
                <a:solidFill>
                  <a:schemeClr val="tx1"/>
                </a:solidFill>
                <a:effectLst/>
              </a:rPr>
              <a:t>ublini</a:t>
            </a:r>
            <a:r>
              <a:rPr lang="hu-HU" sz="2400" b="0" i="0" u="sng" dirty="0">
                <a:solidFill>
                  <a:schemeClr val="tx1"/>
                </a:solidFill>
                <a:effectLst/>
              </a:rPr>
              <a:t> regionális ügyészség és a varsói regionális ügyészség</a:t>
            </a:r>
            <a:r>
              <a:rPr lang="hu-HU" sz="2400" b="0" i="0" dirty="0">
                <a:solidFill>
                  <a:schemeClr val="tx1"/>
                </a:solidFill>
                <a:effectLst/>
              </a:rPr>
              <a:t>: a jelen előzetes döntéshozatal iránti kérelmeknek a Bíróság elé terjesztéséről szóló határozatokat az ítélkező testület elnöke fogadta el, aki e testület másik két tagjának részvétele nélkül döntött. Márpedig a büntetőeljárási törvénykönyv 29. cikkének 1. §‑a szerint a fellebbviteli bíróságnak három bíróból álló tanácsban kell határozatot hoznia, amennyiben a törvény nem rendelkezik másként, és az alapügyekben nincs olyan körülmény, amely más ítélkező testület igénybevételét indokolná. Így az ítélkező testület elnökének nincs hatásköre arra, hogy egyedül döntsön bármely kérdésben, ezért </a:t>
            </a:r>
            <a:r>
              <a:rPr lang="hu-HU" sz="2400" b="1" i="0" dirty="0">
                <a:solidFill>
                  <a:schemeClr val="tx1"/>
                </a:solidFill>
                <a:effectLst/>
              </a:rPr>
              <a:t>nem tekinthető úgy, hogy valamely tagállamnak az EUMSZ 267. cikk értelmében vett „bírósága” fordult a Bírósághoz</a:t>
            </a:r>
            <a:r>
              <a:rPr lang="hu-HU" sz="2400" b="0" i="0" dirty="0">
                <a:solidFill>
                  <a:schemeClr val="tx1"/>
                </a:solidFill>
                <a:effectLst/>
              </a:rPr>
              <a:t>.</a:t>
            </a:r>
            <a:endParaRPr kumimoji="0" lang="hu-HU" sz="2400" u="none" strike="noStrike" kern="0" cap="none" spc="0" normalizeH="0" baseline="0" noProof="0" dirty="0">
              <a:ln>
                <a:noFill/>
              </a:ln>
              <a:solidFill>
                <a:schemeClr val="tx1"/>
              </a:solidFill>
              <a:uLnTx/>
              <a:uFillTx/>
              <a:cs typeface="Calibri"/>
              <a:sym typeface="Calibri"/>
            </a:endParaRPr>
          </a:p>
        </p:txBody>
      </p:sp>
    </p:spTree>
    <p:extLst>
      <p:ext uri="{BB962C8B-B14F-4D97-AF65-F5344CB8AC3E}">
        <p14:creationId xmlns:p14="http://schemas.microsoft.com/office/powerpoint/2010/main" val="32349627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344127" y="340241"/>
            <a:ext cx="8406468"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hu-HU" sz="2400" dirty="0">
                <a:solidFill>
                  <a:schemeClr val="tx1"/>
                </a:solidFill>
                <a:ea typeface="+mn-ea"/>
                <a:cs typeface="Calibri"/>
              </a:rPr>
              <a:t>EUB:</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chemeClr val="tx1"/>
              </a:solidFill>
              <a:effectLst/>
              <a:uLnTx/>
              <a:uFillTx/>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dirty="0">
                <a:solidFill>
                  <a:schemeClr val="tx1"/>
                </a:solidFill>
                <a:ea typeface="+mn-ea"/>
                <a:cs typeface="Calibri"/>
              </a:rPr>
              <a:t>„</a:t>
            </a:r>
            <a:r>
              <a:rPr lang="hu-HU" sz="2400" b="0" i="1" dirty="0">
                <a:solidFill>
                  <a:schemeClr val="tx1"/>
                </a:solidFill>
                <a:effectLst/>
              </a:rPr>
              <a:t>az állandó ítélkezési gyakorlatból következik, hogy az EUMSZ 267. cikk szerinti előzetes döntéshozatali eljárás keretében a Bíróságnak – tekintettel a Bíróság és a nemzeti bíróság közötti feladatmegosztásra – </a:t>
            </a:r>
            <a:r>
              <a:rPr lang="hu-HU" sz="2400" b="1" i="1" dirty="0">
                <a:solidFill>
                  <a:schemeClr val="tx1"/>
                </a:solidFill>
                <a:effectLst/>
              </a:rPr>
              <a:t>nem feladata annak vizsgálata, hogy az előterjesztő határozatot a nemzeti bírósági szervezeti és eljárási szabályoknak megfelelően hozták‑e meg</a:t>
            </a:r>
            <a:r>
              <a:rPr lang="hu-HU" sz="2400" b="0" i="1" dirty="0">
                <a:solidFill>
                  <a:schemeClr val="tx1"/>
                </a:solidFill>
                <a:effectLst/>
              </a:rPr>
              <a:t>. A Bíróságot tehát mindaddig köti a tagállami bíróság által hozott előzetes döntéshozatalra utaló határozat, amíg azt a nemzeti jog által biztosított jogorvoslati eljárásokhoz kapcsolódóan nem vonják vissza</a:t>
            </a:r>
            <a:r>
              <a:rPr lang="hu-HU" sz="2400" b="0" i="0" dirty="0">
                <a:solidFill>
                  <a:schemeClr val="tx1"/>
                </a:solidFill>
                <a:effectLst/>
              </a:rPr>
              <a:t>”</a:t>
            </a:r>
            <a:endParaRPr kumimoji="0" lang="hu-HU" sz="2400" b="0" i="0" u="none" strike="noStrike" kern="0" cap="none" spc="0" normalizeH="0" baseline="0" noProof="0" dirty="0">
              <a:ln>
                <a:noFill/>
              </a:ln>
              <a:solidFill>
                <a:schemeClr val="tx1"/>
              </a:solidFill>
              <a:effectLst/>
              <a:uLnTx/>
              <a:uFillTx/>
              <a:ea typeface="+mn-ea"/>
              <a:cs typeface="Calibri"/>
              <a:sym typeface="Calibri"/>
            </a:endParaRPr>
          </a:p>
        </p:txBody>
      </p:sp>
    </p:spTree>
    <p:extLst>
      <p:ext uri="{BB962C8B-B14F-4D97-AF65-F5344CB8AC3E}">
        <p14:creationId xmlns:p14="http://schemas.microsoft.com/office/powerpoint/2010/main" val="6749182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457200" y="478464"/>
            <a:ext cx="8304028" cy="37856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hu-HU" sz="2400" b="0" i="1" u="none" strike="noStrike" kern="0" cap="none" spc="0" normalizeH="0" baseline="0" noProof="0" dirty="0">
                <a:ln>
                  <a:noFill/>
                </a:ln>
                <a:solidFill>
                  <a:schemeClr val="tx1"/>
                </a:solidFill>
                <a:effectLst/>
                <a:uLnTx/>
                <a:uFillTx/>
                <a:cs typeface="Calibri"/>
                <a:sym typeface="Calibri"/>
              </a:rPr>
              <a:t>EUB: </a:t>
            </a:r>
            <a:endParaRPr kumimoji="0" lang="hu-HU" sz="2400" i="1" u="none" strike="noStrike" kern="0" cap="none" spc="0" normalizeH="0" baseline="0" noProof="0" dirty="0">
              <a:ln>
                <a:noFill/>
              </a:ln>
              <a:solidFill>
                <a:schemeClr val="tx1"/>
              </a:solidFill>
              <a:uLnTx/>
              <a:uFillTx/>
              <a:cs typeface="Calibri"/>
              <a:sym typeface="Calibri"/>
            </a:endParaRPr>
          </a:p>
          <a:p>
            <a:endParaRPr lang="hu-HU" sz="2400" b="0" i="1" dirty="0">
              <a:solidFill>
                <a:schemeClr val="tx1"/>
              </a:solidFill>
              <a:effectLst/>
              <a:cs typeface="Calibri"/>
            </a:endParaRPr>
          </a:p>
          <a:p>
            <a:r>
              <a:rPr lang="hu-HU" sz="2400" b="0" i="1" dirty="0">
                <a:solidFill>
                  <a:schemeClr val="tx1"/>
                </a:solidFill>
                <a:effectLst/>
              </a:rPr>
              <a:t>”azok a feltételek, amelyek mellett a Bíróság az előzetes döntéshozatali feladatát ellátja, </a:t>
            </a:r>
            <a:r>
              <a:rPr lang="hu-HU" sz="2400" b="1" i="1" dirty="0">
                <a:solidFill>
                  <a:schemeClr val="tx1"/>
                </a:solidFill>
                <a:effectLst/>
              </a:rPr>
              <a:t>függetlenek a nemzeti bíróságok előtt indított peres eljárások jellegétől és céljától</a:t>
            </a:r>
            <a:r>
              <a:rPr lang="hu-HU" sz="2400" b="0" i="1" dirty="0">
                <a:solidFill>
                  <a:schemeClr val="tx1"/>
                </a:solidFill>
                <a:effectLst/>
              </a:rPr>
              <a:t> […]</a:t>
            </a:r>
            <a:endParaRPr kumimoji="0" lang="hu-HU" sz="2400" b="0" i="1" u="none" strike="noStrike" kern="0" cap="none" spc="0" normalizeH="0" baseline="0" noProof="0" dirty="0">
              <a:ln>
                <a:noFill/>
              </a:ln>
              <a:solidFill>
                <a:schemeClr val="tx1"/>
              </a:solidFill>
              <a:effectLst/>
              <a:uLnTx/>
              <a:uFillTx/>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b="0" i="1" dirty="0">
                <a:solidFill>
                  <a:schemeClr val="tx1"/>
                </a:solidFill>
                <a:effectLst/>
              </a:rPr>
              <a:t>Amint az kitűnik az állandó ítélkezési gyakorlatból, olyan nemzeti bíróság fordulhat a Bírósághoz, amely előtt eljárás van folyamatban, és amelyhez igazságszolgáltatási jellegű határozat meghozatalára irányuló eljárás keretében való határozathozatal érdekében fordultak</a:t>
            </a:r>
            <a:r>
              <a:rPr lang="hu-HU" sz="2400" b="0" i="0" dirty="0">
                <a:solidFill>
                  <a:srgbClr val="000000"/>
                </a:solidFill>
                <a:effectLst/>
                <a:latin typeface="Open Sans" panose="020B0606030504020204" pitchFamily="34" charset="0"/>
              </a:rPr>
              <a:t>”</a:t>
            </a:r>
            <a:endParaRPr kumimoji="0" lang="hu-HU" sz="2400" b="0" i="0" u="none" strike="noStrike" kern="0" cap="none" spc="0" normalizeH="0" baseline="0" noProof="0" dirty="0">
              <a:ln>
                <a:noFill/>
              </a:ln>
              <a:solidFill>
                <a:srgbClr val="4F81BD">
                  <a:lumMod val="50000"/>
                </a:srgbClr>
              </a:solidFill>
              <a:effectLst/>
              <a:uLnTx/>
              <a:uFillTx/>
              <a:ea typeface="+mn-ea"/>
              <a:cs typeface="Calibri"/>
              <a:sym typeface="Calibri"/>
            </a:endParaRPr>
          </a:p>
        </p:txBody>
      </p:sp>
    </p:spTree>
    <p:extLst>
      <p:ext uri="{BB962C8B-B14F-4D97-AF65-F5344CB8AC3E}">
        <p14:creationId xmlns:p14="http://schemas.microsoft.com/office/powerpoint/2010/main" val="5010362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lnSpc>
                <a:spcPct val="107000"/>
              </a:lnSpc>
              <a:defRPr sz="900">
                <a:latin typeface="DejaVuSansCondensed"/>
                <a:ea typeface="DejaVuSansCondensed"/>
                <a:cs typeface="DejaVuSansCondensed"/>
                <a:sym typeface="DejaVuSansCondensed"/>
              </a:defRPr>
            </a:pPr>
            <a:r>
              <a:rPr dirty="0"/>
              <a:t>TRIIAL project is co-funded</a:t>
            </a:r>
            <a:endParaRPr sz="1600" dirty="0">
              <a:latin typeface="+mn-lt"/>
              <a:ea typeface="+mn-ea"/>
              <a:cs typeface="+mn-cs"/>
              <a:sym typeface="Calibri"/>
            </a:endParaRPr>
          </a:p>
          <a:p>
            <a:pPr algn="ctr" defTabSz="914400">
              <a:lnSpc>
                <a:spcPct val="107000"/>
              </a:lnSpc>
              <a:defRPr sz="900">
                <a:latin typeface="DejaVuSansCondensed"/>
                <a:ea typeface="DejaVuSansCondensed"/>
                <a:cs typeface="DejaVuSansCondensed"/>
                <a:sym typeface="DejaVuSansCondensed"/>
              </a:defRPr>
            </a:pPr>
            <a:r>
              <a:rPr dirty="0"/>
              <a:t> by the European Commission</a:t>
            </a:r>
            <a:endParaRPr sz="1600" dirty="0">
              <a:latin typeface="+mn-lt"/>
              <a:ea typeface="+mn-ea"/>
              <a:cs typeface="+mn-cs"/>
              <a:sym typeface="Calibri"/>
            </a:endParaRPr>
          </a:p>
          <a:p>
            <a:pPr algn="ctr" defTabSz="914400">
              <a:lnSpc>
                <a:spcPct val="107000"/>
              </a:lnSpc>
              <a:defRPr sz="900">
                <a:latin typeface="DejaVuSansCondensed"/>
                <a:ea typeface="DejaVuSansCondensed"/>
                <a:cs typeface="DejaVuSansCondensed"/>
                <a:sym typeface="DejaVuSansCondensed"/>
              </a:defRPr>
            </a:pPr>
            <a:r>
              <a:rPr dirty="0"/>
              <a:t> Directorate General for Justice and Consumers,</a:t>
            </a:r>
            <a:endParaRPr sz="1600" dirty="0">
              <a:latin typeface="+mn-lt"/>
              <a:ea typeface="+mn-ea"/>
              <a:cs typeface="+mn-cs"/>
              <a:sym typeface="Calibri"/>
            </a:endParaRPr>
          </a:p>
          <a:p>
            <a:pPr algn="ctr" defTabSz="914400">
              <a:lnSpc>
                <a:spcPct val="107000"/>
              </a:lnSpc>
              <a:defRPr sz="900">
                <a:latin typeface="DejaVuSansCondensed"/>
                <a:ea typeface="DejaVuSansCondensed"/>
                <a:cs typeface="DejaVuSansCondensed"/>
                <a:sym typeface="DejaVuSansCondensed"/>
              </a:defRPr>
            </a:pPr>
            <a:r>
              <a:rPr dirty="0"/>
              <a:t> Grant Agreement No. 853832</a:t>
            </a:r>
            <a:endParaRPr sz="1600" dirty="0">
              <a:latin typeface="+mn-lt"/>
              <a:ea typeface="+mn-ea"/>
              <a:cs typeface="+mn-cs"/>
              <a:sym typeface="Calibri"/>
            </a:endParaRPr>
          </a:p>
          <a:p>
            <a:pPr algn="ctr" defTabSz="914400">
              <a:defRPr sz="1200">
                <a:latin typeface="Times New Roman"/>
                <a:ea typeface="Times New Roman"/>
                <a:cs typeface="Times New Roman"/>
                <a:sym typeface="Times New Roman"/>
              </a:defRPr>
            </a:pPr>
            <a:r>
              <a:rPr dirty="0"/>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691116" y="1456659"/>
            <a:ext cx="7591647" cy="2677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hu-HU" sz="2400" b="0" i="0" u="none" strike="noStrike" cap="none" spc="0" normalizeH="0" baseline="0" dirty="0">
              <a:ln>
                <a:noFill/>
              </a:ln>
              <a:solidFill>
                <a:schemeClr val="accent1">
                  <a:lumMod val="50000"/>
                </a:schemeClr>
              </a:solidFill>
              <a:effectLst/>
              <a:uFillTx/>
              <a:latin typeface="+mn-lt"/>
              <a:ea typeface="+mn-ea"/>
              <a:cs typeface="+mn-cs"/>
              <a:sym typeface="Calibri"/>
            </a:endParaRPr>
          </a:p>
          <a:p>
            <a:pPr marL="514350" marR="0" indent="-514350" algn="l" defTabSz="457200" rtl="0" fontAlgn="auto" latinLnBrk="0" hangingPunct="0">
              <a:lnSpc>
                <a:spcPct val="100000"/>
              </a:lnSpc>
              <a:spcBef>
                <a:spcPts val="0"/>
              </a:spcBef>
              <a:spcAft>
                <a:spcPts val="0"/>
              </a:spcAft>
              <a:buClrTx/>
              <a:buSzTx/>
              <a:buFont typeface="+mj-lt"/>
              <a:buAutoNum type="romanUcPeriod"/>
              <a:tabLst/>
            </a:pPr>
            <a:r>
              <a:rPr kumimoji="0" lang="hu-HU" sz="2400" b="0" i="0" u="none" strike="noStrike" cap="none" spc="0" normalizeH="0" baseline="0" dirty="0">
                <a:ln>
                  <a:noFill/>
                </a:ln>
                <a:solidFill>
                  <a:schemeClr val="tx1"/>
                </a:solidFill>
                <a:effectLst/>
                <a:uFillTx/>
                <a:latin typeface="+mn-lt"/>
                <a:ea typeface="+mn-ea"/>
                <a:cs typeface="+mn-cs"/>
                <a:sym typeface="Calibri"/>
              </a:rPr>
              <a:t>Az Európai Unió Bíróságának befogadási gyakorlata miként járul hozzá a bírói függetlenség, pártatlanság elveinek érvényesüléséhez?</a:t>
            </a:r>
            <a:endParaRPr lang="hu-HU" sz="2400" dirty="0">
              <a:solidFill>
                <a:schemeClr val="tx1"/>
              </a:solidFill>
            </a:endParaRPr>
          </a:p>
          <a:p>
            <a:pPr marL="514350" marR="0" indent="-514350" algn="l" defTabSz="457200" rtl="0" fontAlgn="auto" latinLnBrk="0" hangingPunct="0">
              <a:lnSpc>
                <a:spcPct val="100000"/>
              </a:lnSpc>
              <a:spcBef>
                <a:spcPts val="0"/>
              </a:spcBef>
              <a:spcAft>
                <a:spcPts val="0"/>
              </a:spcAft>
              <a:buClrTx/>
              <a:buSzTx/>
              <a:buFont typeface="+mj-lt"/>
              <a:buAutoNum type="romanUcPeriod"/>
              <a:tabLst/>
            </a:pPr>
            <a:endParaRPr lang="hu-HU" sz="2400" dirty="0">
              <a:solidFill>
                <a:schemeClr val="tx1"/>
              </a:solidFill>
            </a:endParaRPr>
          </a:p>
          <a:p>
            <a:pPr marL="514350" marR="0" indent="-514350" algn="l" defTabSz="457200" rtl="0" fontAlgn="auto" latinLnBrk="0" hangingPunct="0">
              <a:lnSpc>
                <a:spcPct val="100000"/>
              </a:lnSpc>
              <a:spcBef>
                <a:spcPts val="0"/>
              </a:spcBef>
              <a:spcAft>
                <a:spcPts val="0"/>
              </a:spcAft>
              <a:buClrTx/>
              <a:buSzTx/>
              <a:buFont typeface="+mj-lt"/>
              <a:buAutoNum type="romanUcPeriod"/>
              <a:tabLst/>
            </a:pPr>
            <a:r>
              <a:rPr lang="hu-HU" sz="2400" dirty="0">
                <a:solidFill>
                  <a:schemeClr val="tx1"/>
                </a:solidFill>
              </a:rPr>
              <a:t>Milyen szerepe van ebben az EU Alapjogi Chartájának?</a:t>
            </a:r>
          </a:p>
          <a:p>
            <a:pPr marL="0" marR="0" indent="0" algn="l" defTabSz="457200" rtl="0" fontAlgn="auto" latinLnBrk="0" hangingPunct="0">
              <a:lnSpc>
                <a:spcPct val="100000"/>
              </a:lnSpc>
              <a:spcBef>
                <a:spcPts val="0"/>
              </a:spcBef>
              <a:spcAft>
                <a:spcPts val="0"/>
              </a:spcAft>
              <a:buClrTx/>
              <a:buSzTx/>
              <a:buFontTx/>
              <a:buNone/>
              <a:tabLst/>
            </a:pPr>
            <a:endParaRPr lang="hu-HU" sz="2400" dirty="0">
              <a:solidFill>
                <a:schemeClr val="accent1">
                  <a:lumMod val="50000"/>
                </a:schemeClr>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691116" y="1456659"/>
            <a:ext cx="7591647" cy="2677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rgbClr val="000000"/>
                </a:solidFill>
                <a:effectLst/>
                <a:uLnTx/>
                <a:uFillTx/>
                <a:latin typeface="Calibri"/>
                <a:cs typeface="Calibri"/>
                <a:sym typeface="Calibri"/>
              </a:rPr>
              <a:t>EU Alapjogi Charta szerepének vizsgálata:</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dirty="0">
              <a:latin typeface="Calibri"/>
              <a:cs typeface="Calibri"/>
            </a:endParaRPr>
          </a:p>
          <a:p>
            <a:pPr marL="342900" marR="0" lvl="0" indent="-342900" algn="l" defTabSz="457200" rtl="0" eaLnBrk="1" fontAlgn="auto" latinLnBrk="0" hangingPunct="0">
              <a:lnSpc>
                <a:spcPct val="100000"/>
              </a:lnSpc>
              <a:spcBef>
                <a:spcPts val="0"/>
              </a:spcBef>
              <a:spcAft>
                <a:spcPts val="0"/>
              </a:spcAft>
              <a:buClrTx/>
              <a:buSzTx/>
              <a:buFontTx/>
              <a:buChar char="-"/>
              <a:tabLst/>
              <a:defRPr/>
            </a:pPr>
            <a:r>
              <a:rPr kumimoji="0" lang="hu-HU" sz="2400" b="0" i="0" u="none" strike="noStrike" kern="0" cap="none" spc="0" normalizeH="0" baseline="0" noProof="0" dirty="0">
                <a:ln>
                  <a:noFill/>
                </a:ln>
                <a:solidFill>
                  <a:srgbClr val="000000"/>
                </a:solidFill>
                <a:effectLst/>
                <a:uLnTx/>
                <a:uFillTx/>
                <a:latin typeface="Calibri"/>
                <a:cs typeface="Calibri"/>
                <a:sym typeface="Calibri"/>
              </a:rPr>
              <a:t>A Charta rendelkezésének értelmezésére vonatkozó kérdés befogadása</a:t>
            </a:r>
          </a:p>
          <a:p>
            <a:pPr marL="342900" marR="0" lvl="0" indent="-342900" algn="l" defTabSz="457200" rtl="0" eaLnBrk="1" fontAlgn="auto" latinLnBrk="0" hangingPunct="0">
              <a:lnSpc>
                <a:spcPct val="100000"/>
              </a:lnSpc>
              <a:spcBef>
                <a:spcPts val="0"/>
              </a:spcBef>
              <a:spcAft>
                <a:spcPts val="0"/>
              </a:spcAft>
              <a:buClrTx/>
              <a:buSzTx/>
              <a:buFontTx/>
              <a:buChar char="-"/>
              <a:tabLst/>
              <a:defRPr/>
            </a:pPr>
            <a:endParaRPr lang="hu-HU" sz="2400" dirty="0">
              <a:latin typeface="Calibri"/>
              <a:cs typeface="Calibri"/>
            </a:endParaRPr>
          </a:p>
          <a:p>
            <a:pPr marL="342900" marR="0" lvl="0" indent="-342900" algn="l" defTabSz="457200" rtl="0" eaLnBrk="1" fontAlgn="auto" latinLnBrk="0" hangingPunct="0">
              <a:lnSpc>
                <a:spcPct val="100000"/>
              </a:lnSpc>
              <a:spcBef>
                <a:spcPts val="0"/>
              </a:spcBef>
              <a:spcAft>
                <a:spcPts val="0"/>
              </a:spcAft>
              <a:buClrTx/>
              <a:buSzTx/>
              <a:buFontTx/>
              <a:buChar char="-"/>
              <a:tabLst/>
              <a:defRPr/>
            </a:pPr>
            <a:r>
              <a:rPr kumimoji="0" lang="hu-HU" sz="2400" b="0" i="0" u="none" strike="noStrike" kern="0" cap="none" spc="0" normalizeH="0" baseline="0" noProof="0" dirty="0">
                <a:ln>
                  <a:noFill/>
                </a:ln>
                <a:solidFill>
                  <a:srgbClr val="000000"/>
                </a:solidFill>
                <a:effectLst/>
                <a:uLnTx/>
                <a:uFillTx/>
                <a:latin typeface="Calibri"/>
                <a:cs typeface="Calibri"/>
                <a:sym typeface="Calibri"/>
              </a:rPr>
              <a:t>A Charta mennyiben járul hozzá a befogadásról való döntéshez</a:t>
            </a:r>
          </a:p>
        </p:txBody>
      </p:sp>
    </p:spTree>
    <p:extLst>
      <p:ext uri="{BB962C8B-B14F-4D97-AF65-F5344CB8AC3E}">
        <p14:creationId xmlns:p14="http://schemas.microsoft.com/office/powerpoint/2010/main" val="5774182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a:extLst>
              <a:ext uri="{FF2B5EF4-FFF2-40B4-BE49-F238E27FC236}">
                <a16:creationId xmlns:a16="http://schemas.microsoft.com/office/drawing/2014/main" id="{7CAC71DF-42C2-4413-94EB-F9654AD17FC3}"/>
              </a:ext>
            </a:extLst>
          </p:cNvPr>
          <p:cNvGraphicFramePr>
            <a:graphicFrameLocks noGrp="1"/>
          </p:cNvGraphicFramePr>
          <p:nvPr>
            <p:ph idx="1"/>
            <p:extLst>
              <p:ext uri="{D42A27DB-BD31-4B8C-83A1-F6EECF244321}">
                <p14:modId xmlns:p14="http://schemas.microsoft.com/office/powerpoint/2010/main" val="1864490777"/>
              </p:ext>
            </p:extLst>
          </p:nvPr>
        </p:nvGraphicFramePr>
        <p:xfrm>
          <a:off x="159488" y="1063256"/>
          <a:ext cx="8527311" cy="5061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10259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3"/>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914400">
              <a:lnSpc>
                <a:spcPct val="107000"/>
              </a:lnSpc>
              <a:defRPr sz="900">
                <a:latin typeface="DejaVuSansCondensed"/>
                <a:ea typeface="DejaVuSansCondensed"/>
                <a:cs typeface="DejaVuSansCondensed"/>
                <a:sym typeface="DejaVuSansCondensed"/>
              </a:defRPr>
            </a:pPr>
            <a:r>
              <a:rPr dirty="0"/>
              <a:t>TRIIAL project is co-funded</a:t>
            </a:r>
            <a:endParaRPr sz="1600" dirty="0">
              <a:latin typeface="+mn-lt"/>
              <a:ea typeface="+mn-ea"/>
              <a:cs typeface="+mn-cs"/>
              <a:sym typeface="Calibri"/>
            </a:endParaRPr>
          </a:p>
          <a:p>
            <a:pPr algn="ctr" defTabSz="914400">
              <a:lnSpc>
                <a:spcPct val="107000"/>
              </a:lnSpc>
              <a:defRPr sz="900">
                <a:latin typeface="DejaVuSansCondensed"/>
                <a:ea typeface="DejaVuSansCondensed"/>
                <a:cs typeface="DejaVuSansCondensed"/>
                <a:sym typeface="DejaVuSansCondensed"/>
              </a:defRPr>
            </a:pPr>
            <a:r>
              <a:rPr dirty="0"/>
              <a:t> by the European Commission</a:t>
            </a:r>
            <a:endParaRPr sz="1600" dirty="0">
              <a:latin typeface="+mn-lt"/>
              <a:ea typeface="+mn-ea"/>
              <a:cs typeface="+mn-cs"/>
              <a:sym typeface="Calibri"/>
            </a:endParaRPr>
          </a:p>
          <a:p>
            <a:pPr algn="ctr" defTabSz="914400">
              <a:lnSpc>
                <a:spcPct val="107000"/>
              </a:lnSpc>
              <a:defRPr sz="900">
                <a:latin typeface="DejaVuSansCondensed"/>
                <a:ea typeface="DejaVuSansCondensed"/>
                <a:cs typeface="DejaVuSansCondensed"/>
                <a:sym typeface="DejaVuSansCondensed"/>
              </a:defRPr>
            </a:pPr>
            <a:r>
              <a:rPr dirty="0"/>
              <a:t> Directorate General for Justice and Consumers,</a:t>
            </a:r>
            <a:endParaRPr sz="1600" dirty="0">
              <a:latin typeface="+mn-lt"/>
              <a:ea typeface="+mn-ea"/>
              <a:cs typeface="+mn-cs"/>
              <a:sym typeface="Calibri"/>
            </a:endParaRPr>
          </a:p>
          <a:p>
            <a:pPr algn="ctr" defTabSz="914400">
              <a:lnSpc>
                <a:spcPct val="107000"/>
              </a:lnSpc>
              <a:defRPr sz="900">
                <a:latin typeface="DejaVuSansCondensed"/>
                <a:ea typeface="DejaVuSansCondensed"/>
                <a:cs typeface="DejaVuSansCondensed"/>
                <a:sym typeface="DejaVuSansCondensed"/>
              </a:defRPr>
            </a:pPr>
            <a:r>
              <a:rPr dirty="0"/>
              <a:t> Grant Agreement No. 853832</a:t>
            </a:r>
            <a:endParaRPr sz="1600" dirty="0">
              <a:latin typeface="+mn-lt"/>
              <a:ea typeface="+mn-ea"/>
              <a:cs typeface="+mn-cs"/>
              <a:sym typeface="Calibri"/>
            </a:endParaRPr>
          </a:p>
          <a:p>
            <a:pPr algn="ctr" defTabSz="914400">
              <a:defRPr sz="1200">
                <a:latin typeface="Times New Roman"/>
                <a:ea typeface="Times New Roman"/>
                <a:cs typeface="Times New Roman"/>
                <a:sym typeface="Times New Roman"/>
              </a:defRPr>
            </a:pPr>
            <a:r>
              <a:rPr dirty="0"/>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701748" y="372138"/>
            <a:ext cx="7591647"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hu-HU" sz="24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r>
              <a:rPr kumimoji="0" lang="hu-HU" sz="2400" b="0" i="0" u="none" strike="noStrike" cap="none" spc="0" normalizeH="0" baseline="0" dirty="0">
                <a:ln>
                  <a:noFill/>
                </a:ln>
                <a:solidFill>
                  <a:srgbClr val="000000"/>
                </a:solidFill>
                <a:effectLst/>
                <a:uFillTx/>
                <a:latin typeface="+mn-lt"/>
                <a:ea typeface="+mn-ea"/>
                <a:cs typeface="+mn-cs"/>
                <a:sym typeface="Calibri"/>
              </a:rPr>
              <a:t>Az EUB befogadási gyakorlatát meghatározó elvek, szempontok (a Charta alkalmazásának nézőpontjából):</a:t>
            </a:r>
          </a:p>
          <a:p>
            <a:pPr marL="0" marR="0" indent="0" algn="l" defTabSz="457200" rtl="0" fontAlgn="auto" latinLnBrk="0" hangingPunct="0">
              <a:lnSpc>
                <a:spcPct val="100000"/>
              </a:lnSpc>
              <a:spcBef>
                <a:spcPts val="0"/>
              </a:spcBef>
              <a:spcAft>
                <a:spcPts val="0"/>
              </a:spcAft>
              <a:buClrTx/>
              <a:buSzTx/>
              <a:buFontTx/>
              <a:buNone/>
              <a:tabLst/>
            </a:pPr>
            <a:endParaRPr lang="hu-HU" sz="2400" dirty="0"/>
          </a:p>
          <a:p>
            <a:pPr marL="457200" marR="0" indent="-457200" algn="l" defTabSz="457200" rtl="0" fontAlgn="auto" latinLnBrk="0" hangingPunct="0">
              <a:lnSpc>
                <a:spcPct val="100000"/>
              </a:lnSpc>
              <a:spcBef>
                <a:spcPts val="0"/>
              </a:spcBef>
              <a:spcAft>
                <a:spcPts val="0"/>
              </a:spcAft>
              <a:buClrTx/>
              <a:buSzTx/>
              <a:buFont typeface="+mj-lt"/>
              <a:buAutoNum type="arabicPeriod"/>
              <a:tabLst/>
            </a:pPr>
            <a:r>
              <a:rPr lang="hu-HU" sz="2400" dirty="0"/>
              <a:t>v</a:t>
            </a:r>
            <a:r>
              <a:rPr kumimoji="0" lang="hu-HU" sz="2400" b="0" i="0" u="none" strike="noStrike" cap="none" spc="0" normalizeH="0" baseline="0" dirty="0">
                <a:ln>
                  <a:noFill/>
                </a:ln>
                <a:solidFill>
                  <a:srgbClr val="000000"/>
                </a:solidFill>
                <a:effectLst/>
                <a:uFillTx/>
                <a:latin typeface="+mn-lt"/>
                <a:ea typeface="+mn-ea"/>
                <a:cs typeface="+mn-cs"/>
                <a:sym typeface="Calibri"/>
              </a:rPr>
              <a:t>an-e hatásköre az EUB-</a:t>
            </a:r>
            <a:r>
              <a:rPr kumimoji="0" lang="hu-HU" sz="2400" b="0" i="0" u="none" strike="noStrike" cap="none" spc="0" normalizeH="0" baseline="0" dirty="0" err="1">
                <a:ln>
                  <a:noFill/>
                </a:ln>
                <a:solidFill>
                  <a:srgbClr val="000000"/>
                </a:solidFill>
                <a:effectLst/>
                <a:uFillTx/>
                <a:latin typeface="+mn-lt"/>
                <a:ea typeface="+mn-ea"/>
                <a:cs typeface="+mn-cs"/>
                <a:sym typeface="Calibri"/>
              </a:rPr>
              <a:t>nak</a:t>
            </a:r>
            <a:endParaRPr kumimoji="0" lang="hu-HU" sz="2400" b="0" i="0" u="none" strike="noStrike" cap="none" spc="0" normalizeH="0" baseline="0" dirty="0">
              <a:ln>
                <a:noFill/>
              </a:ln>
              <a:solidFill>
                <a:srgbClr val="000000"/>
              </a:solidFill>
              <a:effectLst/>
              <a:uFillTx/>
              <a:latin typeface="+mn-lt"/>
              <a:ea typeface="+mn-ea"/>
              <a:cs typeface="+mn-cs"/>
              <a:sym typeface="Calibri"/>
            </a:endParaRPr>
          </a:p>
          <a:p>
            <a:pPr marL="457200" marR="0" indent="-457200" algn="l" defTabSz="457200" rtl="0" fontAlgn="auto" latinLnBrk="0" hangingPunct="0">
              <a:lnSpc>
                <a:spcPct val="100000"/>
              </a:lnSpc>
              <a:spcBef>
                <a:spcPts val="0"/>
              </a:spcBef>
              <a:spcAft>
                <a:spcPts val="0"/>
              </a:spcAft>
              <a:buClrTx/>
              <a:buSzTx/>
              <a:buFont typeface="+mj-lt"/>
              <a:buAutoNum type="arabicPeriod"/>
              <a:tabLst/>
            </a:pPr>
            <a:endParaRPr lang="hu-HU" sz="2400" dirty="0"/>
          </a:p>
          <a:p>
            <a:pPr marL="457200" marR="0" indent="-457200" algn="l" defTabSz="457200" rtl="0" fontAlgn="auto" latinLnBrk="0" hangingPunct="0">
              <a:lnSpc>
                <a:spcPct val="100000"/>
              </a:lnSpc>
              <a:spcBef>
                <a:spcPts val="0"/>
              </a:spcBef>
              <a:spcAft>
                <a:spcPts val="0"/>
              </a:spcAft>
              <a:buClrTx/>
              <a:buSzTx/>
              <a:buFont typeface="+mj-lt"/>
              <a:buAutoNum type="arabicPeriod"/>
              <a:tabLst/>
            </a:pPr>
            <a:r>
              <a:rPr kumimoji="0" lang="hu-HU" sz="2400" b="0" i="0" u="none" strike="noStrike" cap="none" spc="0" normalizeH="0" baseline="0" dirty="0">
                <a:ln>
                  <a:noFill/>
                </a:ln>
                <a:solidFill>
                  <a:srgbClr val="000000"/>
                </a:solidFill>
                <a:effectLst/>
                <a:uFillTx/>
                <a:latin typeface="+mn-lt"/>
                <a:ea typeface="+mn-ea"/>
                <a:cs typeface="+mn-cs"/>
                <a:sym typeface="Calibri"/>
              </a:rPr>
              <a:t>a feltett kérdés relevanciája</a:t>
            </a:r>
          </a:p>
          <a:p>
            <a:pPr marL="457200" marR="0" indent="-457200" algn="l" defTabSz="457200" rtl="0" fontAlgn="auto" latinLnBrk="0" hangingPunct="0">
              <a:lnSpc>
                <a:spcPct val="100000"/>
              </a:lnSpc>
              <a:spcBef>
                <a:spcPts val="0"/>
              </a:spcBef>
              <a:spcAft>
                <a:spcPts val="0"/>
              </a:spcAft>
              <a:buClrTx/>
              <a:buSzTx/>
              <a:buFont typeface="+mj-lt"/>
              <a:buAutoNum type="arabicPeriod"/>
              <a:tabLst/>
            </a:pPr>
            <a:endParaRPr kumimoji="0" lang="hu-HU" sz="2400" b="0" i="0" u="none" strike="noStrike" cap="none" spc="0" normalizeH="0" baseline="0" dirty="0">
              <a:ln>
                <a:noFill/>
              </a:ln>
              <a:solidFill>
                <a:srgbClr val="000000"/>
              </a:solidFill>
              <a:effectLst/>
              <a:uFillTx/>
              <a:latin typeface="+mn-lt"/>
              <a:ea typeface="+mn-ea"/>
              <a:cs typeface="+mn-cs"/>
              <a:sym typeface="Calibri"/>
            </a:endParaRPr>
          </a:p>
          <a:p>
            <a:pPr marL="457200" marR="0" indent="-457200" algn="l" defTabSz="457200" rtl="0" fontAlgn="auto" latinLnBrk="0" hangingPunct="0">
              <a:lnSpc>
                <a:spcPct val="100000"/>
              </a:lnSpc>
              <a:spcBef>
                <a:spcPts val="0"/>
              </a:spcBef>
              <a:spcAft>
                <a:spcPts val="0"/>
              </a:spcAft>
              <a:buClrTx/>
              <a:buSzTx/>
              <a:buFont typeface="+mj-lt"/>
              <a:buAutoNum type="arabicPeriod"/>
              <a:tabLst/>
            </a:pPr>
            <a:r>
              <a:rPr lang="hu-HU" sz="2400" dirty="0"/>
              <a:t>a feltett kérdés hipotetikus/nem hipotetikus jellege</a:t>
            </a:r>
          </a:p>
          <a:p>
            <a:pPr marL="457200" marR="0" indent="-457200" algn="l" defTabSz="457200" rtl="0" fontAlgn="auto" latinLnBrk="0" hangingPunct="0">
              <a:lnSpc>
                <a:spcPct val="100000"/>
              </a:lnSpc>
              <a:spcBef>
                <a:spcPts val="0"/>
              </a:spcBef>
              <a:spcAft>
                <a:spcPts val="0"/>
              </a:spcAft>
              <a:buClrTx/>
              <a:buSzTx/>
              <a:buFont typeface="+mj-lt"/>
              <a:buAutoNum type="arabicPeriod"/>
              <a:tabLst/>
            </a:pPr>
            <a:endParaRPr lang="hu-HU" sz="2400" dirty="0"/>
          </a:p>
          <a:p>
            <a:pPr marL="457200" marR="0" indent="-457200" algn="l" defTabSz="457200" rtl="0" fontAlgn="auto" latinLnBrk="0" hangingPunct="0">
              <a:lnSpc>
                <a:spcPct val="100000"/>
              </a:lnSpc>
              <a:spcBef>
                <a:spcPts val="0"/>
              </a:spcBef>
              <a:spcAft>
                <a:spcPts val="0"/>
              </a:spcAft>
              <a:buClrTx/>
              <a:buSzTx/>
              <a:buFont typeface="+mj-lt"/>
              <a:buAutoNum type="arabicPeriod"/>
              <a:tabLst/>
            </a:pPr>
            <a:r>
              <a:rPr kumimoji="0" lang="hu-HU" sz="2400" b="0" i="0" u="none" strike="noStrike" cap="none" spc="0" normalizeH="0" baseline="0" dirty="0">
                <a:ln>
                  <a:noFill/>
                </a:ln>
                <a:solidFill>
                  <a:srgbClr val="000000"/>
                </a:solidFill>
                <a:effectLst/>
                <a:uFillTx/>
                <a:latin typeface="+mn-lt"/>
                <a:ea typeface="+mn-ea"/>
                <a:cs typeface="+mn-cs"/>
                <a:sym typeface="Calibri"/>
              </a:rPr>
              <a:t>bírói szerv-e az előterjesztő bíróság</a:t>
            </a:r>
          </a:p>
          <a:p>
            <a:pPr marL="0" marR="0" indent="0" algn="l" defTabSz="457200" rtl="0" fontAlgn="auto" latinLnBrk="0" hangingPunct="0">
              <a:lnSpc>
                <a:spcPct val="100000"/>
              </a:lnSpc>
              <a:spcBef>
                <a:spcPts val="0"/>
              </a:spcBef>
              <a:spcAft>
                <a:spcPts val="0"/>
              </a:spcAft>
              <a:buClrTx/>
              <a:buSzTx/>
              <a:buFontTx/>
              <a:buNone/>
              <a:tabLst/>
            </a:pPr>
            <a:endParaRPr lang="hu-HU" sz="2400" dirty="0">
              <a:solidFill>
                <a:schemeClr val="accent1">
                  <a:lumMod val="50000"/>
                </a:schemeClr>
              </a:solidFill>
            </a:endParaRPr>
          </a:p>
        </p:txBody>
      </p:sp>
    </p:spTree>
    <p:extLst>
      <p:ext uri="{BB962C8B-B14F-4D97-AF65-F5344CB8AC3E}">
        <p14:creationId xmlns:p14="http://schemas.microsoft.com/office/powerpoint/2010/main" val="17919139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310287" y="287079"/>
            <a:ext cx="8523426"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rgbClr val="4F81BD">
                  <a:lumMod val="50000"/>
                </a:srgbClr>
              </a:solidFill>
              <a:effectLst/>
              <a:uLnTx/>
              <a:uFillTx/>
              <a:latin typeface="Calibri"/>
              <a:ea typeface="+mn-ea"/>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hu-HU" sz="2400" b="1" i="0" u="none" strike="noStrike" kern="0" cap="all" spc="0" normalizeH="0" noProof="0" dirty="0">
                <a:ln>
                  <a:noFill/>
                </a:ln>
                <a:solidFill>
                  <a:schemeClr val="tx1"/>
                </a:solidFill>
                <a:effectLst/>
                <a:uLnTx/>
                <a:uFillTx/>
                <a:latin typeface="Calibri"/>
                <a:cs typeface="Calibri"/>
                <a:sym typeface="Calibri"/>
              </a:rPr>
              <a:t>1. Van-e hatásköre az EUB-</a:t>
            </a:r>
            <a:r>
              <a:rPr kumimoji="0" lang="hu-HU" sz="2400" b="1" i="0" u="none" strike="noStrike" kern="0" cap="all" spc="0" normalizeH="0" noProof="0" dirty="0" err="1">
                <a:ln>
                  <a:noFill/>
                </a:ln>
                <a:solidFill>
                  <a:schemeClr val="tx1"/>
                </a:solidFill>
                <a:effectLst/>
                <a:uLnTx/>
                <a:uFillTx/>
                <a:latin typeface="Calibri"/>
                <a:cs typeface="Calibri"/>
                <a:sym typeface="Calibri"/>
              </a:rPr>
              <a:t>nak</a:t>
            </a:r>
            <a:r>
              <a:rPr kumimoji="0" lang="hu-HU" sz="2400" b="1" i="0" u="none" strike="noStrike" kern="0" cap="all" spc="0" normalizeH="0" noProof="0" dirty="0">
                <a:ln>
                  <a:noFill/>
                </a:ln>
                <a:solidFill>
                  <a:schemeClr val="tx1"/>
                </a:solidFill>
                <a:effectLst/>
                <a:uLnTx/>
                <a:uFillTx/>
                <a:latin typeface="Calibri"/>
                <a:cs typeface="Calibri"/>
                <a:sym typeface="Calibri"/>
              </a:rPr>
              <a:t>?</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dirty="0">
              <a:solidFill>
                <a:srgbClr val="4F81BD">
                  <a:lumMod val="50000"/>
                </a:srgbClr>
              </a:solidFill>
              <a:latin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b="0" i="0" dirty="0">
                <a:solidFill>
                  <a:srgbClr val="000000"/>
                </a:solidFill>
                <a:effectLst/>
              </a:rPr>
              <a:t>Charta 51. cikk (1) bekezdés:</a:t>
            </a: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b="0" i="1" dirty="0">
                <a:solidFill>
                  <a:srgbClr val="000000"/>
                </a:solidFill>
                <a:effectLst/>
              </a:rPr>
              <a:t>a Charta rendelkezéseinek a tagállamok csak annyiban címzettjei, amennyiben az Unió jogát hajtják végre</a:t>
            </a:r>
          </a:p>
          <a:p>
            <a:pPr marL="0" marR="0" lvl="0" indent="0" algn="l" defTabSz="457200" rtl="0" eaLnBrk="1" fontAlgn="auto" latinLnBrk="0" hangingPunct="0">
              <a:lnSpc>
                <a:spcPct val="100000"/>
              </a:lnSpc>
              <a:spcBef>
                <a:spcPts val="0"/>
              </a:spcBef>
              <a:spcAft>
                <a:spcPts val="0"/>
              </a:spcAft>
              <a:buClrTx/>
              <a:buSzTx/>
              <a:buFontTx/>
              <a:buNone/>
              <a:tabLst/>
              <a:defRPr/>
            </a:pPr>
            <a:endParaRPr lang="hu-HU" sz="2400" i="1" dirty="0">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i="1" dirty="0">
                <a:solidFill>
                  <a:srgbClr val="4F81BD">
                    <a:lumMod val="50000"/>
                  </a:srgbClr>
                </a:solidFill>
                <a:cs typeface="Calibri"/>
              </a:rPr>
              <a:t>„</a:t>
            </a:r>
            <a:r>
              <a:rPr lang="hu-HU" sz="2400" b="0" i="1" dirty="0">
                <a:solidFill>
                  <a:srgbClr val="000000"/>
                </a:solidFill>
                <a:effectLst/>
              </a:rPr>
              <a:t>a Charta rendelkezéseit illetően [...] emlékeztetni kell arra, hogy az EUMSZ 267. cikk szerinti előzetes döntéshozatalra utalás keretében a Bíróság kizárólag a számára biztosított hatáskörök </a:t>
            </a:r>
            <a:r>
              <a:rPr lang="hu-HU" sz="2400" b="0" i="1" dirty="0" err="1">
                <a:solidFill>
                  <a:srgbClr val="000000"/>
                </a:solidFill>
                <a:effectLst/>
              </a:rPr>
              <a:t>korlátain</a:t>
            </a:r>
            <a:r>
              <a:rPr lang="hu-HU" sz="2400" b="0" i="1" dirty="0">
                <a:solidFill>
                  <a:srgbClr val="000000"/>
                </a:solidFill>
                <a:effectLst/>
              </a:rPr>
              <a:t> belül értelmezheti az uniós jogot</a:t>
            </a:r>
            <a:r>
              <a:rPr lang="hu-HU" sz="2400" b="0" i="0" dirty="0">
                <a:solidFill>
                  <a:srgbClr val="000000"/>
                </a:solidFill>
                <a:effectLst/>
              </a:rPr>
              <a:t>”</a:t>
            </a:r>
          </a:p>
          <a:p>
            <a:pPr marL="0" marR="0" lvl="0" indent="0" algn="l" defTabSz="457200" rtl="0" eaLnBrk="1" fontAlgn="auto" latinLnBrk="0" hangingPunct="0">
              <a:lnSpc>
                <a:spcPct val="100000"/>
              </a:lnSpc>
              <a:spcBef>
                <a:spcPts val="0"/>
              </a:spcBef>
              <a:spcAft>
                <a:spcPts val="0"/>
              </a:spcAft>
              <a:buClrTx/>
              <a:buSzTx/>
              <a:buFontTx/>
              <a:buNone/>
              <a:tabLst/>
              <a:defRPr/>
            </a:pPr>
            <a:r>
              <a:rPr lang="hu-HU" sz="2400" dirty="0">
                <a:cs typeface="Calibri"/>
              </a:rPr>
              <a:t>(</a:t>
            </a:r>
            <a:r>
              <a:rPr lang="fr-FR" sz="2400" b="0" i="0" dirty="0">
                <a:solidFill>
                  <a:srgbClr val="222222"/>
                </a:solidFill>
                <a:effectLst/>
              </a:rPr>
              <a:t>C‑585/18., C‑624/18. és C‑625/18. A. K. ítélet</a:t>
            </a:r>
            <a:r>
              <a:rPr lang="hu-HU" sz="2400" b="0" i="0" dirty="0">
                <a:solidFill>
                  <a:srgbClr val="222222"/>
                </a:solidFill>
                <a:effectLst/>
              </a:rPr>
              <a:t>)</a:t>
            </a:r>
            <a:endParaRPr lang="hu-HU" sz="2400" i="1" dirty="0">
              <a:solidFill>
                <a:srgbClr val="4F81BD">
                  <a:lumMod val="50000"/>
                </a:srgbClr>
              </a:solidFill>
              <a:cs typeface="Calibri"/>
            </a:endParaRPr>
          </a:p>
        </p:txBody>
      </p:sp>
    </p:spTree>
    <p:extLst>
      <p:ext uri="{BB962C8B-B14F-4D97-AF65-F5344CB8AC3E}">
        <p14:creationId xmlns:p14="http://schemas.microsoft.com/office/powerpoint/2010/main" val="35654119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154647" y="212650"/>
            <a:ext cx="8989353" cy="45243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hu-HU" sz="2400" b="1" dirty="0">
                <a:solidFill>
                  <a:schemeClr val="tx1"/>
                </a:solidFill>
                <a:effectLst/>
                <a:latin typeface="Times New Roman" panose="02020603050405020304" pitchFamily="18" charset="0"/>
                <a:ea typeface="Calibri" panose="020F0502020204030204" pitchFamily="34" charset="0"/>
              </a:rPr>
              <a:t>C-64/16. sz. </a:t>
            </a:r>
            <a:r>
              <a:rPr lang="hu-HU" sz="2400" b="1" i="1" dirty="0" err="1">
                <a:solidFill>
                  <a:schemeClr val="tx1"/>
                </a:solidFill>
                <a:effectLst/>
                <a:latin typeface="Times New Roman" panose="02020603050405020304" pitchFamily="18" charset="0"/>
                <a:ea typeface="Calibri" panose="020F0502020204030204" pitchFamily="34" charset="0"/>
              </a:rPr>
              <a:t>Associação</a:t>
            </a:r>
            <a:r>
              <a:rPr lang="hu-HU" sz="2400" b="1" i="1" dirty="0">
                <a:solidFill>
                  <a:schemeClr val="tx1"/>
                </a:solidFill>
                <a:effectLst/>
                <a:latin typeface="Times New Roman" panose="02020603050405020304" pitchFamily="18" charset="0"/>
                <a:ea typeface="Calibri" panose="020F0502020204030204" pitchFamily="34" charset="0"/>
              </a:rPr>
              <a:t> </a:t>
            </a:r>
            <a:r>
              <a:rPr lang="hu-HU" sz="2400" b="1" i="1" dirty="0" err="1">
                <a:solidFill>
                  <a:schemeClr val="tx1"/>
                </a:solidFill>
                <a:effectLst/>
                <a:latin typeface="Times New Roman" panose="02020603050405020304" pitchFamily="18" charset="0"/>
                <a:ea typeface="Calibri" panose="020F0502020204030204" pitchFamily="34" charset="0"/>
              </a:rPr>
              <a:t>Sindical</a:t>
            </a:r>
            <a:r>
              <a:rPr lang="hu-HU" sz="2400" b="1" i="1" dirty="0">
                <a:solidFill>
                  <a:schemeClr val="tx1"/>
                </a:solidFill>
                <a:effectLst/>
                <a:latin typeface="Times New Roman" panose="02020603050405020304" pitchFamily="18" charset="0"/>
                <a:ea typeface="Calibri" panose="020F0502020204030204" pitchFamily="34" charset="0"/>
              </a:rPr>
              <a:t> </a:t>
            </a:r>
            <a:r>
              <a:rPr lang="hu-HU" sz="2400" b="1" i="1" dirty="0" err="1">
                <a:solidFill>
                  <a:schemeClr val="tx1"/>
                </a:solidFill>
                <a:effectLst/>
                <a:latin typeface="Times New Roman" panose="02020603050405020304" pitchFamily="18" charset="0"/>
                <a:ea typeface="Calibri" panose="020F0502020204030204" pitchFamily="34" charset="0"/>
              </a:rPr>
              <a:t>dos</a:t>
            </a:r>
            <a:r>
              <a:rPr lang="hu-HU" sz="2400" b="1" i="1" dirty="0">
                <a:solidFill>
                  <a:schemeClr val="tx1"/>
                </a:solidFill>
                <a:effectLst/>
                <a:latin typeface="Times New Roman" panose="02020603050405020304" pitchFamily="18" charset="0"/>
                <a:ea typeface="Calibri" panose="020F0502020204030204" pitchFamily="34" charset="0"/>
              </a:rPr>
              <a:t> </a:t>
            </a:r>
            <a:r>
              <a:rPr lang="hu-HU" sz="2400" b="1" i="1" dirty="0" err="1">
                <a:solidFill>
                  <a:schemeClr val="tx1"/>
                </a:solidFill>
                <a:effectLst/>
                <a:latin typeface="Times New Roman" panose="02020603050405020304" pitchFamily="18" charset="0"/>
                <a:ea typeface="Calibri" panose="020F0502020204030204" pitchFamily="34" charset="0"/>
              </a:rPr>
              <a:t>Juízes</a:t>
            </a:r>
            <a:r>
              <a:rPr lang="hu-HU" sz="2400" b="1" i="1" dirty="0">
                <a:solidFill>
                  <a:schemeClr val="tx1"/>
                </a:solidFill>
                <a:effectLst/>
                <a:latin typeface="Times New Roman" panose="02020603050405020304" pitchFamily="18" charset="0"/>
                <a:ea typeface="Calibri" panose="020F0502020204030204" pitchFamily="34" charset="0"/>
              </a:rPr>
              <a:t> </a:t>
            </a:r>
            <a:r>
              <a:rPr lang="hu-HU" sz="2400" b="1" i="1" dirty="0" err="1">
                <a:solidFill>
                  <a:schemeClr val="tx1"/>
                </a:solidFill>
                <a:effectLst/>
                <a:latin typeface="Times New Roman" panose="02020603050405020304" pitchFamily="18" charset="0"/>
                <a:ea typeface="Calibri" panose="020F0502020204030204" pitchFamily="34" charset="0"/>
              </a:rPr>
              <a:t>Portugueses</a:t>
            </a:r>
            <a:r>
              <a:rPr lang="hu-HU" sz="2400" b="1" dirty="0">
                <a:solidFill>
                  <a:schemeClr val="tx1"/>
                </a:solidFill>
                <a:effectLst/>
                <a:latin typeface="Times New Roman" panose="02020603050405020304" pitchFamily="18" charset="0"/>
                <a:ea typeface="Calibri" panose="020F0502020204030204" pitchFamily="34" charset="0"/>
              </a:rPr>
              <a:t> ítélet</a:t>
            </a:r>
            <a:br>
              <a:rPr lang="hu-HU" sz="4400" dirty="0"/>
            </a:br>
            <a:r>
              <a:rPr lang="hu-HU" sz="2200" u="sng" dirty="0" err="1">
                <a:solidFill>
                  <a:schemeClr val="tx1"/>
                </a:solidFill>
              </a:rPr>
              <a:t>EUSz</a:t>
            </a:r>
            <a:r>
              <a:rPr lang="hu-HU" sz="2200" u="sng" dirty="0">
                <a:solidFill>
                  <a:schemeClr val="tx1"/>
                </a:solidFill>
              </a:rPr>
              <a:t> 19. cikk</a:t>
            </a:r>
          </a:p>
          <a:p>
            <a:pPr marL="0" marR="0" lvl="0" indent="0" algn="l" defTabSz="457200" rtl="0" eaLnBrk="1" fontAlgn="auto" latinLnBrk="0" hangingPunct="0">
              <a:lnSpc>
                <a:spcPct val="100000"/>
              </a:lnSpc>
              <a:spcBef>
                <a:spcPts val="0"/>
              </a:spcBef>
              <a:spcAft>
                <a:spcPts val="0"/>
              </a:spcAft>
              <a:buClrTx/>
              <a:buSzTx/>
              <a:buFontTx/>
              <a:buNone/>
              <a:tabLst/>
              <a:defRPr/>
            </a:pPr>
            <a:r>
              <a:rPr lang="hu-HU" sz="2200" b="0" i="0" dirty="0">
                <a:solidFill>
                  <a:schemeClr val="tx1"/>
                </a:solidFill>
                <a:effectLst/>
              </a:rPr>
              <a:t>A tagállamok megteremtik azokat a jogorvoslati lehetőségeket, amelyek az uniós jog által szabályozott területeken a hatékony jogvédelem biztosításához szükségesek.</a:t>
            </a:r>
          </a:p>
          <a:p>
            <a:pPr marL="0" marR="0" lvl="0" indent="0" algn="l" defTabSz="457200" rtl="0" eaLnBrk="1" fontAlgn="auto" latinLnBrk="0" hangingPunct="0">
              <a:lnSpc>
                <a:spcPct val="100000"/>
              </a:lnSpc>
              <a:spcBef>
                <a:spcPts val="0"/>
              </a:spcBef>
              <a:spcAft>
                <a:spcPts val="0"/>
              </a:spcAft>
              <a:buClrTx/>
              <a:buSzTx/>
              <a:buFontTx/>
              <a:buNone/>
              <a:tabLst/>
              <a:defRPr/>
            </a:pPr>
            <a:r>
              <a:rPr lang="hu-HU" sz="2200" u="sng" dirty="0">
                <a:solidFill>
                  <a:schemeClr val="tx1"/>
                </a:solidFill>
              </a:rPr>
              <a:t>Charta 47. cikk</a:t>
            </a:r>
            <a:endParaRPr lang="hu-HU" sz="2200" b="0" i="0" u="sng" dirty="0">
              <a:solidFill>
                <a:schemeClr val="tx1"/>
              </a:solidFill>
              <a:effectLst/>
            </a:endParaRPr>
          </a:p>
          <a:p>
            <a:pPr algn="just"/>
            <a:r>
              <a:rPr lang="hu-HU" sz="2200" b="0" i="0" dirty="0">
                <a:solidFill>
                  <a:schemeClr val="tx1"/>
                </a:solidFill>
                <a:effectLst/>
                <a:ea typeface="Open Sans" panose="020B0606030504020204" pitchFamily="34" charset="0"/>
                <a:cs typeface="Open Sans" panose="020B0606030504020204" pitchFamily="34" charset="0"/>
              </a:rPr>
              <a:t>Mindenkinek, akinek az Unió joga által biztosított jogait és szabadságait megsértették, az e cikkben megállapított feltételek mellett joga van a bíróság előtti hatékony jogorvoslathoz.</a:t>
            </a:r>
          </a:p>
          <a:p>
            <a:pPr algn="just"/>
            <a:r>
              <a:rPr lang="hu-HU" sz="2200" b="0" i="0" dirty="0">
                <a:solidFill>
                  <a:schemeClr val="tx1"/>
                </a:solidFill>
                <a:effectLst/>
                <a:ea typeface="Open Sans" panose="020B0606030504020204" pitchFamily="34" charset="0"/>
                <a:cs typeface="Open Sans" panose="020B0606030504020204" pitchFamily="34" charset="0"/>
              </a:rPr>
              <a:t>Mindenkinek joga van arra, hogy ügyét a törvény által megelőzően létrehozott független és pártatlan bíróság tisztességesen, nyilvánosan és ésszerű időn belül tárgyalja. Mindenkinek biztosítani kell a lehetőséget tanácsadás, védelem és képviselet igénybevételéhez.</a:t>
            </a:r>
          </a:p>
        </p:txBody>
      </p:sp>
    </p:spTree>
    <p:extLst>
      <p:ext uri="{BB962C8B-B14F-4D97-AF65-F5344CB8AC3E}">
        <p14:creationId xmlns:p14="http://schemas.microsoft.com/office/powerpoint/2010/main" val="25086851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Content Placeholder 9" descr="Content Placeholder 9"/>
          <p:cNvPicPr>
            <a:picLocks noChangeAspect="1"/>
          </p:cNvPicPr>
          <p:nvPr/>
        </p:nvPicPr>
        <p:blipFill>
          <a:blip r:embed="rId2"/>
          <a:stretch>
            <a:fillRect/>
          </a:stretch>
        </p:blipFill>
        <p:spPr>
          <a:xfrm>
            <a:off x="4139951" y="5013176"/>
            <a:ext cx="1152129" cy="833999"/>
          </a:xfrm>
          <a:prstGeom prst="rect">
            <a:avLst/>
          </a:prstGeom>
          <a:ln w="12700">
            <a:miter lim="400000"/>
          </a:ln>
        </p:spPr>
      </p:pic>
      <p:sp>
        <p:nvSpPr>
          <p:cNvPr id="161" name="Text Box 13"/>
          <p:cNvSpPr txBox="1"/>
          <p:nvPr/>
        </p:nvSpPr>
        <p:spPr>
          <a:xfrm>
            <a:off x="3780964" y="5866298"/>
            <a:ext cx="1870104" cy="1022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TRIIAL project is co-funded</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by the European Commission</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Directorate General for Justice and Consumers,</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7000"/>
              </a:lnSpc>
              <a:spcBef>
                <a:spcPts val="0"/>
              </a:spcBef>
              <a:spcAft>
                <a:spcPts val="0"/>
              </a:spcAft>
              <a:buClrTx/>
              <a:buSzTx/>
              <a:buFontTx/>
              <a:buNone/>
              <a:tabLst/>
              <a:defRPr sz="900">
                <a:latin typeface="DejaVuSansCondensed"/>
                <a:ea typeface="DejaVuSansCondensed"/>
                <a:cs typeface="DejaVuSansCondensed"/>
                <a:sym typeface="DejaVuSansCondensed"/>
              </a:defRPr>
            </a:pPr>
            <a:r>
              <a:rPr kumimoji="0" sz="900" b="0" i="0" u="none" strike="noStrike" kern="0" cap="none" spc="0" normalizeH="0" baseline="0" noProof="0" dirty="0">
                <a:ln>
                  <a:noFill/>
                </a:ln>
                <a:solidFill>
                  <a:srgbClr val="000000"/>
                </a:solidFill>
                <a:effectLst/>
                <a:uLnTx/>
                <a:uFillTx/>
                <a:latin typeface="DejaVuSansCondensed"/>
                <a:sym typeface="DejaVuSansCondensed"/>
              </a:rPr>
              <a:t> Grant Agreement No. 853832</a:t>
            </a:r>
            <a:endParaRPr kumimoji="0"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dirty="0">
                <a:ln>
                  <a:noFill/>
                </a:ln>
                <a:solidFill>
                  <a:srgbClr val="000000"/>
                </a:solidFill>
                <a:effectLst/>
                <a:uLnTx/>
                <a:uFillTx/>
                <a:latin typeface="Times New Roman"/>
                <a:cs typeface="Times New Roman"/>
                <a:sym typeface="Times New Roman"/>
              </a:rPr>
              <a:t> </a:t>
            </a:r>
          </a:p>
        </p:txBody>
      </p:sp>
      <p:sp>
        <p:nvSpPr>
          <p:cNvPr id="4" name="Szövegdoboz 3">
            <a:extLst>
              <a:ext uri="{FF2B5EF4-FFF2-40B4-BE49-F238E27FC236}">
                <a16:creationId xmlns:a16="http://schemas.microsoft.com/office/drawing/2014/main" id="{F7D5D819-A36C-4A4C-89B1-5631620FF7B6}"/>
              </a:ext>
            </a:extLst>
          </p:cNvPr>
          <p:cNvSpPr txBox="1"/>
          <p:nvPr/>
        </p:nvSpPr>
        <p:spPr>
          <a:xfrm>
            <a:off x="310287" y="297711"/>
            <a:ext cx="8833713" cy="41549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hu-HU" sz="2400" b="0" i="0" dirty="0">
                <a:solidFill>
                  <a:srgbClr val="000000"/>
                </a:solidFill>
                <a:effectLst/>
              </a:rPr>
              <a:t>E jogvédelem biztosítása érdekében az ilyen fórum függetlenségének megőrzése alapvető fontosságú, amint azt a Charta 47. cikkének második bekezdése megerősíti, amely </a:t>
            </a:r>
            <a:r>
              <a:rPr lang="hu-HU" sz="2400" b="1" i="0" u="sng" dirty="0">
                <a:solidFill>
                  <a:srgbClr val="000000"/>
                </a:solidFill>
                <a:effectLst/>
              </a:rPr>
              <a:t>a hatékony jogorvoslathoz való alapvető joghoz fűződő követelmények sorában említi a „független” bírósághoz való fordulást.</a:t>
            </a:r>
          </a:p>
          <a:p>
            <a:pPr algn="just"/>
            <a:r>
              <a:rPr lang="hu-HU" sz="2400" b="0" i="0" dirty="0">
                <a:solidFill>
                  <a:srgbClr val="000000"/>
                </a:solidFill>
                <a:effectLst/>
              </a:rPr>
              <a:t>A </a:t>
            </a:r>
            <a:r>
              <a:rPr lang="hu-HU" sz="2400" b="1" i="0" u="sng" dirty="0">
                <a:solidFill>
                  <a:srgbClr val="000000"/>
                </a:solidFill>
                <a:effectLst/>
              </a:rPr>
              <a:t>nemzeti bíróságok függetlensége különösen alapvető azon igazságügyi együttműködési rendszer megfelelő működése szempontjából</a:t>
            </a:r>
            <a:r>
              <a:rPr lang="hu-HU" sz="2400" b="0" i="0" dirty="0">
                <a:solidFill>
                  <a:srgbClr val="000000"/>
                </a:solidFill>
                <a:effectLst/>
              </a:rPr>
              <a:t>, amelyet az </a:t>
            </a:r>
            <a:r>
              <a:rPr lang="hu-HU" sz="2400" b="1" i="0" u="sng" dirty="0">
                <a:solidFill>
                  <a:srgbClr val="000000"/>
                </a:solidFill>
                <a:effectLst/>
              </a:rPr>
              <a:t>EUMSZ 267. cikkben </a:t>
            </a:r>
            <a:r>
              <a:rPr lang="hu-HU" sz="2400" b="0" i="0" dirty="0">
                <a:solidFill>
                  <a:srgbClr val="000000"/>
                </a:solidFill>
                <a:effectLst/>
              </a:rPr>
              <a:t>előírt előzetes döntéshozatali mechanizmus megtestesít, e mechanizmust csak olyan, az uniós jog alkalmazásáért felelős fórum hozhatja működésbe, amely többek között ezen, függetlenségre vonatkozó feltételt teljesíti.</a:t>
            </a:r>
          </a:p>
        </p:txBody>
      </p:sp>
    </p:spTree>
    <p:extLst>
      <p:ext uri="{BB962C8B-B14F-4D97-AF65-F5344CB8AC3E}">
        <p14:creationId xmlns:p14="http://schemas.microsoft.com/office/powerpoint/2010/main" val="3517475138"/>
      </p:ext>
    </p:extLst>
  </p:cSld>
  <p:clrMapOvr>
    <a:masterClrMapping/>
  </p:clrMapOvr>
  <p:transition spd="med"/>
</p:sld>
</file>

<file path=ppt/theme/theme1.xml><?xml version="1.0" encoding="utf-8"?>
<a:theme xmlns:a="http://schemas.openxmlformats.org/drawingml/2006/main" name="(EN) ÁJK Bemutató">
  <a:themeElements>
    <a:clrScheme name="(EN) ÁJK Bemutató">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EN) ÁJK Bemutató">
      <a:majorFont>
        <a:latin typeface="Helvetica"/>
        <a:ea typeface="Helvetica"/>
        <a:cs typeface="Helvetica"/>
      </a:majorFont>
      <a:minorFont>
        <a:latin typeface="Calibri"/>
        <a:ea typeface="Calibri"/>
        <a:cs typeface="Calibri"/>
      </a:minorFont>
    </a:fontScheme>
    <a:fmtScheme name="(EN) ÁJK Bemutató">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N) ÁJK Bemutató">
  <a:themeElements>
    <a:clrScheme name="(EN) ÁJK Bemutató">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EN) ÁJK Bemutató">
      <a:majorFont>
        <a:latin typeface="Helvetica"/>
        <a:ea typeface="Helvetica"/>
        <a:cs typeface="Helvetica"/>
      </a:majorFont>
      <a:minorFont>
        <a:latin typeface="Calibri"/>
        <a:ea typeface="Calibri"/>
        <a:cs typeface="Calibri"/>
      </a:minorFont>
    </a:fontScheme>
    <a:fmtScheme name="(EN) ÁJK Bemutató">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1180</TotalTime>
  <Words>2360</Words>
  <Application>Microsoft Office PowerPoint</Application>
  <PresentationFormat>Diavetítés a képernyőre (4:3 oldalarány)</PresentationFormat>
  <Paragraphs>205</Paragraphs>
  <Slides>24</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24</vt:i4>
      </vt:variant>
    </vt:vector>
  </HeadingPairs>
  <TitlesOfParts>
    <vt:vector size="31" baseType="lpstr">
      <vt:lpstr>Arial</vt:lpstr>
      <vt:lpstr>Calibri</vt:lpstr>
      <vt:lpstr>Century Gothic</vt:lpstr>
      <vt:lpstr>DejaVuSansCondensed</vt:lpstr>
      <vt:lpstr>Open Sans</vt:lpstr>
      <vt:lpstr>Times New Roman</vt:lpstr>
      <vt:lpstr>(EN) ÁJK Bemutató</vt:lpstr>
      <vt:lpstr>Az Alapjogi Charta relevanciája az Európai Unió Bíróságának befogadási gyakorlatában  Bartha Ildikó, egyetemi docens, DE-ÁJK, MTA-DE Közszolgáltatási Kutatócsoport Bartha Ildikó, egyetemi docens, DE-ÁJK, MTA-DE Közszolgáltatási Kutatócsoport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Alapjogi Charta relevanciája az Európai Unió Bíróságának befogadási gyakorlatában  Bartha Ildikó, egyetemi docens, DE-ÁJK, MTA-DE Közszolgáltatási Kutatócsoport Bartha Ildikó, egyetemi docens, DE-ÁJK, MTA-DE Közszolgáltatási Kutatócsoport</dc:title>
  <dc:creator>Bartha Ildikó</dc:creator>
  <cp:lastModifiedBy>Anonymous</cp:lastModifiedBy>
  <cp:revision>16</cp:revision>
  <dcterms:modified xsi:type="dcterms:W3CDTF">2022-03-10T18:21:05Z</dcterms:modified>
</cp:coreProperties>
</file>