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ímszöveg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1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" name="Négyszög"/>
          <p:cNvSpPr/>
          <p:nvPr/>
        </p:nvSpPr>
        <p:spPr>
          <a:xfrm>
            <a:off x="762000" y="3290060"/>
            <a:ext cx="8382000" cy="76201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118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9" name="Négyszög"/>
          <p:cNvSpPr/>
          <p:nvPr/>
        </p:nvSpPr>
        <p:spPr>
          <a:xfrm>
            <a:off x="762000" y="1219200"/>
            <a:ext cx="83820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ímszöveg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130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1" name="Négyszög"/>
          <p:cNvSpPr/>
          <p:nvPr/>
        </p:nvSpPr>
        <p:spPr>
          <a:xfrm rot="16200000">
            <a:off x="3895538" y="2982632"/>
            <a:ext cx="6041466" cy="76202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7" name="Rounded Rectangle 10"/>
          <p:cNvSpPr/>
          <p:nvPr/>
        </p:nvSpPr>
        <p:spPr>
          <a:xfrm>
            <a:off x="91439" y="101600"/>
            <a:ext cx="8961121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413740" y="6397942"/>
            <a:ext cx="273060" cy="28194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7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Címszöveg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/>
            </a:lvl1pPr>
          </a:lstStyle>
          <a:p>
            <a:r>
              <a:t>Címszöveg</a:t>
            </a:r>
          </a:p>
        </p:txBody>
      </p:sp>
      <p:sp>
        <p:nvSpPr>
          <p:cNvPr id="3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9" name="Négyszög"/>
          <p:cNvSpPr/>
          <p:nvPr/>
        </p:nvSpPr>
        <p:spPr>
          <a:xfrm>
            <a:off x="762000" y="4430805"/>
            <a:ext cx="8382000" cy="76201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50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1" name="Négyszög"/>
          <p:cNvSpPr/>
          <p:nvPr/>
        </p:nvSpPr>
        <p:spPr>
          <a:xfrm>
            <a:off x="762000" y="1219200"/>
            <a:ext cx="83820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62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3" name="Négyszög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4" name="Négyszög"/>
          <p:cNvSpPr/>
          <p:nvPr/>
        </p:nvSpPr>
        <p:spPr>
          <a:xfrm>
            <a:off x="762000" y="1219200"/>
            <a:ext cx="83820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Címszöveg</a:t>
            </a:r>
          </a:p>
        </p:txBody>
      </p:sp>
      <p:sp>
        <p:nvSpPr>
          <p:cNvPr id="7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Címszöveg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9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5" name="Négyszög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9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2.jpeg" descr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ímszöveg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Címszöveg</a:t>
            </a:r>
          </a:p>
        </p:txBody>
      </p:sp>
      <p:sp>
        <p:nvSpPr>
          <p:cNvPr id="106" name="Kép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image1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2823" y="411480"/>
            <a:ext cx="2551177" cy="5074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image2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108" y="6063143"/>
            <a:ext cx="1788894" cy="48445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ímszöveg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Címszöveg</a:t>
            </a:r>
          </a:p>
        </p:txBody>
      </p:sp>
      <p:sp>
        <p:nvSpPr>
          <p:cNvPr id="5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" name="Négyszög"/>
          <p:cNvSpPr/>
          <p:nvPr/>
        </p:nvSpPr>
        <p:spPr>
          <a:xfrm>
            <a:off x="457200" y="1219200"/>
            <a:ext cx="8686800" cy="76200"/>
          </a:xfrm>
          <a:prstGeom prst="rect">
            <a:avLst/>
          </a:prstGeom>
          <a:solidFill>
            <a:srgbClr val="EDA021"/>
          </a:solidFill>
          <a:ln>
            <a:solidFill>
              <a:srgbClr val="FFFFFF"/>
            </a:solidFill>
          </a:ln>
          <a:effectLst>
            <a:outerShdw dist="230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Kattintson duplán a szerkesztéshez"/>
          <p:cNvSpPr txBox="1">
            <a:spLocks noGrp="1"/>
          </p:cNvSpPr>
          <p:nvPr>
            <p:ph type="ctrTitle"/>
          </p:nvPr>
        </p:nvSpPr>
        <p:spPr>
          <a:xfrm>
            <a:off x="802201" y="500335"/>
            <a:ext cx="7772401" cy="25051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hu-HU" sz="3600" dirty="0"/>
            </a:br>
            <a:br>
              <a:rPr lang="hu-HU" sz="3600" dirty="0"/>
            </a:br>
            <a:r>
              <a:rPr lang="hu-HU" sz="3600" dirty="0"/>
              <a:t>TRIIAL-értékek a magyar bíróság gyakorlatában</a:t>
            </a:r>
            <a:br>
              <a:rPr lang="hu-HU" dirty="0"/>
            </a:br>
            <a:r>
              <a:rPr lang="hu-HU" sz="3100" i="1" dirty="0"/>
              <a:t>A magyar kutatás eredményeiről</a:t>
            </a:r>
            <a:br>
              <a:rPr lang="hu-HU" dirty="0"/>
            </a:br>
            <a:endParaRPr dirty="0"/>
          </a:p>
        </p:txBody>
      </p:sp>
      <p:sp>
        <p:nvSpPr>
          <p:cNvPr id="158" name="Kattintson duplán a szerkesztéshez"/>
          <p:cNvSpPr txBox="1">
            <a:spLocks noGrp="1"/>
          </p:cNvSpPr>
          <p:nvPr>
            <p:ph type="subTitle" sz="quarter" idx="1"/>
          </p:nvPr>
        </p:nvSpPr>
        <p:spPr>
          <a:xfrm>
            <a:off x="1371600" y="3886199"/>
            <a:ext cx="6400800" cy="2505173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Kovács Ágnes ELTE </a:t>
            </a:r>
            <a:r>
              <a:rPr lang="hu-HU" dirty="0" err="1"/>
              <a:t>TáTK</a:t>
            </a:r>
            <a:endParaRPr lang="hu-HU" dirty="0"/>
          </a:p>
          <a:p>
            <a:r>
              <a:rPr lang="hu-HU" dirty="0"/>
              <a:t>20</a:t>
            </a:r>
          </a:p>
          <a:p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4C29243-0B89-453D-813C-5581D8198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878" y="4528741"/>
            <a:ext cx="1152244" cy="82912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89F90F4-A11F-4D3F-9D2E-1779DCF50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70" y="5322518"/>
            <a:ext cx="2353260" cy="7671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415575-2199-49AA-8E90-74F01FDF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TRIIAL-projekt célkitűzései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6BFF280-7C43-4574-A62D-429253C9F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dirty="0"/>
              <a:t>Adatbázis létrehozása – esetjoggyűjtemény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sz="2800" dirty="0"/>
              <a:t>a bírói függetlenség, pártatlanság, </a:t>
            </a:r>
            <a:r>
              <a:rPr lang="hu-HU" sz="2800" dirty="0" err="1"/>
              <a:t>számonkérhetőség</a:t>
            </a:r>
            <a:r>
              <a:rPr lang="hu-HU" sz="2800" dirty="0"/>
              <a:t> stb. kérdéseit érintő tagállami bírósági döntésekből</a:t>
            </a:r>
          </a:p>
          <a:p>
            <a:pPr marL="0" indent="0">
              <a:buNone/>
            </a:pPr>
            <a:r>
              <a:rPr lang="hu-HU" sz="2800" dirty="0"/>
              <a:t> - problémák típusai (</a:t>
            </a:r>
            <a:r>
              <a:rPr lang="hu-HU" sz="2800" i="1" dirty="0"/>
              <a:t>kérdések</a:t>
            </a:r>
            <a:r>
              <a:rPr lang="hu-HU" sz="2800" dirty="0"/>
              <a:t>)</a:t>
            </a:r>
          </a:p>
          <a:p>
            <a:pPr marL="0" indent="0">
              <a:buNone/>
            </a:pPr>
            <a:r>
              <a:rPr lang="hu-HU" sz="2800" dirty="0"/>
              <a:t> - tagállami bíróságok jogértelmezése (</a:t>
            </a:r>
            <a:r>
              <a:rPr lang="hu-HU" sz="2800" i="1" dirty="0"/>
              <a:t>válaszok</a:t>
            </a:r>
            <a:r>
              <a:rPr lang="hu-HU" sz="2800" dirty="0"/>
              <a:t>)  </a:t>
            </a:r>
          </a:p>
          <a:p>
            <a:pPr marL="0" indent="0">
              <a:buNone/>
            </a:pPr>
            <a:r>
              <a:rPr lang="hu-HU" sz="2800" dirty="0"/>
              <a:t> - mennyiben használják az uniós jogot, az EJEE-t, illetve az EUB és az EJEB esetjogát </a:t>
            </a:r>
          </a:p>
          <a:p>
            <a:r>
              <a:rPr lang="hu-HU" sz="2800" dirty="0"/>
              <a:t>tagállami bíróságok közötti </a:t>
            </a:r>
            <a:r>
              <a:rPr lang="hu-HU" sz="2800" i="1" dirty="0"/>
              <a:t>párbeszéd</a:t>
            </a:r>
            <a:r>
              <a:rPr lang="hu-HU" sz="2800" dirty="0"/>
              <a:t> előmozdítása</a:t>
            </a:r>
          </a:p>
          <a:p>
            <a:r>
              <a:rPr lang="hu-HU" sz="2800" dirty="0"/>
              <a:t> uniós alapértékek (pl. </a:t>
            </a:r>
            <a:r>
              <a:rPr lang="hu-HU" sz="2800" i="1" dirty="0"/>
              <a:t>jogállamiság</a:t>
            </a:r>
            <a:r>
              <a:rPr lang="hu-HU" sz="2800" dirty="0"/>
              <a:t>) védelme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77010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32126B-CC6B-440E-B330-60516FF5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Általános megállapítások a magyar gyakorlatról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82D391E-DB7F-4033-ABBE-6DC04ECBF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600" dirty="0"/>
              <a:t>kevés </a:t>
            </a:r>
            <a:r>
              <a:rPr lang="hu-HU" sz="2600" i="1" dirty="0"/>
              <a:t>releváns</a:t>
            </a:r>
            <a:r>
              <a:rPr lang="hu-HU" sz="2600" dirty="0"/>
              <a:t> eset</a:t>
            </a:r>
          </a:p>
          <a:p>
            <a:r>
              <a:rPr lang="hu-HU" sz="2600" dirty="0"/>
              <a:t>kisszámú hivatkozás uniós jogra és strasbourgi esetjogra </a:t>
            </a:r>
          </a:p>
          <a:p>
            <a:r>
              <a:rPr lang="hu-HU" sz="2600" dirty="0"/>
              <a:t>alapkérdés – az uniós jog hatálya</a:t>
            </a:r>
          </a:p>
          <a:p>
            <a:pPr marL="0" indent="0">
              <a:buNone/>
            </a:pPr>
            <a:r>
              <a:rPr lang="hu-HU" sz="2600" dirty="0"/>
              <a:t>Alkalmazható-e az </a:t>
            </a:r>
            <a:r>
              <a:rPr lang="hu-HU" sz="2600" i="1" dirty="0"/>
              <a:t>uniós jog </a:t>
            </a:r>
            <a:r>
              <a:rPr lang="hu-HU" sz="2600" dirty="0"/>
              <a:t>a bírói függetlenség, pártatlanság, </a:t>
            </a:r>
            <a:r>
              <a:rPr lang="hu-HU" sz="2600" dirty="0" err="1"/>
              <a:t>számonkérhetőség</a:t>
            </a:r>
            <a:r>
              <a:rPr lang="hu-HU" sz="2600" dirty="0"/>
              <a:t> körében felmerülő jogviták megoldására?</a:t>
            </a:r>
          </a:p>
          <a:p>
            <a:r>
              <a:rPr lang="hu-HU" sz="2600" dirty="0"/>
              <a:t>AB határozatok – szűkítik az uniós jog hatókörét</a:t>
            </a:r>
          </a:p>
          <a:p>
            <a:pPr marL="0" indent="0">
              <a:buNone/>
            </a:pPr>
            <a:r>
              <a:rPr lang="de-DE" sz="2600" b="1" dirty="0"/>
              <a:t>11/2020. (VI. 3.) AB HATÁROZAT</a:t>
            </a:r>
            <a:r>
              <a:rPr lang="hu-HU" sz="2600" b="1" dirty="0"/>
              <a:t> </a:t>
            </a:r>
            <a:r>
              <a:rPr lang="hu-HU" sz="2600" dirty="0"/>
              <a:t>– </a:t>
            </a:r>
            <a:r>
              <a:rPr lang="hu-HU" sz="2600" i="1" dirty="0"/>
              <a:t>uniós jogi érintettség hiányában a magyar jog nem mellőzhető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21136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2CA4B-BBCA-417B-A533-16A83BF8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Konkrét problémák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832D3F-A333-4BD7-9B6E-B98829F56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8229600" cy="5440361"/>
          </a:xfrm>
        </p:spPr>
        <p:txBody>
          <a:bodyPr>
            <a:normAutofit/>
          </a:bodyPr>
          <a:lstStyle/>
          <a:p>
            <a:r>
              <a:rPr lang="hu-HU" sz="3000" b="1" dirty="0"/>
              <a:t>ügyáthelyezés, kirendelés </a:t>
            </a:r>
          </a:p>
          <a:p>
            <a:pPr marL="0" indent="0">
              <a:buNone/>
            </a:pPr>
            <a:r>
              <a:rPr lang="hu-HU" sz="2400" i="1" dirty="0" err="1"/>
              <a:t>Miracle</a:t>
            </a:r>
            <a:r>
              <a:rPr lang="hu-HU" sz="2400" i="1" dirty="0"/>
              <a:t> Europe Kft-ügy </a:t>
            </a:r>
          </a:p>
          <a:p>
            <a:pPr marL="0" indent="0">
              <a:buNone/>
            </a:pPr>
            <a:r>
              <a:rPr lang="hu-HU" sz="2400" i="1" dirty="0"/>
              <a:t>Kúria határozata</a:t>
            </a:r>
          </a:p>
          <a:p>
            <a:pPr marL="0" indent="0">
              <a:buNone/>
            </a:pPr>
            <a:r>
              <a:rPr lang="hu-HU" sz="2400" dirty="0"/>
              <a:t>Lehet-e előzetes döntéshozatali eljárás tárgya?</a:t>
            </a:r>
          </a:p>
          <a:p>
            <a:r>
              <a:rPr lang="hu-HU" sz="3000" b="1" dirty="0" err="1"/>
              <a:t>bírák</a:t>
            </a:r>
            <a:r>
              <a:rPr lang="hu-HU" sz="3000" b="1" dirty="0"/>
              <a:t> szólásszabadsága </a:t>
            </a:r>
          </a:p>
          <a:p>
            <a:pPr marL="0" indent="0">
              <a:buNone/>
            </a:pPr>
            <a:r>
              <a:rPr lang="hu-HU" sz="2200" dirty="0"/>
              <a:t> - </a:t>
            </a:r>
            <a:r>
              <a:rPr lang="hu-HU" sz="2200" dirty="0" err="1"/>
              <a:t>Bjt</a:t>
            </a:r>
            <a:r>
              <a:rPr lang="hu-HU" sz="2200" dirty="0"/>
              <a:t>. 43. § </a:t>
            </a:r>
            <a:r>
              <a:rPr lang="hu-HU" sz="2200" i="1" dirty="0"/>
              <a:t>A bíró a szolgálati viszonyán kívül nyilvánosan nem fogalmazhat meg véleményt bíróság előtt folyamatban lévő vagy folyamatban volt ügyről, különös tekintettel az általa elbírált ügyekre.</a:t>
            </a:r>
          </a:p>
          <a:p>
            <a:pPr marL="0" indent="0">
              <a:buNone/>
            </a:pPr>
            <a:r>
              <a:rPr lang="hu-HU" sz="2200" dirty="0"/>
              <a:t> - Baka-ügy </a:t>
            </a:r>
          </a:p>
          <a:p>
            <a:pPr marL="0" indent="0">
              <a:buNone/>
            </a:pPr>
            <a:r>
              <a:rPr lang="hu-HU" sz="2200" dirty="0"/>
              <a:t> - hazai ítéletek</a:t>
            </a:r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43230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DDCC58-0EC3-407F-8856-35A08A5B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Konkrét problémák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914E5C2-7089-4D3B-8E0D-A306835B6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„Önmagában szakmai gyűléseken való részvétel, illetve egy szervezet számára végzett szakértői tevékenység nem elegendő ténybeli alap ahhoz, hogy okszerű legyen azon következtetés, miszerint a felperes a bírói hivatás esszenciáját, a bírói függetlenséget nem tartaná tiszteletben, az sérülne.”</a:t>
            </a:r>
            <a:r>
              <a:rPr lang="hu-H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(2.Pf.20.516/2019/4.)</a:t>
            </a:r>
          </a:p>
          <a:p>
            <a:endParaRPr lang="hu-HU" sz="18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politikai tevékenység - szűkebb értelemben - valamely politikai pártnak a hatalom megszerzésére vagy megtartására irányuló aktivitását jelenti. E szűk értelmezésen kívül azonban politikai tevékenységként értékelhető a kormányzati politikával </a:t>
            </a:r>
            <a:r>
              <a:rPr lang="hu-HU" sz="18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szembehelyezkedő</a:t>
            </a:r>
            <a:r>
              <a:rPr lang="hu-H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nagy nyilvánosság előtt előtti vélemény-nyilvánítás is ( </a:t>
            </a:r>
            <a:r>
              <a:rPr lang="hu-HU" sz="18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Mfv.II</a:t>
            </a:r>
            <a:r>
              <a:rPr lang="hu-H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10.378/2013/4.), amely nyíltan aktív fellépésre hívja fel, avagy ösztönzi a címzetteket. Ilyen nyílt politikai aktivitást azonban a zárt Facebook csoporton belüli képmegosztás és vélemény megfogalmazás nem valósít meg, a perbeli cselekvés - az eljárt bíróságok helytálló értékelése szerint - csupán a szabad véleménynyilvánítás körébe eső tevékenység, amely az ügyész számára sem tilalmazott magatartás. (Mfv.X.10.015/2020/4. 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962980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ontent Placeholder 9" descr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1" y="5032299"/>
            <a:ext cx="1152129" cy="83399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 Box 13"/>
          <p:cNvSpPr txBox="1"/>
          <p:nvPr/>
        </p:nvSpPr>
        <p:spPr>
          <a:xfrm>
            <a:off x="3780964" y="5866298"/>
            <a:ext cx="1870104" cy="102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/>
              <a:t>TRIIAL project is co-funded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/>
              <a:t> by the European Commission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/>
              <a:t> Directorate General for Justice and Consumers,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lnSpc>
                <a:spcPct val="107000"/>
              </a:lnSpc>
              <a:defRPr sz="900">
                <a:latin typeface="DejaVuSansCondensed"/>
                <a:ea typeface="DejaVuSansCondensed"/>
                <a:cs typeface="DejaVuSansCondensed"/>
                <a:sym typeface="DejaVuSansCondensed"/>
              </a:defRPr>
            </a:pPr>
            <a:r>
              <a:rPr dirty="0"/>
              <a:t> Grant Agreement No. 853832</a:t>
            </a:r>
            <a:endParaRPr sz="1600" dirty="0">
              <a:latin typeface="+mn-lt"/>
              <a:ea typeface="+mn-ea"/>
              <a:cs typeface="+mn-cs"/>
              <a:sym typeface="Calibri"/>
            </a:endParaRPr>
          </a:p>
          <a:p>
            <a:pPr algn="ctr" defTabSz="9144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 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(EN) ÁJK Bemutató">
  <a:themeElements>
    <a:clrScheme name="(EN) ÁJK Bemutató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(EN) ÁJK Bemutató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(EN) ÁJK Bemutató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(EN) ÁJK Bemutató">
  <a:themeElements>
    <a:clrScheme name="(EN) ÁJK Bemutató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(EN) ÁJK Bemutató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(EN) ÁJK Bemutató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395</Words>
  <Application>Microsoft Office PowerPoint</Application>
  <PresentationFormat>Diavetítés a képernyőre (4:3 oldalarány)</PresentationFormat>
  <Paragraphs>40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DejaVuSansCondensed</vt:lpstr>
      <vt:lpstr>Times New Roman</vt:lpstr>
      <vt:lpstr>Wingdings</vt:lpstr>
      <vt:lpstr>(EN) ÁJK Bemutató</vt:lpstr>
      <vt:lpstr>  TRIIAL-értékek a magyar bíróság gyakorlatában A magyar kutatás eredményeiről </vt:lpstr>
      <vt:lpstr>A TRIIAL-projekt célkitűzései</vt:lpstr>
      <vt:lpstr>Általános megállapítások a magyar gyakorlatról </vt:lpstr>
      <vt:lpstr>Konkrét problémák</vt:lpstr>
      <vt:lpstr>Konkrét problémák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TRIIAL-értékek a magyar bíróság gyakorlatában</dc:title>
  <cp:lastModifiedBy>Majtényi Balázs</cp:lastModifiedBy>
  <cp:revision>8</cp:revision>
  <dcterms:modified xsi:type="dcterms:W3CDTF">2022-04-08T21:04:04Z</dcterms:modified>
</cp:coreProperties>
</file>