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1"/>
  </p:notesMasterIdLst>
  <p:handoutMasterIdLst>
    <p:handoutMasterId r:id="rId42"/>
  </p:handoutMasterIdLst>
  <p:sldIdLst>
    <p:sldId id="637" r:id="rId2"/>
    <p:sldId id="636" r:id="rId3"/>
    <p:sldId id="662" r:id="rId4"/>
    <p:sldId id="638" r:id="rId5"/>
    <p:sldId id="639" r:id="rId6"/>
    <p:sldId id="640" r:id="rId7"/>
    <p:sldId id="641" r:id="rId8"/>
    <p:sldId id="642" r:id="rId9"/>
    <p:sldId id="643" r:id="rId10"/>
    <p:sldId id="664" r:id="rId11"/>
    <p:sldId id="644" r:id="rId12"/>
    <p:sldId id="653" r:id="rId13"/>
    <p:sldId id="654" r:id="rId14"/>
    <p:sldId id="655" r:id="rId15"/>
    <p:sldId id="656" r:id="rId16"/>
    <p:sldId id="645" r:id="rId17"/>
    <p:sldId id="648" r:id="rId18"/>
    <p:sldId id="649" r:id="rId19"/>
    <p:sldId id="650" r:id="rId20"/>
    <p:sldId id="647" r:id="rId21"/>
    <p:sldId id="670" r:id="rId22"/>
    <p:sldId id="313" r:id="rId23"/>
    <p:sldId id="322" r:id="rId24"/>
    <p:sldId id="329" r:id="rId25"/>
    <p:sldId id="651" r:id="rId26"/>
    <p:sldId id="661" r:id="rId27"/>
    <p:sldId id="346" r:id="rId28"/>
    <p:sldId id="371" r:id="rId29"/>
    <p:sldId id="663" r:id="rId30"/>
    <p:sldId id="646" r:id="rId31"/>
    <p:sldId id="658" r:id="rId32"/>
    <p:sldId id="668" r:id="rId33"/>
    <p:sldId id="665" r:id="rId34"/>
    <p:sldId id="660" r:id="rId35"/>
    <p:sldId id="666" r:id="rId36"/>
    <p:sldId id="669" r:id="rId37"/>
    <p:sldId id="671" r:id="rId38"/>
    <p:sldId id="672" r:id="rId39"/>
    <p:sldId id="423" r:id="rId40"/>
  </p:sldIdLst>
  <p:sldSz cx="12192000" cy="6858000"/>
  <p:notesSz cx="6858000" cy="9947275"/>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0" autoAdjust="0"/>
    <p:restoredTop sz="94513" autoAdjust="0"/>
  </p:normalViewPr>
  <p:slideViewPr>
    <p:cSldViewPr snapToGrid="0" snapToObjects="1">
      <p:cViewPr varScale="1">
        <p:scale>
          <a:sx n="105" d="100"/>
          <a:sy n="105" d="100"/>
        </p:scale>
        <p:origin x="942" y="11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2DB87C0-EA52-5A9D-E73F-CE37105FFE33}"/>
              </a:ext>
            </a:extLst>
          </p:cNvPr>
          <p:cNvSpPr>
            <a:spLocks noGrp="1"/>
          </p:cNvSpPr>
          <p:nvPr>
            <p:ph type="hdr" sz="quarter"/>
          </p:nvPr>
        </p:nvSpPr>
        <p:spPr>
          <a:xfrm>
            <a:off x="0" y="0"/>
            <a:ext cx="29718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66419892-A559-EEA1-EC8B-61FD591AA02E}"/>
              </a:ext>
            </a:extLst>
          </p:cNvPr>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1EE725C-6CF2-B74B-B3BF-AC0A8873CCE3}" type="datetimeFigureOut">
              <a:rPr lang="en-US"/>
              <a:pPr>
                <a:defRPr/>
              </a:pPr>
              <a:t>11/2/2023</a:t>
            </a:fld>
            <a:endParaRPr lang="en-US"/>
          </a:p>
        </p:txBody>
      </p:sp>
      <p:sp>
        <p:nvSpPr>
          <p:cNvPr id="4" name="Footer Placeholder 3">
            <a:extLst>
              <a:ext uri="{FF2B5EF4-FFF2-40B4-BE49-F238E27FC236}">
                <a16:creationId xmlns:a16="http://schemas.microsoft.com/office/drawing/2014/main" id="{80D46E52-9586-0CAF-3BF0-D96668914326}"/>
              </a:ext>
            </a:extLst>
          </p:cNvPr>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20BA3823-DB63-65FA-DFC0-BC9231436ACA}"/>
              </a:ext>
            </a:extLst>
          </p:cNvPr>
          <p:cNvSpPr>
            <a:spLocks noGrp="1"/>
          </p:cNvSpPr>
          <p:nvPr>
            <p:ph type="sldNum" sz="quarter" idx="3"/>
          </p:nvPr>
        </p:nvSpPr>
        <p:spPr>
          <a:xfrm>
            <a:off x="3884613" y="9448800"/>
            <a:ext cx="297180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8008E516-93E6-CD4F-BE68-4EF51CEE017A}" type="slidenum">
              <a:rPr lang="en-US" altLang="hu-HU"/>
              <a:pPr>
                <a:defRPr/>
              </a:pPr>
              <a:t>‹#›</a:t>
            </a:fld>
            <a:endParaRPr lang="en-US" altLang="hu-HU"/>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Élőfej helye 1">
            <a:extLst>
              <a:ext uri="{FF2B5EF4-FFF2-40B4-BE49-F238E27FC236}">
                <a16:creationId xmlns:a16="http://schemas.microsoft.com/office/drawing/2014/main" id="{C9AE94CA-4276-AA93-8826-C8C5533CF898}"/>
              </a:ext>
            </a:extLst>
          </p:cNvPr>
          <p:cNvSpPr>
            <a:spLocks noGrp="1"/>
          </p:cNvSpPr>
          <p:nvPr>
            <p:ph type="hdr" sz="quarter"/>
          </p:nvPr>
        </p:nvSpPr>
        <p:spPr>
          <a:xfrm>
            <a:off x="0" y="0"/>
            <a:ext cx="29718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hu-HU"/>
          </a:p>
        </p:txBody>
      </p:sp>
      <p:sp>
        <p:nvSpPr>
          <p:cNvPr id="3" name="Dátum helye 2">
            <a:extLst>
              <a:ext uri="{FF2B5EF4-FFF2-40B4-BE49-F238E27FC236}">
                <a16:creationId xmlns:a16="http://schemas.microsoft.com/office/drawing/2014/main" id="{1D60820C-B13B-4EC6-EA10-E70BC6EC24DF}"/>
              </a:ext>
            </a:extLst>
          </p:cNvPr>
          <p:cNvSpPr>
            <a:spLocks noGrp="1"/>
          </p:cNvSpPr>
          <p:nvPr>
            <p:ph type="dt" idx="1"/>
          </p:nvPr>
        </p:nvSpPr>
        <p:spPr>
          <a:xfrm>
            <a:off x="3884613" y="0"/>
            <a:ext cx="29718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CE57855B-61E5-CB43-B3BB-32BE27DBFCB0}" type="datetimeFigureOut">
              <a:rPr lang="hu-HU"/>
              <a:pPr>
                <a:defRPr/>
              </a:pPr>
              <a:t>2023. 11. 02.</a:t>
            </a:fld>
            <a:endParaRPr lang="hu-HU"/>
          </a:p>
        </p:txBody>
      </p:sp>
      <p:sp>
        <p:nvSpPr>
          <p:cNvPr id="4" name="Diakép helye 3">
            <a:extLst>
              <a:ext uri="{FF2B5EF4-FFF2-40B4-BE49-F238E27FC236}">
                <a16:creationId xmlns:a16="http://schemas.microsoft.com/office/drawing/2014/main" id="{F5A3FAE7-70DC-B6D6-7B98-80236F447DE3}"/>
              </a:ext>
            </a:extLst>
          </p:cNvPr>
          <p:cNvSpPr>
            <a:spLocks noGrp="1" noRot="1" noChangeAspect="1"/>
          </p:cNvSpPr>
          <p:nvPr>
            <p:ph type="sldImg" idx="2"/>
          </p:nvPr>
        </p:nvSpPr>
        <p:spPr>
          <a:xfrm>
            <a:off x="114300" y="746125"/>
            <a:ext cx="6629400" cy="3730625"/>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a:extLst>
              <a:ext uri="{FF2B5EF4-FFF2-40B4-BE49-F238E27FC236}">
                <a16:creationId xmlns:a16="http://schemas.microsoft.com/office/drawing/2014/main" id="{DAA1630F-5BAD-B48F-2CD7-946F68BB6050}"/>
              </a:ext>
            </a:extLst>
          </p:cNvPr>
          <p:cNvSpPr>
            <a:spLocks noGrp="1"/>
          </p:cNvSpPr>
          <p:nvPr>
            <p:ph type="body" sz="quarter" idx="3"/>
          </p:nvPr>
        </p:nvSpPr>
        <p:spPr>
          <a:xfrm>
            <a:off x="685800" y="4724400"/>
            <a:ext cx="5486400" cy="4476750"/>
          </a:xfrm>
          <a:prstGeom prst="rect">
            <a:avLst/>
          </a:prstGeom>
        </p:spPr>
        <p:txBody>
          <a:bodyPr vert="horz" lIns="91440" tIns="45720" rIns="91440" bIns="45720" rtlCol="0">
            <a:normAutofit/>
          </a:bodyPr>
          <a:lstStyle/>
          <a:p>
            <a:pPr lvl="0"/>
            <a:r>
              <a:rPr lang="hu-HU" noProof="0"/>
              <a:t>Mintaszöveg szerkesztése</a:t>
            </a:r>
          </a:p>
          <a:p>
            <a:pPr lvl="1"/>
            <a:r>
              <a:rPr lang="hu-HU" noProof="0"/>
              <a:t>Második szint</a:t>
            </a:r>
          </a:p>
          <a:p>
            <a:pPr lvl="2"/>
            <a:r>
              <a:rPr lang="hu-HU" noProof="0"/>
              <a:t>Harmadik szint</a:t>
            </a:r>
          </a:p>
          <a:p>
            <a:pPr lvl="3"/>
            <a:r>
              <a:rPr lang="hu-HU" noProof="0"/>
              <a:t>Negyedik szint</a:t>
            </a:r>
          </a:p>
          <a:p>
            <a:pPr lvl="4"/>
            <a:r>
              <a:rPr lang="hu-HU" noProof="0"/>
              <a:t>Ötödik szint</a:t>
            </a:r>
          </a:p>
        </p:txBody>
      </p:sp>
      <p:sp>
        <p:nvSpPr>
          <p:cNvPr id="6" name="Élőláb helye 5">
            <a:extLst>
              <a:ext uri="{FF2B5EF4-FFF2-40B4-BE49-F238E27FC236}">
                <a16:creationId xmlns:a16="http://schemas.microsoft.com/office/drawing/2014/main" id="{E6EB64D5-C355-AAB0-29BD-999BC327472E}"/>
              </a:ext>
            </a:extLst>
          </p:cNvPr>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hu-HU"/>
          </a:p>
        </p:txBody>
      </p:sp>
      <p:sp>
        <p:nvSpPr>
          <p:cNvPr id="7" name="Dia számának helye 6">
            <a:extLst>
              <a:ext uri="{FF2B5EF4-FFF2-40B4-BE49-F238E27FC236}">
                <a16:creationId xmlns:a16="http://schemas.microsoft.com/office/drawing/2014/main" id="{4FF79105-02E5-043D-0F18-309D1F8A04AD}"/>
              </a:ext>
            </a:extLst>
          </p:cNvPr>
          <p:cNvSpPr>
            <a:spLocks noGrp="1"/>
          </p:cNvSpPr>
          <p:nvPr>
            <p:ph type="sldNum" sz="quarter" idx="5"/>
          </p:nvPr>
        </p:nvSpPr>
        <p:spPr>
          <a:xfrm>
            <a:off x="3884613" y="9448800"/>
            <a:ext cx="297180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6728854-DD6F-3F4C-AC19-F6A2C6F86610}" type="slidenum">
              <a:rPr lang="hu-HU" altLang="hu-HU"/>
              <a:pPr>
                <a:defRPr/>
              </a:pPr>
              <a:t>‹#›</a:t>
            </a:fld>
            <a:endParaRPr lang="hu-HU" altLang="hu-H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F0508949-FC17-5BE8-4493-8B35D3F7375D}"/>
              </a:ext>
            </a:extLst>
          </p:cNvPr>
          <p:cNvSpPr/>
          <p:nvPr userDrawn="1"/>
        </p:nvSpPr>
        <p:spPr>
          <a:xfrm>
            <a:off x="1016000" y="3289300"/>
            <a:ext cx="11176000" cy="76200"/>
          </a:xfrm>
          <a:prstGeom prst="rect">
            <a:avLst/>
          </a:prstGeom>
          <a:solidFill>
            <a:srgbClr val="EDA021"/>
          </a:solidFill>
          <a:ln>
            <a:solidFill>
              <a:schemeClr val="bg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914400" y="2130434"/>
            <a:ext cx="10363200" cy="1470025"/>
          </a:xfrm>
        </p:spPr>
        <p:txBody>
          <a:bodyPr/>
          <a:lstStyle>
            <a:lvl1pPr algn="ctr">
              <a:defRPr>
                <a:solidFill>
                  <a:srgbClr val="4D4D4D"/>
                </a:solidFill>
                <a:latin typeface="Arial"/>
                <a:cs typeface="Arial"/>
              </a:defRPr>
            </a:lvl1pPr>
          </a:lstStyle>
          <a:p>
            <a:r>
              <a:rPr lang="hu-HU"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4D4D4D"/>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dirty="0"/>
              <a:t>Click to edit Master subtitle style</a:t>
            </a:r>
            <a:endParaRPr lang="en-US" dirty="0"/>
          </a:p>
        </p:txBody>
      </p:sp>
    </p:spTree>
    <p:extLst>
      <p:ext uri="{BB962C8B-B14F-4D97-AF65-F5344CB8AC3E}">
        <p14:creationId xmlns:p14="http://schemas.microsoft.com/office/powerpoint/2010/main" val="1186808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43E8B85D-993A-BD72-423F-270B2BADB8C3}"/>
              </a:ext>
            </a:extLst>
          </p:cNvPr>
          <p:cNvSpPr/>
          <p:nvPr userDrawn="1"/>
        </p:nvSpPr>
        <p:spPr>
          <a:xfrm>
            <a:off x="1016000" y="1219200"/>
            <a:ext cx="11176000" cy="76200"/>
          </a:xfrm>
          <a:prstGeom prst="rect">
            <a:avLst/>
          </a:prstGeom>
          <a:solidFill>
            <a:srgbClr val="EDA021"/>
          </a:solidFill>
          <a:ln>
            <a:solidFill>
              <a:schemeClr val="bg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lstStyle/>
          <a:p>
            <a:r>
              <a:rPr lang="hu-HU" dirty="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hu-HU"/>
              <a:t>Click to edit Master text styles</a:t>
            </a:r>
          </a:p>
          <a:p>
            <a:pPr lvl="1"/>
            <a:r>
              <a:rPr lang="hu-HU"/>
              <a:t>Second level</a:t>
            </a:r>
          </a:p>
          <a:p>
            <a:pPr lvl="2"/>
            <a:r>
              <a:rPr lang="hu-HU"/>
              <a:t>Third level</a:t>
            </a:r>
          </a:p>
          <a:p>
            <a:pPr lvl="3"/>
            <a:r>
              <a:rPr lang="hu-HU"/>
              <a:t>Fourth level</a:t>
            </a:r>
          </a:p>
          <a:p>
            <a:pPr lvl="4"/>
            <a:r>
              <a:rPr lang="hu-HU"/>
              <a:t>Fifth level</a:t>
            </a:r>
            <a:endParaRPr lang="en-US"/>
          </a:p>
        </p:txBody>
      </p:sp>
    </p:spTree>
    <p:extLst>
      <p:ext uri="{BB962C8B-B14F-4D97-AF65-F5344CB8AC3E}">
        <p14:creationId xmlns:p14="http://schemas.microsoft.com/office/powerpoint/2010/main" val="3803093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226A95E8-E920-D113-6C34-80E1BA5FD24B}"/>
              </a:ext>
            </a:extLst>
          </p:cNvPr>
          <p:cNvSpPr/>
          <p:nvPr userDrawn="1"/>
        </p:nvSpPr>
        <p:spPr>
          <a:xfrm rot="16200000">
            <a:off x="6201305" y="2970213"/>
            <a:ext cx="6042025" cy="101600"/>
          </a:xfrm>
          <a:prstGeom prst="rect">
            <a:avLst/>
          </a:prstGeom>
          <a:solidFill>
            <a:srgbClr val="EDA021"/>
          </a:solidFill>
          <a:ln>
            <a:solidFill>
              <a:schemeClr val="bg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Vertical Title 1"/>
          <p:cNvSpPr>
            <a:spLocks noGrp="1"/>
          </p:cNvSpPr>
          <p:nvPr>
            <p:ph type="title" orient="vert"/>
          </p:nvPr>
        </p:nvSpPr>
        <p:spPr>
          <a:xfrm>
            <a:off x="8839200" y="274647"/>
            <a:ext cx="2743200" cy="5851525"/>
          </a:xfrm>
        </p:spPr>
        <p:txBody>
          <a:bodyPr vert="eaVert"/>
          <a:lstStyle/>
          <a:p>
            <a:r>
              <a:rPr lang="hu-HU"/>
              <a:t>Click to edit Master title style</a:t>
            </a:r>
            <a:endParaRPr lang="en-US"/>
          </a:p>
        </p:txBody>
      </p:sp>
      <p:sp>
        <p:nvSpPr>
          <p:cNvPr id="3" name="Vertical Text Placeholder 2"/>
          <p:cNvSpPr>
            <a:spLocks noGrp="1"/>
          </p:cNvSpPr>
          <p:nvPr>
            <p:ph type="body" orient="vert" idx="1"/>
          </p:nvPr>
        </p:nvSpPr>
        <p:spPr>
          <a:xfrm>
            <a:off x="609600" y="274647"/>
            <a:ext cx="8026400" cy="5851525"/>
          </a:xfrm>
        </p:spPr>
        <p:txBody>
          <a:bodyPr vert="eaVert"/>
          <a:lstStyle/>
          <a:p>
            <a:pPr lvl="0"/>
            <a:r>
              <a:rPr lang="hu-HU" dirty="0"/>
              <a:t>Click to edit Master text styles</a:t>
            </a:r>
          </a:p>
          <a:p>
            <a:pPr lvl="1"/>
            <a:r>
              <a:rPr lang="hu-HU" dirty="0"/>
              <a:t>Second level</a:t>
            </a:r>
          </a:p>
          <a:p>
            <a:pPr lvl="2"/>
            <a:r>
              <a:rPr lang="hu-HU" dirty="0"/>
              <a:t>Third level</a:t>
            </a:r>
          </a:p>
          <a:p>
            <a:pPr lvl="3"/>
            <a:r>
              <a:rPr lang="hu-HU" dirty="0"/>
              <a:t>Fourth level</a:t>
            </a:r>
          </a:p>
          <a:p>
            <a:pPr lvl="4"/>
            <a:r>
              <a:rPr lang="hu-HU" dirty="0"/>
              <a:t>Fifth level</a:t>
            </a:r>
            <a:endParaRPr lang="en-US" dirty="0"/>
          </a:p>
        </p:txBody>
      </p:sp>
    </p:spTree>
    <p:extLst>
      <p:ext uri="{BB962C8B-B14F-4D97-AF65-F5344CB8AC3E}">
        <p14:creationId xmlns:p14="http://schemas.microsoft.com/office/powerpoint/2010/main" val="3968357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8018004C-7758-0C9C-9C70-A32E05140F37}"/>
              </a:ext>
            </a:extLst>
          </p:cNvPr>
          <p:cNvSpPr/>
          <p:nvPr userDrawn="1"/>
        </p:nvSpPr>
        <p:spPr>
          <a:xfrm>
            <a:off x="609600" y="1219200"/>
            <a:ext cx="11582400" cy="76200"/>
          </a:xfrm>
          <a:prstGeom prst="rect">
            <a:avLst/>
          </a:prstGeom>
          <a:solidFill>
            <a:srgbClr val="EDA021"/>
          </a:solidFill>
          <a:ln>
            <a:solidFill>
              <a:schemeClr val="bg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normAutofit/>
          </a:bodyPr>
          <a:lstStyle>
            <a:lvl1pPr>
              <a:defRPr sz="4000">
                <a:solidFill>
                  <a:srgbClr val="4D4D4D"/>
                </a:solidFill>
                <a:latin typeface="Arial"/>
                <a:cs typeface="Arial"/>
              </a:defRPr>
            </a:lvl1pPr>
          </a:lstStyle>
          <a:p>
            <a:r>
              <a:rPr lang="hu-HU" dirty="0"/>
              <a:t>Click to edit Master title style</a:t>
            </a:r>
            <a:endParaRPr lang="en-US" dirty="0"/>
          </a:p>
        </p:txBody>
      </p:sp>
      <p:sp>
        <p:nvSpPr>
          <p:cNvPr id="3" name="Content Placeholder 2"/>
          <p:cNvSpPr>
            <a:spLocks noGrp="1"/>
          </p:cNvSpPr>
          <p:nvPr>
            <p:ph idx="1"/>
          </p:nvPr>
        </p:nvSpPr>
        <p:spPr/>
        <p:txBody>
          <a:bodyPr/>
          <a:lstStyle>
            <a:lvl1pPr>
              <a:defRPr>
                <a:solidFill>
                  <a:srgbClr val="4D4D4D"/>
                </a:solidFill>
                <a:latin typeface="Arial"/>
                <a:cs typeface="Arial"/>
              </a:defRPr>
            </a:lvl1pPr>
            <a:lvl2pPr>
              <a:defRPr>
                <a:solidFill>
                  <a:srgbClr val="4D4D4D"/>
                </a:solidFill>
                <a:latin typeface="Arial"/>
                <a:cs typeface="Arial"/>
              </a:defRPr>
            </a:lvl2pPr>
            <a:lvl3pPr>
              <a:defRPr>
                <a:solidFill>
                  <a:srgbClr val="4D4D4D"/>
                </a:solidFill>
                <a:latin typeface="Arial"/>
                <a:cs typeface="Arial"/>
              </a:defRPr>
            </a:lvl3pPr>
            <a:lvl4pPr>
              <a:defRPr>
                <a:solidFill>
                  <a:srgbClr val="4D4D4D"/>
                </a:solidFill>
                <a:latin typeface="Arial"/>
                <a:cs typeface="Arial"/>
              </a:defRPr>
            </a:lvl4pPr>
            <a:lvl5pPr>
              <a:defRPr>
                <a:solidFill>
                  <a:srgbClr val="4D4D4D"/>
                </a:solidFill>
                <a:latin typeface="Arial"/>
                <a:cs typeface="Arial"/>
              </a:defRPr>
            </a:lvl5pPr>
          </a:lstStyle>
          <a:p>
            <a:pPr lvl="0"/>
            <a:r>
              <a:rPr lang="hu-HU" dirty="0"/>
              <a:t>Click to edit Master text styles</a:t>
            </a:r>
          </a:p>
          <a:p>
            <a:pPr lvl="1"/>
            <a:r>
              <a:rPr lang="hu-HU" dirty="0"/>
              <a:t>Second level</a:t>
            </a:r>
          </a:p>
          <a:p>
            <a:pPr lvl="2"/>
            <a:r>
              <a:rPr lang="hu-HU" dirty="0"/>
              <a:t>Third level</a:t>
            </a:r>
          </a:p>
          <a:p>
            <a:pPr lvl="3"/>
            <a:r>
              <a:rPr lang="hu-HU" dirty="0"/>
              <a:t>Fourth level</a:t>
            </a:r>
          </a:p>
          <a:p>
            <a:pPr lvl="4"/>
            <a:r>
              <a:rPr lang="hu-HU" dirty="0"/>
              <a:t>Fifth level</a:t>
            </a:r>
            <a:endParaRPr lang="en-US" dirty="0"/>
          </a:p>
        </p:txBody>
      </p:sp>
    </p:spTree>
    <p:extLst>
      <p:ext uri="{BB962C8B-B14F-4D97-AF65-F5344CB8AC3E}">
        <p14:creationId xmlns:p14="http://schemas.microsoft.com/office/powerpoint/2010/main" val="4286325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E838C8A4-8353-CE7B-13ED-2B50C0D2678C}"/>
              </a:ext>
            </a:extLst>
          </p:cNvPr>
          <p:cNvSpPr/>
          <p:nvPr userDrawn="1"/>
        </p:nvSpPr>
        <p:spPr>
          <a:xfrm>
            <a:off x="1016000" y="4430713"/>
            <a:ext cx="11176000" cy="76200"/>
          </a:xfrm>
          <a:prstGeom prst="rect">
            <a:avLst/>
          </a:prstGeom>
          <a:solidFill>
            <a:srgbClr val="EDA021"/>
          </a:solidFill>
          <a:ln>
            <a:solidFill>
              <a:schemeClr val="bg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963084" y="4406909"/>
            <a:ext cx="10363200" cy="1362075"/>
          </a:xfrm>
        </p:spPr>
        <p:txBody>
          <a:bodyPr anchor="t"/>
          <a:lstStyle>
            <a:lvl1pPr algn="l">
              <a:defRPr sz="4000" b="1" cap="all">
                <a:solidFill>
                  <a:srgbClr val="4D4D4D"/>
                </a:solidFill>
              </a:defRPr>
            </a:lvl1pPr>
          </a:lstStyle>
          <a:p>
            <a:r>
              <a:rPr lang="hu-HU"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rgbClr val="4D4D4D"/>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dirty="0"/>
              <a:t>Click to edit Master text styles</a:t>
            </a:r>
          </a:p>
        </p:txBody>
      </p:sp>
    </p:spTree>
    <p:extLst>
      <p:ext uri="{BB962C8B-B14F-4D97-AF65-F5344CB8AC3E}">
        <p14:creationId xmlns:p14="http://schemas.microsoft.com/office/powerpoint/2010/main" val="127410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0B6AFF-E182-2D6D-EB90-2F369C60A1F8}"/>
              </a:ext>
            </a:extLst>
          </p:cNvPr>
          <p:cNvSpPr/>
          <p:nvPr userDrawn="1"/>
        </p:nvSpPr>
        <p:spPr>
          <a:xfrm>
            <a:off x="1016000" y="1219200"/>
            <a:ext cx="11176000" cy="76200"/>
          </a:xfrm>
          <a:prstGeom prst="rect">
            <a:avLst/>
          </a:prstGeom>
          <a:solidFill>
            <a:srgbClr val="EDA021"/>
          </a:solidFill>
          <a:ln>
            <a:solidFill>
              <a:schemeClr val="bg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lstStyle>
            <a:lvl1pPr>
              <a:defRPr>
                <a:solidFill>
                  <a:srgbClr val="4D4D4D"/>
                </a:solidFill>
              </a:defRPr>
            </a:lvl1pPr>
          </a:lstStyle>
          <a:p>
            <a:r>
              <a:rPr lang="hu-HU" dirty="0"/>
              <a:t>Click to edit Master title style</a:t>
            </a:r>
            <a:endParaRPr lang="en-US" dirty="0"/>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dirty="0"/>
              <a:t>Click to edit Master text styles</a:t>
            </a:r>
          </a:p>
          <a:p>
            <a:pPr lvl="1"/>
            <a:r>
              <a:rPr lang="hu-HU" dirty="0"/>
              <a:t>Second level</a:t>
            </a:r>
          </a:p>
          <a:p>
            <a:pPr lvl="2"/>
            <a:r>
              <a:rPr lang="hu-HU" dirty="0"/>
              <a:t>Third level</a:t>
            </a:r>
          </a:p>
          <a:p>
            <a:pPr lvl="3"/>
            <a:r>
              <a:rPr lang="hu-HU" dirty="0"/>
              <a:t>Fourth level</a:t>
            </a:r>
          </a:p>
          <a:p>
            <a:pPr lvl="4"/>
            <a:r>
              <a:rPr lang="hu-HU" dirty="0"/>
              <a:t>Fifth level</a:t>
            </a:r>
            <a:endParaRPr lang="en-US" dirty="0"/>
          </a:p>
        </p:txBody>
      </p:sp>
      <p:sp>
        <p:nvSpPr>
          <p:cNvPr id="4" name="Content Placeholder 3"/>
          <p:cNvSpPr>
            <a:spLocks noGrp="1"/>
          </p:cNvSpPr>
          <p:nvPr>
            <p:ph sz="half" idx="2"/>
          </p:nvPr>
        </p:nvSpPr>
        <p:spPr>
          <a:xfrm>
            <a:off x="6197600" y="1600206"/>
            <a:ext cx="5384800" cy="4525963"/>
          </a:xfrm>
        </p:spPr>
        <p:txBody>
          <a:bodyPr/>
          <a:lstStyle>
            <a:lvl1pPr>
              <a:defRPr sz="2800">
                <a:solidFill>
                  <a:srgbClr val="4D4D4D"/>
                </a:solidFill>
              </a:defRPr>
            </a:lvl1pPr>
            <a:lvl2pPr>
              <a:defRPr sz="2400">
                <a:solidFill>
                  <a:srgbClr val="4D4D4D"/>
                </a:solidFill>
              </a:defRPr>
            </a:lvl2pPr>
            <a:lvl3pPr>
              <a:defRPr sz="2000">
                <a:solidFill>
                  <a:srgbClr val="4D4D4D"/>
                </a:solidFill>
              </a:defRPr>
            </a:lvl3pPr>
            <a:lvl4pPr>
              <a:defRPr sz="1800">
                <a:solidFill>
                  <a:srgbClr val="4D4D4D"/>
                </a:solidFill>
              </a:defRPr>
            </a:lvl4pPr>
            <a:lvl5pPr>
              <a:defRPr sz="1800">
                <a:solidFill>
                  <a:srgbClr val="4D4D4D"/>
                </a:solidFill>
              </a:defRPr>
            </a:lvl5pPr>
            <a:lvl6pPr>
              <a:defRPr sz="1800"/>
            </a:lvl6pPr>
            <a:lvl7pPr>
              <a:defRPr sz="1800"/>
            </a:lvl7pPr>
            <a:lvl8pPr>
              <a:defRPr sz="1800"/>
            </a:lvl8pPr>
            <a:lvl9pPr>
              <a:defRPr sz="1800"/>
            </a:lvl9pPr>
          </a:lstStyle>
          <a:p>
            <a:pPr lvl="0"/>
            <a:r>
              <a:rPr lang="hu-HU" dirty="0"/>
              <a:t>Click to edit Master text styles</a:t>
            </a:r>
          </a:p>
          <a:p>
            <a:pPr lvl="1"/>
            <a:r>
              <a:rPr lang="hu-HU" dirty="0"/>
              <a:t>Second level</a:t>
            </a:r>
          </a:p>
          <a:p>
            <a:pPr lvl="2"/>
            <a:r>
              <a:rPr lang="hu-HU" dirty="0"/>
              <a:t>Third level</a:t>
            </a:r>
          </a:p>
          <a:p>
            <a:pPr lvl="3"/>
            <a:r>
              <a:rPr lang="hu-HU" dirty="0"/>
              <a:t>Fourth level</a:t>
            </a:r>
          </a:p>
          <a:p>
            <a:pPr lvl="4"/>
            <a:r>
              <a:rPr lang="hu-HU" dirty="0"/>
              <a:t>Fifth level</a:t>
            </a:r>
            <a:endParaRPr lang="en-US" dirty="0"/>
          </a:p>
        </p:txBody>
      </p:sp>
    </p:spTree>
    <p:extLst>
      <p:ext uri="{BB962C8B-B14F-4D97-AF65-F5344CB8AC3E}">
        <p14:creationId xmlns:p14="http://schemas.microsoft.com/office/powerpoint/2010/main" val="3176429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C700172F-A658-FE68-A246-50B6FE04D801}"/>
              </a:ext>
            </a:extLst>
          </p:cNvPr>
          <p:cNvSpPr/>
          <p:nvPr userDrawn="1"/>
        </p:nvSpPr>
        <p:spPr>
          <a:xfrm>
            <a:off x="1016000" y="1219200"/>
            <a:ext cx="11176000" cy="76200"/>
          </a:xfrm>
          <a:prstGeom prst="rect">
            <a:avLst/>
          </a:prstGeom>
          <a:solidFill>
            <a:srgbClr val="EDA021"/>
          </a:solidFill>
          <a:ln>
            <a:solidFill>
              <a:schemeClr val="bg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normAutofit/>
          </a:bodyPr>
          <a:lstStyle>
            <a:lvl1pPr>
              <a:defRPr sz="4400"/>
            </a:lvl1pPr>
          </a:lstStyle>
          <a:p>
            <a:r>
              <a:rPr lang="hu-HU"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dirty="0"/>
              <a:t>Click to edit Master text styles</a:t>
            </a:r>
          </a:p>
          <a:p>
            <a:pPr lvl="1"/>
            <a:r>
              <a:rPr lang="hu-HU" dirty="0"/>
              <a:t>Second level</a:t>
            </a:r>
          </a:p>
          <a:p>
            <a:pPr lvl="2"/>
            <a:r>
              <a:rPr lang="hu-HU" dirty="0"/>
              <a:t>Third level</a:t>
            </a:r>
          </a:p>
          <a:p>
            <a:pPr lvl="3"/>
            <a:r>
              <a:rPr lang="hu-HU" dirty="0"/>
              <a:t>Fourth level</a:t>
            </a:r>
          </a:p>
          <a:p>
            <a:pPr lvl="4"/>
            <a:r>
              <a:rPr lang="hu-HU" dirty="0"/>
              <a:t>Fifth level</a:t>
            </a:r>
            <a:endParaRPr lang="en-US" dirty="0"/>
          </a:p>
        </p:txBody>
      </p:sp>
      <p:sp>
        <p:nvSpPr>
          <p:cNvPr id="5" name="Text Placeholder 4"/>
          <p:cNvSpPr>
            <a:spLocks noGrp="1"/>
          </p:cNvSpPr>
          <p:nvPr>
            <p:ph type="body" sz="quarter" idx="3"/>
          </p:nvPr>
        </p:nvSpPr>
        <p:spPr>
          <a:xfrm>
            <a:off x="6193373" y="1535113"/>
            <a:ext cx="5389033" cy="6397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Click to edit Master text styles</a:t>
            </a:r>
          </a:p>
          <a:p>
            <a:pPr lvl="1"/>
            <a:r>
              <a:rPr lang="hu-HU"/>
              <a:t>Second level</a:t>
            </a:r>
          </a:p>
          <a:p>
            <a:pPr lvl="2"/>
            <a:r>
              <a:rPr lang="hu-HU"/>
              <a:t>Third level</a:t>
            </a:r>
          </a:p>
          <a:p>
            <a:pPr lvl="3"/>
            <a:r>
              <a:rPr lang="hu-HU"/>
              <a:t>Fourth level</a:t>
            </a:r>
          </a:p>
          <a:p>
            <a:pPr lvl="4"/>
            <a:r>
              <a:rPr lang="hu-HU"/>
              <a:t>Fifth level</a:t>
            </a:r>
            <a:endParaRPr lang="en-US"/>
          </a:p>
        </p:txBody>
      </p:sp>
    </p:spTree>
    <p:extLst>
      <p:ext uri="{BB962C8B-B14F-4D97-AF65-F5344CB8AC3E}">
        <p14:creationId xmlns:p14="http://schemas.microsoft.com/office/powerpoint/2010/main" val="125823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a:t>Click to edit Master title style</a:t>
            </a:r>
            <a:endParaRPr lang="en-US" dirty="0"/>
          </a:p>
        </p:txBody>
      </p:sp>
    </p:spTree>
    <p:extLst>
      <p:ext uri="{BB962C8B-B14F-4D97-AF65-F5344CB8AC3E}">
        <p14:creationId xmlns:p14="http://schemas.microsoft.com/office/powerpoint/2010/main" val="2657131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419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hu-HU"/>
              <a:t>Click to edit Master title style</a:t>
            </a:r>
            <a:endParaRPr lang="en-US"/>
          </a:p>
        </p:txBody>
      </p:sp>
      <p:sp>
        <p:nvSpPr>
          <p:cNvPr id="3" name="Content Placeholder 2"/>
          <p:cNvSpPr>
            <a:spLocks noGrp="1"/>
          </p:cNvSpPr>
          <p:nvPr>
            <p:ph idx="1"/>
          </p:nvPr>
        </p:nvSpPr>
        <p:spPr>
          <a:xfrm>
            <a:off x="4766733" y="273058"/>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Click to edit Master text styles</a:t>
            </a:r>
          </a:p>
          <a:p>
            <a:pPr lvl="1"/>
            <a:r>
              <a:rPr lang="hu-HU"/>
              <a:t>Second level</a:t>
            </a:r>
          </a:p>
          <a:p>
            <a:pPr lvl="2"/>
            <a:r>
              <a:rPr lang="hu-HU"/>
              <a:t>Third level</a:t>
            </a:r>
          </a:p>
          <a:p>
            <a:pPr lvl="3"/>
            <a:r>
              <a:rPr lang="hu-HU"/>
              <a:t>Fourth level</a:t>
            </a:r>
          </a:p>
          <a:p>
            <a:pPr lvl="4"/>
            <a:r>
              <a:rPr lang="hu-HU"/>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dirty="0"/>
              <a:t>Click to edit Master text styles</a:t>
            </a:r>
          </a:p>
        </p:txBody>
      </p:sp>
    </p:spTree>
    <p:extLst>
      <p:ext uri="{BB962C8B-B14F-4D97-AF65-F5344CB8AC3E}">
        <p14:creationId xmlns:p14="http://schemas.microsoft.com/office/powerpoint/2010/main" val="75809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hu-HU" dirty="0"/>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u-HU" noProof="0"/>
              <a:t>Drag picture to placeholder or click icon to add</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Click to edit Master text styles</a:t>
            </a:r>
          </a:p>
        </p:txBody>
      </p:sp>
    </p:spTree>
    <p:extLst>
      <p:ext uri="{BB962C8B-B14F-4D97-AF65-F5344CB8AC3E}">
        <p14:creationId xmlns:p14="http://schemas.microsoft.com/office/powerpoint/2010/main" val="3720852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a:extLst>
              <a:ext uri="{FF2B5EF4-FFF2-40B4-BE49-F238E27FC236}">
                <a16:creationId xmlns:a16="http://schemas.microsoft.com/office/drawing/2014/main" id="{2C215365-7AF3-03CE-BE4E-998E5ABA97E4}"/>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790517" y="411164"/>
            <a:ext cx="3401483" cy="507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96FB747E-E0C7-9E4F-6ECE-634AC46C348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a:t>Click to edit Master title style</a:t>
            </a:r>
            <a:endParaRPr lang="en-US" altLang="hu-HU"/>
          </a:p>
        </p:txBody>
      </p:sp>
      <p:sp>
        <p:nvSpPr>
          <p:cNvPr id="1028" name="Text Placeholder 2">
            <a:extLst>
              <a:ext uri="{FF2B5EF4-FFF2-40B4-BE49-F238E27FC236}">
                <a16:creationId xmlns:a16="http://schemas.microsoft.com/office/drawing/2014/main" id="{05294CAB-6692-56D8-8537-4044C7F84B38}"/>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a:t>Click to edit Master text styles</a:t>
            </a:r>
          </a:p>
          <a:p>
            <a:pPr lvl="1"/>
            <a:r>
              <a:rPr lang="hu-HU" altLang="hu-HU"/>
              <a:t>Second level</a:t>
            </a:r>
          </a:p>
          <a:p>
            <a:pPr lvl="2"/>
            <a:r>
              <a:rPr lang="hu-HU" altLang="hu-HU"/>
              <a:t>Third level</a:t>
            </a:r>
          </a:p>
          <a:p>
            <a:pPr lvl="3"/>
            <a:r>
              <a:rPr lang="hu-HU" altLang="hu-HU"/>
              <a:t>Fourth level</a:t>
            </a:r>
          </a:p>
          <a:p>
            <a:pPr lvl="4"/>
            <a:r>
              <a:rPr lang="hu-HU" altLang="hu-HU"/>
              <a:t>Fifth level</a:t>
            </a:r>
            <a:endParaRPr lang="en-US" altLang="hu-HU"/>
          </a:p>
        </p:txBody>
      </p:sp>
      <p:pic>
        <p:nvPicPr>
          <p:cNvPr id="1029" name="Picture 8" descr="elteajk_belso_logo.jpg">
            <a:extLst>
              <a:ext uri="{FF2B5EF4-FFF2-40B4-BE49-F238E27FC236}">
                <a16:creationId xmlns:a16="http://schemas.microsoft.com/office/drawing/2014/main" id="{990348A2-2B58-D1E8-A9F0-87B982164A7E}"/>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1600" y="5824538"/>
            <a:ext cx="2641600"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87" r:id="rId1"/>
    <p:sldLayoutId id="2147485088" r:id="rId2"/>
    <p:sldLayoutId id="2147485089" r:id="rId3"/>
    <p:sldLayoutId id="2147485090" r:id="rId4"/>
    <p:sldLayoutId id="2147485091" r:id="rId5"/>
    <p:sldLayoutId id="2147485083" r:id="rId6"/>
    <p:sldLayoutId id="2147485084" r:id="rId7"/>
    <p:sldLayoutId id="2147485085" r:id="rId8"/>
    <p:sldLayoutId id="2147485086" r:id="rId9"/>
    <p:sldLayoutId id="2147485092" r:id="rId10"/>
    <p:sldLayoutId id="2147485093" r:id="rId11"/>
  </p:sldLayoutIdLst>
  <p:txStyles>
    <p:titleStyle>
      <a:lvl1pPr algn="l" defTabSz="457200" rtl="0" eaLnBrk="0" fontAlgn="base" hangingPunct="0">
        <a:spcBef>
          <a:spcPct val="0"/>
        </a:spcBef>
        <a:spcAft>
          <a:spcPct val="0"/>
        </a:spcAft>
        <a:defRPr sz="4400" kern="1200">
          <a:solidFill>
            <a:srgbClr val="4D4D4D"/>
          </a:solidFill>
          <a:latin typeface="Arial"/>
          <a:ea typeface="+mj-ea"/>
          <a:cs typeface="Arial"/>
        </a:defRPr>
      </a:lvl1pPr>
      <a:lvl2pPr algn="l" defTabSz="457200" rtl="0" eaLnBrk="0" fontAlgn="base" hangingPunct="0">
        <a:spcBef>
          <a:spcPct val="0"/>
        </a:spcBef>
        <a:spcAft>
          <a:spcPct val="0"/>
        </a:spcAft>
        <a:defRPr sz="4400">
          <a:solidFill>
            <a:srgbClr val="4D4D4D"/>
          </a:solidFill>
          <a:latin typeface="Arial" charset="0"/>
          <a:cs typeface="Arial" charset="0"/>
        </a:defRPr>
      </a:lvl2pPr>
      <a:lvl3pPr algn="l" defTabSz="457200" rtl="0" eaLnBrk="0" fontAlgn="base" hangingPunct="0">
        <a:spcBef>
          <a:spcPct val="0"/>
        </a:spcBef>
        <a:spcAft>
          <a:spcPct val="0"/>
        </a:spcAft>
        <a:defRPr sz="4400">
          <a:solidFill>
            <a:srgbClr val="4D4D4D"/>
          </a:solidFill>
          <a:latin typeface="Arial" charset="0"/>
          <a:cs typeface="Arial" charset="0"/>
        </a:defRPr>
      </a:lvl3pPr>
      <a:lvl4pPr algn="l" defTabSz="457200" rtl="0" eaLnBrk="0" fontAlgn="base" hangingPunct="0">
        <a:spcBef>
          <a:spcPct val="0"/>
        </a:spcBef>
        <a:spcAft>
          <a:spcPct val="0"/>
        </a:spcAft>
        <a:defRPr sz="4400">
          <a:solidFill>
            <a:srgbClr val="4D4D4D"/>
          </a:solidFill>
          <a:latin typeface="Arial" charset="0"/>
          <a:cs typeface="Arial" charset="0"/>
        </a:defRPr>
      </a:lvl4pPr>
      <a:lvl5pPr algn="l" defTabSz="457200" rtl="0" eaLnBrk="0" fontAlgn="base" hangingPunct="0">
        <a:spcBef>
          <a:spcPct val="0"/>
        </a:spcBef>
        <a:spcAft>
          <a:spcPct val="0"/>
        </a:spcAft>
        <a:defRPr sz="4400">
          <a:solidFill>
            <a:srgbClr val="4D4D4D"/>
          </a:solidFill>
          <a:latin typeface="Arial" charset="0"/>
          <a:cs typeface="Arial" charset="0"/>
        </a:defRPr>
      </a:lvl5pPr>
      <a:lvl6pPr marL="457200" algn="l" defTabSz="457200" rtl="0" fontAlgn="base">
        <a:spcBef>
          <a:spcPct val="0"/>
        </a:spcBef>
        <a:spcAft>
          <a:spcPct val="0"/>
        </a:spcAft>
        <a:defRPr sz="4400">
          <a:solidFill>
            <a:srgbClr val="4D4D4D"/>
          </a:solidFill>
          <a:latin typeface="Arial" charset="0"/>
          <a:cs typeface="Arial" charset="0"/>
        </a:defRPr>
      </a:lvl6pPr>
      <a:lvl7pPr marL="914400" algn="l" defTabSz="457200" rtl="0" fontAlgn="base">
        <a:spcBef>
          <a:spcPct val="0"/>
        </a:spcBef>
        <a:spcAft>
          <a:spcPct val="0"/>
        </a:spcAft>
        <a:defRPr sz="4400">
          <a:solidFill>
            <a:srgbClr val="4D4D4D"/>
          </a:solidFill>
          <a:latin typeface="Arial" charset="0"/>
          <a:cs typeface="Arial" charset="0"/>
        </a:defRPr>
      </a:lvl7pPr>
      <a:lvl8pPr marL="1371600" algn="l" defTabSz="457200" rtl="0" fontAlgn="base">
        <a:spcBef>
          <a:spcPct val="0"/>
        </a:spcBef>
        <a:spcAft>
          <a:spcPct val="0"/>
        </a:spcAft>
        <a:defRPr sz="4400">
          <a:solidFill>
            <a:srgbClr val="4D4D4D"/>
          </a:solidFill>
          <a:latin typeface="Arial" charset="0"/>
          <a:cs typeface="Arial" charset="0"/>
        </a:defRPr>
      </a:lvl8pPr>
      <a:lvl9pPr marL="1828800" algn="l" defTabSz="457200" rtl="0" fontAlgn="base">
        <a:spcBef>
          <a:spcPct val="0"/>
        </a:spcBef>
        <a:spcAft>
          <a:spcPct val="0"/>
        </a:spcAft>
        <a:defRPr sz="4400">
          <a:solidFill>
            <a:srgbClr val="4D4D4D"/>
          </a:solidFill>
          <a:latin typeface="Arial" charset="0"/>
          <a:cs typeface="Arial"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4D4D4D"/>
          </a:solidFill>
          <a:latin typeface="Arial"/>
          <a:ea typeface="+mn-ea"/>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4D4D4D"/>
          </a:solidFill>
          <a:latin typeface="Arial"/>
          <a:ea typeface="+mn-ea"/>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4D4D4D"/>
          </a:solidFill>
          <a:latin typeface="Arial"/>
          <a:ea typeface="+mn-ea"/>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4D4D4D"/>
          </a:solidFill>
          <a:latin typeface="Arial"/>
          <a:ea typeface="+mn-ea"/>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4D4D4D"/>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mailto:jbgeller@ajk.elte.hu"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ur-lex.europa.eu/legal-content/redirect/?urn=ecli:ECLI%3AEU%3AC%3A2013%3A107&amp;lang=EN&amp;format=pdf&amp;target=null" TargetMode="External"/><Relationship Id="rId2" Type="http://schemas.openxmlformats.org/officeDocument/2006/relationships/hyperlink" Target="https://eur-lex.europa.eu/legal-content/redirect/?urn=ecli:ECLI%3AEU%3AC%3A2011%3A865&amp;lang=EN&amp;format=pdf&amp;target=nul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1F4F0-3CA3-32FD-482F-A4F1C3FACC09}"/>
              </a:ext>
            </a:extLst>
          </p:cNvPr>
          <p:cNvSpPr>
            <a:spLocks noGrp="1"/>
          </p:cNvSpPr>
          <p:nvPr>
            <p:ph type="ctrTitle"/>
          </p:nvPr>
        </p:nvSpPr>
        <p:spPr>
          <a:xfrm>
            <a:off x="2209800" y="315311"/>
            <a:ext cx="7772400" cy="2575034"/>
          </a:xfrm>
        </p:spPr>
        <p:txBody>
          <a:bodyPr/>
          <a:lstStyle/>
          <a:p>
            <a:r>
              <a:rPr lang="en-HU" sz="4000">
                <a:solidFill>
                  <a:srgbClr val="FF0000"/>
                </a:solidFill>
                <a:latin typeface="Times New Roman" panose="02020603050405020304" pitchFamily="18" charset="0"/>
                <a:cs typeface="Times New Roman" panose="02020603050405020304" pitchFamily="18" charset="0"/>
              </a:rPr>
              <a:t>Are the Principles of Mutual Trust and Recognition in Danger of Being Eroded by the Recent Jurisprudence of the ECJ Concerning the EAW</a:t>
            </a:r>
          </a:p>
        </p:txBody>
      </p:sp>
      <p:sp>
        <p:nvSpPr>
          <p:cNvPr id="3" name="Subtitle 2">
            <a:extLst>
              <a:ext uri="{FF2B5EF4-FFF2-40B4-BE49-F238E27FC236}">
                <a16:creationId xmlns:a16="http://schemas.microsoft.com/office/drawing/2014/main" id="{37928EF1-62E5-B2BC-E307-A58F49DD5829}"/>
              </a:ext>
            </a:extLst>
          </p:cNvPr>
          <p:cNvSpPr>
            <a:spLocks noGrp="1"/>
          </p:cNvSpPr>
          <p:nvPr>
            <p:ph type="subTitle" idx="1"/>
          </p:nvPr>
        </p:nvSpPr>
        <p:spPr>
          <a:xfrm>
            <a:off x="1786760" y="3886199"/>
            <a:ext cx="8195441" cy="2656490"/>
          </a:xfrm>
        </p:spPr>
        <p:txBody>
          <a:bodyPr/>
          <a:lstStyle/>
          <a:p>
            <a:r>
              <a:rPr lang="hu-HU" altLang="hu-HU" sz="2800" b="1" dirty="0">
                <a:latin typeface="Arial" panose="020B0604020202020204" pitchFamily="34" charset="0"/>
                <a:cs typeface="Arial" panose="020B0604020202020204" pitchFamily="34" charset="0"/>
              </a:rPr>
              <a:t>Prof. Balázs Gellér,</a:t>
            </a:r>
          </a:p>
          <a:p>
            <a:r>
              <a:rPr lang="hu-HU" altLang="hu-HU" sz="2400" b="1" dirty="0">
                <a:latin typeface="Times New Roman" panose="02020603050405020304" pitchFamily="18" charset="0"/>
                <a:cs typeface="Times New Roman" panose="02020603050405020304" pitchFamily="18" charset="0"/>
              </a:rPr>
              <a:t>JD (ELTE), PhD (Cambridge), LLD (ELTE)</a:t>
            </a:r>
          </a:p>
          <a:p>
            <a:r>
              <a:rPr lang="hu-HU" altLang="hu-HU" sz="2400" dirty="0" err="1">
                <a:latin typeface="Times New Roman" panose="02020603050405020304" pitchFamily="18" charset="0"/>
                <a:cs typeface="Times New Roman" panose="02020603050405020304" pitchFamily="18" charset="0"/>
              </a:rPr>
              <a:t>Chair</a:t>
            </a:r>
            <a:r>
              <a:rPr lang="hu-HU" altLang="hu-HU" sz="2400" dirty="0">
                <a:latin typeface="Times New Roman" panose="02020603050405020304" pitchFamily="18" charset="0"/>
                <a:cs typeface="Times New Roman" panose="02020603050405020304" pitchFamily="18" charset="0"/>
              </a:rPr>
              <a:t> of </a:t>
            </a:r>
            <a:r>
              <a:rPr lang="hu-HU" altLang="hu-HU" sz="2400" dirty="0" err="1">
                <a:latin typeface="Times New Roman" panose="02020603050405020304" pitchFamily="18" charset="0"/>
                <a:cs typeface="Times New Roman" panose="02020603050405020304" pitchFamily="18" charset="0"/>
              </a:rPr>
              <a:t>the</a:t>
            </a:r>
            <a:r>
              <a:rPr lang="hu-HU" altLang="hu-HU" sz="2400" dirty="0">
                <a:latin typeface="Times New Roman" panose="02020603050405020304" pitchFamily="18" charset="0"/>
                <a:cs typeface="Times New Roman" panose="02020603050405020304" pitchFamily="18" charset="0"/>
              </a:rPr>
              <a:t> </a:t>
            </a:r>
            <a:r>
              <a:rPr lang="hu-HU" altLang="hu-HU" sz="2400" dirty="0" err="1">
                <a:latin typeface="Times New Roman" panose="02020603050405020304" pitchFamily="18" charset="0"/>
                <a:cs typeface="Times New Roman" panose="02020603050405020304" pitchFamily="18" charset="0"/>
              </a:rPr>
              <a:t>Criminal</a:t>
            </a:r>
            <a:r>
              <a:rPr lang="hu-HU" altLang="hu-HU" sz="2400" dirty="0">
                <a:latin typeface="Times New Roman" panose="02020603050405020304" pitchFamily="18" charset="0"/>
                <a:cs typeface="Times New Roman" panose="02020603050405020304" pitchFamily="18" charset="0"/>
              </a:rPr>
              <a:t> Law </a:t>
            </a:r>
            <a:r>
              <a:rPr lang="hu-HU" altLang="hu-HU" sz="2400" dirty="0" err="1">
                <a:latin typeface="Times New Roman" panose="02020603050405020304" pitchFamily="18" charset="0"/>
                <a:cs typeface="Times New Roman" panose="02020603050405020304" pitchFamily="18" charset="0"/>
              </a:rPr>
              <a:t>Department</a:t>
            </a:r>
            <a:r>
              <a:rPr lang="hu-HU" altLang="hu-HU" sz="2400" dirty="0">
                <a:latin typeface="Times New Roman" panose="02020603050405020304" pitchFamily="18" charset="0"/>
                <a:cs typeface="Times New Roman" panose="02020603050405020304" pitchFamily="18" charset="0"/>
              </a:rPr>
              <a:t>, </a:t>
            </a:r>
          </a:p>
          <a:p>
            <a:r>
              <a:rPr lang="hu-HU" altLang="hu-HU" sz="2400" dirty="0" err="1">
                <a:latin typeface="Times New Roman" panose="02020603050405020304" pitchFamily="18" charset="0"/>
                <a:cs typeface="Times New Roman" panose="02020603050405020304" pitchFamily="18" charset="0"/>
              </a:rPr>
              <a:t>Faculty</a:t>
            </a:r>
            <a:r>
              <a:rPr lang="hu-HU" altLang="hu-HU" sz="2400" dirty="0">
                <a:latin typeface="Times New Roman" panose="02020603050405020304" pitchFamily="18" charset="0"/>
                <a:cs typeface="Times New Roman" panose="02020603050405020304" pitchFamily="18" charset="0"/>
              </a:rPr>
              <a:t> of Law, ELTE University (Budapest)</a:t>
            </a:r>
          </a:p>
          <a:p>
            <a:pPr eaLnBrk="1" hangingPunct="1"/>
            <a:r>
              <a:rPr lang="hu-HU" altLang="hu-HU" sz="2400">
                <a:latin typeface="Arial" panose="020B0604020202020204" pitchFamily="34" charset="0"/>
                <a:cs typeface="Arial" panose="020B0604020202020204" pitchFamily="34" charset="0"/>
              </a:rPr>
              <a:t>25 </a:t>
            </a:r>
            <a:r>
              <a:rPr lang="hu-HU" altLang="hu-HU" sz="2400" dirty="0" err="1">
                <a:latin typeface="Arial" panose="020B0604020202020204" pitchFamily="34" charset="0"/>
                <a:cs typeface="Arial" panose="020B0604020202020204" pitchFamily="34" charset="0"/>
              </a:rPr>
              <a:t>October</a:t>
            </a:r>
            <a:r>
              <a:rPr lang="hu-HU" altLang="hu-HU" sz="2400" dirty="0">
                <a:latin typeface="Arial" panose="020B0604020202020204" pitchFamily="34" charset="0"/>
                <a:cs typeface="Arial" panose="020B0604020202020204" pitchFamily="34" charset="0"/>
              </a:rPr>
              <a:t> 2023</a:t>
            </a:r>
          </a:p>
          <a:p>
            <a:pPr eaLnBrk="1" hangingPunct="1"/>
            <a:endParaRPr lang="hu-HU" altLang="hu-HU" sz="2400" dirty="0">
              <a:latin typeface="Arial" panose="020B0604020202020204" pitchFamily="34" charset="0"/>
              <a:cs typeface="Arial" panose="020B0604020202020204" pitchFamily="34" charset="0"/>
            </a:endParaRPr>
          </a:p>
          <a:p>
            <a:endParaRPr lang="hu-HU" altLang="hu-HU" sz="2400" dirty="0">
              <a:latin typeface="Times New Roman" panose="02020603050405020304" pitchFamily="18" charset="0"/>
              <a:cs typeface="Times New Roman" panose="02020603050405020304" pitchFamily="18" charset="0"/>
            </a:endParaRPr>
          </a:p>
          <a:p>
            <a:br>
              <a:rPr lang="hu-HU" altLang="hu-HU" sz="2800" dirty="0">
                <a:latin typeface="Times New Roman" panose="02020603050405020304" pitchFamily="18" charset="0"/>
                <a:cs typeface="Times New Roman" panose="02020603050405020304" pitchFamily="18" charset="0"/>
              </a:rPr>
            </a:br>
            <a:br>
              <a:rPr lang="hu-HU" altLang="hu-HU" sz="2800" dirty="0">
                <a:latin typeface="Arial" panose="020B0604020202020204" pitchFamily="34" charset="0"/>
                <a:cs typeface="Arial" panose="020B0604020202020204" pitchFamily="34" charset="0"/>
              </a:rPr>
            </a:br>
            <a:br>
              <a:rPr lang="hu-HU" altLang="hu-HU" dirty="0">
                <a:latin typeface="Arial" panose="020B0604020202020204" pitchFamily="34" charset="0"/>
                <a:cs typeface="Arial" panose="020B0604020202020204" pitchFamily="34" charset="0"/>
              </a:rPr>
            </a:br>
            <a:endParaRPr lang="en-HU" dirty="0"/>
          </a:p>
        </p:txBody>
      </p:sp>
    </p:spTree>
    <p:extLst>
      <p:ext uri="{BB962C8B-B14F-4D97-AF65-F5344CB8AC3E}">
        <p14:creationId xmlns:p14="http://schemas.microsoft.com/office/powerpoint/2010/main" val="4284350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15CF900-6185-43B1-6E7B-95394BF62D04}"/>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5DF69839-FDED-096B-7F34-15F062CADE91}"/>
              </a:ext>
            </a:extLst>
          </p:cNvPr>
          <p:cNvSpPr>
            <a:spLocks noGrp="1"/>
          </p:cNvSpPr>
          <p:nvPr>
            <p:ph idx="1"/>
          </p:nvPr>
        </p:nvSpPr>
        <p:spPr/>
        <p:txBody>
          <a:bodyPr/>
          <a:lstStyle/>
          <a:p>
            <a:pPr marL="0" indent="0">
              <a:buNone/>
            </a:pPr>
            <a:r>
              <a:rPr lang="en-HU" sz="6000" b="1">
                <a:solidFill>
                  <a:schemeClr val="accent5"/>
                </a:solidFill>
                <a:latin typeface="Times New Roman" panose="02020603050405020304" pitchFamily="18" charset="0"/>
                <a:cs typeface="Times New Roman" panose="02020603050405020304" pitchFamily="18" charset="0"/>
              </a:rPr>
              <a:t>II. Chronology of the Hernadi Case</a:t>
            </a:r>
            <a:endParaRPr lang="hu-HU"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0645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F0423C-9741-4D3C-D9FB-7A526E41F12A}"/>
              </a:ext>
            </a:extLst>
          </p:cNvPr>
          <p:cNvSpPr>
            <a:spLocks noGrp="1"/>
          </p:cNvSpPr>
          <p:nvPr>
            <p:ph idx="1"/>
          </p:nvPr>
        </p:nvSpPr>
        <p:spPr>
          <a:xfrm>
            <a:off x="404038" y="287079"/>
            <a:ext cx="11259878" cy="5839085"/>
          </a:xfrm>
        </p:spPr>
        <p:txBody>
          <a:bodyPr/>
          <a:lstStyle/>
          <a:p>
            <a:pPr marL="0" indent="0">
              <a:buNone/>
            </a:pPr>
            <a:r>
              <a:rPr lang="en-HU" sz="2000" b="1">
                <a:latin typeface="Times New Roman" panose="02020603050405020304" pitchFamily="18" charset="0"/>
                <a:cs typeface="Times New Roman" panose="02020603050405020304" pitchFamily="18" charset="0"/>
              </a:rPr>
              <a:t>20th Novemeber 2009 </a:t>
            </a:r>
          </a:p>
          <a:p>
            <a:pPr marL="0" indent="0">
              <a:buNone/>
            </a:pPr>
            <a:r>
              <a:rPr lang="en-HU" sz="2000">
                <a:latin typeface="Times New Roman" panose="02020603050405020304" pitchFamily="18" charset="0"/>
                <a:cs typeface="Times New Roman" panose="02020603050405020304" pitchFamily="18" charset="0"/>
              </a:rPr>
              <a:t>USKOK (the  Croati</a:t>
            </a:r>
            <a:r>
              <a:rPr lang="hu-HU" sz="2000" dirty="0">
                <a:latin typeface="Times New Roman" panose="02020603050405020304" pitchFamily="18" charset="0"/>
                <a:cs typeface="Times New Roman" panose="02020603050405020304" pitchFamily="18" charset="0"/>
              </a:rPr>
              <a:t>a</a:t>
            </a:r>
            <a:r>
              <a:rPr lang="en-HU" sz="2000">
                <a:latin typeface="Times New Roman" panose="02020603050405020304" pitchFamily="18" charset="0"/>
                <a:cs typeface="Times New Roman" panose="02020603050405020304" pitchFamily="18" charset="0"/>
              </a:rPr>
              <a:t>n Special Prosecution) starts an investigation whether the contra</a:t>
            </a:r>
            <a:r>
              <a:rPr lang="hu-HU" sz="2000" dirty="0">
                <a:latin typeface="Times New Roman" panose="02020603050405020304" pitchFamily="18" charset="0"/>
                <a:cs typeface="Times New Roman" panose="02020603050405020304" pitchFamily="18" charset="0"/>
              </a:rPr>
              <a:t>c</a:t>
            </a:r>
            <a:r>
              <a:rPr lang="en-HU" sz="2000">
                <a:latin typeface="Times New Roman" panose="02020603050405020304" pitchFamily="18" charset="0"/>
                <a:cs typeface="Times New Roman" panose="02020603050405020304" pitchFamily="18" charset="0"/>
              </a:rPr>
              <a:t>ts between MOL (the then mostly state owned Hungarian oil company) and Croatia were harmful </a:t>
            </a:r>
            <a:r>
              <a:rPr lang="hu-HU" sz="2000" dirty="0" err="1">
                <a:latin typeface="Times New Roman" panose="02020603050405020304" pitchFamily="18" charset="0"/>
                <a:cs typeface="Times New Roman" panose="02020603050405020304" pitchFamily="18" charset="0"/>
              </a:rPr>
              <a:t>to</a:t>
            </a:r>
            <a:r>
              <a:rPr lang="en-HU" sz="2000">
                <a:latin typeface="Times New Roman" panose="02020603050405020304" pitchFamily="18" charset="0"/>
                <a:cs typeface="Times New Roman" panose="02020603050405020304" pitchFamily="18" charset="0"/>
              </a:rPr>
              <a:t> Croatia. </a:t>
            </a:r>
            <a:endParaRPr lang="hu-HU" sz="2000" dirty="0">
              <a:latin typeface="Times New Roman" panose="02020603050405020304" pitchFamily="18" charset="0"/>
              <a:cs typeface="Times New Roman" panose="02020603050405020304" pitchFamily="18" charset="0"/>
            </a:endParaRPr>
          </a:p>
          <a:p>
            <a:pPr marL="0" indent="0">
              <a:buNone/>
            </a:pPr>
            <a:endParaRPr lang="en-HU" sz="2000">
              <a:latin typeface="Times New Roman" panose="02020603050405020304" pitchFamily="18" charset="0"/>
              <a:cs typeface="Times New Roman" panose="02020603050405020304" pitchFamily="18" charset="0"/>
            </a:endParaRPr>
          </a:p>
          <a:p>
            <a:pPr marL="0" indent="0">
              <a:buNone/>
            </a:pPr>
            <a:r>
              <a:rPr lang="en-HU" sz="2000" b="1">
                <a:latin typeface="Times New Roman" panose="02020603050405020304" pitchFamily="18" charset="0"/>
                <a:cs typeface="Times New Roman" panose="02020603050405020304" pitchFamily="18" charset="0"/>
              </a:rPr>
              <a:t>25th May 2011 </a:t>
            </a:r>
          </a:p>
          <a:p>
            <a:pPr marL="0" indent="0">
              <a:buNone/>
            </a:pPr>
            <a:r>
              <a:rPr lang="en-HU" sz="2000">
                <a:latin typeface="Times New Roman" panose="02020603050405020304" pitchFamily="18" charset="0"/>
                <a:cs typeface="Times New Roman" panose="02020603050405020304" pitchFamily="18" charset="0"/>
              </a:rPr>
              <a:t>RJ (a billioner in pre-trial detention for other crimes) g</a:t>
            </a:r>
            <a:r>
              <a:rPr lang="hu-HU" sz="2000" dirty="0" err="1">
                <a:latin typeface="Times New Roman" panose="02020603050405020304" pitchFamily="18" charset="0"/>
                <a:cs typeface="Times New Roman" panose="02020603050405020304" pitchFamily="18" charset="0"/>
              </a:rPr>
              <a:t>ives</a:t>
            </a:r>
            <a:r>
              <a:rPr lang="en-HU" sz="2000">
                <a:latin typeface="Times New Roman" panose="02020603050405020304" pitchFamily="18" charset="0"/>
                <a:cs typeface="Times New Roman" panose="02020603050405020304" pitchFamily="18" charset="0"/>
              </a:rPr>
              <a:t> a stat</a:t>
            </a:r>
            <a:r>
              <a:rPr lang="en-GB" sz="2000" dirty="0">
                <a:latin typeface="Times New Roman" panose="02020603050405020304" pitchFamily="18" charset="0"/>
                <a:cs typeface="Times New Roman" panose="02020603050405020304" pitchFamily="18" charset="0"/>
              </a:rPr>
              <a:t>e</a:t>
            </a:r>
            <a:r>
              <a:rPr lang="en-HU" sz="2000">
                <a:latin typeface="Times New Roman" panose="02020603050405020304" pitchFamily="18" charset="0"/>
                <a:cs typeface="Times New Roman" panose="02020603050405020304" pitchFamily="18" charset="0"/>
              </a:rPr>
              <a:t>ment </a:t>
            </a:r>
            <a:r>
              <a:rPr lang="hu-HU" sz="2000" dirty="0">
                <a:latin typeface="Times New Roman" panose="02020603050405020304" pitchFamily="18" charset="0"/>
                <a:cs typeface="Times New Roman" panose="02020603050405020304" pitchFamily="18" charset="0"/>
              </a:rPr>
              <a:t>(</a:t>
            </a:r>
            <a:r>
              <a:rPr lang="en-HU" sz="2000">
                <a:latin typeface="Times New Roman" panose="02020603050405020304" pitchFamily="18" charset="0"/>
                <a:cs typeface="Times New Roman" panose="02020603050405020304" pitchFamily="18" charset="0"/>
              </a:rPr>
              <a:t>after which he was released</a:t>
            </a:r>
            <a:r>
              <a:rPr lang="hu-HU" sz="2000" dirty="0">
                <a:latin typeface="Times New Roman" panose="02020603050405020304" pitchFamily="18" charset="0"/>
                <a:cs typeface="Times New Roman" panose="02020603050405020304" pitchFamily="18" charset="0"/>
              </a:rPr>
              <a:t>)</a:t>
            </a:r>
            <a:r>
              <a:rPr lang="en-HU" sz="2000">
                <a:latin typeface="Times New Roman" panose="02020603050405020304" pitchFamily="18" charset="0"/>
                <a:cs typeface="Times New Roman" panose="02020603050405020304" pitchFamily="18" charset="0"/>
              </a:rPr>
              <a:t>, that the then already former Prime Minister of Croatia, Ivo Sanader asked him to arrange for the covert reception and transfer of 10 million Euros which would be coming through different companies from MOL. </a:t>
            </a:r>
            <a:endParaRPr lang="hu-HU" sz="2000" dirty="0">
              <a:latin typeface="Times New Roman" panose="02020603050405020304" pitchFamily="18" charset="0"/>
              <a:cs typeface="Times New Roman" panose="02020603050405020304" pitchFamily="18" charset="0"/>
            </a:endParaRPr>
          </a:p>
          <a:p>
            <a:pPr marL="0" indent="0">
              <a:buNone/>
            </a:pPr>
            <a:endParaRPr lang="hu-HU" sz="2000" dirty="0">
              <a:latin typeface="Times New Roman" panose="02020603050405020304" pitchFamily="18" charset="0"/>
              <a:cs typeface="Times New Roman" panose="02020603050405020304" pitchFamily="18" charset="0"/>
            </a:endParaRPr>
          </a:p>
          <a:p>
            <a:pPr marL="0" indent="0">
              <a:buNone/>
            </a:pPr>
            <a:r>
              <a:rPr lang="hu-HU" sz="2000" b="1" dirty="0">
                <a:latin typeface="Times New Roman" panose="02020603050405020304" pitchFamily="18" charset="0"/>
                <a:cs typeface="Times New Roman" panose="02020603050405020304" pitchFamily="18" charset="0"/>
              </a:rPr>
              <a:t>10th </a:t>
            </a:r>
            <a:r>
              <a:rPr lang="hu-HU" sz="2000" b="1" dirty="0" err="1">
                <a:latin typeface="Times New Roman" panose="02020603050405020304" pitchFamily="18" charset="0"/>
                <a:cs typeface="Times New Roman" panose="02020603050405020304" pitchFamily="18" charset="0"/>
              </a:rPr>
              <a:t>June</a:t>
            </a:r>
            <a:r>
              <a:rPr lang="hu-HU" sz="2000" b="1" dirty="0">
                <a:latin typeface="Times New Roman" panose="02020603050405020304" pitchFamily="18" charset="0"/>
                <a:cs typeface="Times New Roman" panose="02020603050405020304" pitchFamily="18" charset="0"/>
              </a:rPr>
              <a:t> 2011 </a:t>
            </a:r>
          </a:p>
          <a:p>
            <a:pPr marL="0" indent="0">
              <a:buNone/>
            </a:pPr>
            <a:r>
              <a:rPr lang="hu-HU" sz="2000" dirty="0">
                <a:latin typeface="Times New Roman" panose="02020603050405020304" pitchFamily="18" charset="0"/>
                <a:cs typeface="Times New Roman" panose="02020603050405020304" pitchFamily="18" charset="0"/>
              </a:rPr>
              <a:t>USKOK </a:t>
            </a:r>
            <a:r>
              <a:rPr lang="hu-HU" sz="2000" dirty="0" err="1">
                <a:latin typeface="Times New Roman" panose="02020603050405020304" pitchFamily="18" charset="0"/>
                <a:cs typeface="Times New Roman" panose="02020603050405020304" pitchFamily="18" charset="0"/>
              </a:rPr>
              <a:t>starts</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investigation</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against</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Hernadi</a:t>
            </a:r>
            <a:r>
              <a:rPr lang="hu-HU" sz="2000" dirty="0">
                <a:latin typeface="Times New Roman" panose="02020603050405020304" pitchFamily="18" charset="0"/>
                <a:cs typeface="Times New Roman" panose="02020603050405020304" pitchFamily="18" charset="0"/>
              </a:rPr>
              <a:t> and </a:t>
            </a:r>
            <a:r>
              <a:rPr lang="hu-HU" sz="2000" dirty="0" err="1">
                <a:latin typeface="Times New Roman" panose="02020603050405020304" pitchFamily="18" charset="0"/>
                <a:cs typeface="Times New Roman" panose="02020603050405020304" pitchFamily="18" charset="0"/>
              </a:rPr>
              <a:t>Sanader</a:t>
            </a:r>
            <a:r>
              <a:rPr lang="hu-HU" sz="2000" dirty="0">
                <a:latin typeface="Times New Roman" panose="02020603050405020304" pitchFamily="18" charset="0"/>
                <a:cs typeface="Times New Roman" panose="02020603050405020304" pitchFamily="18" charset="0"/>
              </a:rPr>
              <a:t> and </a:t>
            </a:r>
            <a:r>
              <a:rPr lang="hu-HU" sz="2000" dirty="0" err="1">
                <a:latin typeface="Times New Roman" panose="02020603050405020304" pitchFamily="18" charset="0"/>
                <a:cs typeface="Times New Roman" panose="02020603050405020304" pitchFamily="18" charset="0"/>
              </a:rPr>
              <a:t>asks</a:t>
            </a:r>
            <a:r>
              <a:rPr lang="hu-HU" sz="2000" dirty="0">
                <a:latin typeface="Times New Roman" panose="02020603050405020304" pitchFamily="18" charset="0"/>
                <a:cs typeface="Times New Roman" panose="02020603050405020304" pitchFamily="18" charset="0"/>
              </a:rPr>
              <a:t> Hungary </a:t>
            </a:r>
            <a:r>
              <a:rPr lang="hu-HU" sz="2000" dirty="0" err="1">
                <a:latin typeface="Times New Roman" panose="02020603050405020304" pitchFamily="18" charset="0"/>
                <a:cs typeface="Times New Roman" panose="02020603050405020304" pitchFamily="18" charset="0"/>
              </a:rPr>
              <a:t>to</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hear</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Hernadi</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as</a:t>
            </a:r>
            <a:r>
              <a:rPr lang="hu-HU" sz="2000" dirty="0">
                <a:latin typeface="Times New Roman" panose="02020603050405020304" pitchFamily="18" charset="0"/>
                <a:cs typeface="Times New Roman" panose="02020603050405020304" pitchFamily="18" charset="0"/>
              </a:rPr>
              <a:t> a </a:t>
            </a:r>
            <a:r>
              <a:rPr lang="hu-HU" sz="2000" dirty="0" err="1">
                <a:latin typeface="Times New Roman" panose="02020603050405020304" pitchFamily="18" charset="0"/>
                <a:cs typeface="Times New Roman" panose="02020603050405020304" pitchFamily="18" charset="0"/>
              </a:rPr>
              <a:t>suspect</a:t>
            </a:r>
            <a:r>
              <a:rPr lang="hu-HU" sz="2000" dirty="0">
                <a:latin typeface="Times New Roman" panose="02020603050405020304" pitchFamily="18" charset="0"/>
                <a:cs typeface="Times New Roman" panose="02020603050405020304" pitchFamily="18" charset="0"/>
              </a:rPr>
              <a:t> in </a:t>
            </a:r>
            <a:r>
              <a:rPr lang="hu-HU" sz="2000" dirty="0" err="1">
                <a:latin typeface="Times New Roman" panose="02020603050405020304" pitchFamily="18" charset="0"/>
                <a:cs typeface="Times New Roman" panose="02020603050405020304" pitchFamily="18" charset="0"/>
              </a:rPr>
              <a:t>the</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case</a:t>
            </a:r>
            <a:r>
              <a:rPr lang="hu-HU" sz="2000" dirty="0">
                <a:latin typeface="Times New Roman" panose="02020603050405020304" pitchFamily="18" charset="0"/>
                <a:cs typeface="Times New Roman" panose="02020603050405020304" pitchFamily="18" charset="0"/>
              </a:rPr>
              <a:t>.</a:t>
            </a:r>
          </a:p>
          <a:p>
            <a:endParaRPr lang="hu-HU" sz="2000" dirty="0">
              <a:latin typeface="Times New Roman" panose="02020603050405020304" pitchFamily="18" charset="0"/>
              <a:cs typeface="Times New Roman" panose="02020603050405020304" pitchFamily="18" charset="0"/>
            </a:endParaRPr>
          </a:p>
          <a:p>
            <a:pPr marL="0" indent="0">
              <a:buNone/>
            </a:pPr>
            <a:r>
              <a:rPr lang="hu-HU" sz="2000" b="1" dirty="0">
                <a:latin typeface="Times New Roman" panose="02020603050405020304" pitchFamily="18" charset="0"/>
                <a:cs typeface="Times New Roman" panose="02020603050405020304" pitchFamily="18" charset="0"/>
              </a:rPr>
              <a:t>13the </a:t>
            </a:r>
            <a:r>
              <a:rPr lang="hu-HU" sz="2000" b="1" dirty="0" err="1">
                <a:latin typeface="Times New Roman" panose="02020603050405020304" pitchFamily="18" charset="0"/>
                <a:cs typeface="Times New Roman" panose="02020603050405020304" pitchFamily="18" charset="0"/>
              </a:rPr>
              <a:t>September</a:t>
            </a:r>
            <a:r>
              <a:rPr lang="hu-HU" sz="2000" b="1" dirty="0">
                <a:latin typeface="Times New Roman" panose="02020603050405020304" pitchFamily="18" charset="0"/>
                <a:cs typeface="Times New Roman" panose="02020603050405020304" pitchFamily="18" charset="0"/>
              </a:rPr>
              <a:t> 2011 </a:t>
            </a:r>
          </a:p>
          <a:p>
            <a:pPr marL="0" indent="0">
              <a:buNone/>
            </a:pPr>
            <a:r>
              <a:rPr lang="hu-HU" sz="2000" dirty="0">
                <a:latin typeface="Times New Roman" panose="02020603050405020304" pitchFamily="18" charset="0"/>
                <a:cs typeface="Times New Roman" panose="02020603050405020304" pitchFamily="18" charset="0"/>
              </a:rPr>
              <a:t>Hungary </a:t>
            </a:r>
            <a:r>
              <a:rPr lang="hu-HU" sz="2000" dirty="0" err="1">
                <a:latin typeface="Times New Roman" panose="02020603050405020304" pitchFamily="18" charset="0"/>
                <a:cs typeface="Times New Roman" panose="02020603050405020304" pitchFamily="18" charset="0"/>
              </a:rPr>
              <a:t>refuses</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the</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request</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based</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on</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traditional</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cooperation</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incriminal</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matters</a:t>
            </a:r>
            <a:r>
              <a:rPr lang="hu-HU" sz="2000" dirty="0">
                <a:latin typeface="Times New Roman" panose="02020603050405020304" pitchFamily="18" charset="0"/>
                <a:cs typeface="Times New Roman" panose="02020603050405020304" pitchFamily="18" charset="0"/>
              </a:rPr>
              <a:t> and </a:t>
            </a:r>
            <a:r>
              <a:rPr lang="hu-HU" sz="2000" dirty="0" err="1">
                <a:latin typeface="Times New Roman" panose="02020603050405020304" pitchFamily="18" charset="0"/>
                <a:cs typeface="Times New Roman" panose="02020603050405020304" pitchFamily="18" charset="0"/>
              </a:rPr>
              <a:t>starts</a:t>
            </a:r>
            <a:r>
              <a:rPr lang="hu-HU" sz="2000" dirty="0">
                <a:latin typeface="Times New Roman" panose="02020603050405020304" pitchFamily="18" charset="0"/>
                <a:cs typeface="Times New Roman" panose="02020603050405020304" pitchFamily="18" charset="0"/>
              </a:rPr>
              <a:t> an </a:t>
            </a:r>
            <a:r>
              <a:rPr lang="hu-HU" sz="2000" dirty="0" err="1">
                <a:latin typeface="Times New Roman" panose="02020603050405020304" pitchFamily="18" charset="0"/>
                <a:cs typeface="Times New Roman" panose="02020603050405020304" pitchFamily="18" charset="0"/>
              </a:rPr>
              <a:t>investigation</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based</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on</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the</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same</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facts</a:t>
            </a:r>
            <a:r>
              <a:rPr lang="hu-HU" sz="2000" dirty="0">
                <a:latin typeface="Times New Roman" panose="02020603050405020304" pitchFamily="18" charset="0"/>
                <a:cs typeface="Times New Roman" panose="02020603050405020304" pitchFamily="18" charset="0"/>
              </a:rPr>
              <a:t>.  </a:t>
            </a:r>
          </a:p>
          <a:p>
            <a:pPr marL="0" indent="0">
              <a:buNone/>
            </a:pPr>
            <a:endParaRPr lang="en-HU"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1725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FEAD1F28-6DFA-1E8F-7672-420652072A25}"/>
              </a:ext>
            </a:extLst>
          </p:cNvPr>
          <p:cNvSpPr>
            <a:spLocks noGrp="1"/>
          </p:cNvSpPr>
          <p:nvPr>
            <p:ph idx="1"/>
          </p:nvPr>
        </p:nvSpPr>
        <p:spPr>
          <a:xfrm>
            <a:off x="609600" y="694945"/>
            <a:ext cx="10972800" cy="5175503"/>
          </a:xfrm>
        </p:spPr>
        <p:txBody>
          <a:bodyPr/>
          <a:lstStyle/>
          <a:p>
            <a:pPr marL="0" indent="0">
              <a:buNone/>
            </a:pPr>
            <a:r>
              <a:rPr lang="en-GB" sz="2400" b="1" dirty="0">
                <a:latin typeface="Times New Roman" panose="02020603050405020304" pitchFamily="18" charset="0"/>
                <a:cs typeface="Times New Roman" panose="02020603050405020304" pitchFamily="18" charset="0"/>
              </a:rPr>
              <a:t>13th September  2011 </a:t>
            </a:r>
          </a:p>
          <a:p>
            <a:pPr marL="0" indent="0">
              <a:buNone/>
            </a:pPr>
            <a:r>
              <a:rPr lang="en-GB" sz="2400" dirty="0">
                <a:latin typeface="Times New Roman" panose="02020603050405020304" pitchFamily="18" charset="0"/>
                <a:cs typeface="Times New Roman" panose="02020603050405020304" pitchFamily="18" charset="0"/>
              </a:rPr>
              <a:t>Indictment against Sanader but not against </a:t>
            </a:r>
            <a:r>
              <a:rPr lang="en-GB" sz="2400" dirty="0" err="1">
                <a:latin typeface="Times New Roman" panose="02020603050405020304" pitchFamily="18" charset="0"/>
                <a:cs typeface="Times New Roman" panose="02020603050405020304" pitchFamily="18" charset="0"/>
              </a:rPr>
              <a:t>Hernadi</a:t>
            </a:r>
            <a:r>
              <a:rPr lang="en-GB" sz="2400" dirty="0">
                <a:latin typeface="Times New Roman" panose="02020603050405020304" pitchFamily="18" charset="0"/>
                <a:cs typeface="Times New Roman" panose="02020603050405020304" pitchFamily="18" charset="0"/>
              </a:rPr>
              <a:t> for bribery. The trial starts on the 17th November 2011.</a:t>
            </a:r>
          </a:p>
          <a:p>
            <a:pPr marL="0" indent="0">
              <a:buNone/>
            </a:pPr>
            <a:endParaRPr lang="en-GB" sz="2400" dirty="0">
              <a:latin typeface="Times New Roman" panose="02020603050405020304" pitchFamily="18" charset="0"/>
              <a:cs typeface="Times New Roman" panose="02020603050405020304" pitchFamily="18" charset="0"/>
            </a:endParaRPr>
          </a:p>
          <a:p>
            <a:pPr marL="0" indent="0">
              <a:buNone/>
            </a:pPr>
            <a:r>
              <a:rPr lang="en-GB" sz="2400" b="1" dirty="0">
                <a:latin typeface="Times New Roman" panose="02020603050405020304" pitchFamily="18" charset="0"/>
                <a:cs typeface="Times New Roman" panose="02020603050405020304" pitchFamily="18" charset="0"/>
              </a:rPr>
              <a:t>20th December 2012 </a:t>
            </a:r>
          </a:p>
          <a:p>
            <a:pPr marL="0" indent="0">
              <a:buNone/>
            </a:pPr>
            <a:r>
              <a:rPr lang="en-GB" sz="2400" dirty="0">
                <a:latin typeface="Times New Roman" panose="02020603050405020304" pitchFamily="18" charset="0"/>
                <a:cs typeface="Times New Roman" panose="02020603050405020304" pitchFamily="18" charset="0"/>
              </a:rPr>
              <a:t>The Hungarian Prosecution terminates the case stating that there was no crime committed. </a:t>
            </a:r>
            <a:r>
              <a:rPr lang="en-GB" sz="2400" dirty="0" err="1">
                <a:latin typeface="Times New Roman" panose="02020603050405020304" pitchFamily="18" charset="0"/>
                <a:cs typeface="Times New Roman" panose="02020603050405020304" pitchFamily="18" charset="0"/>
              </a:rPr>
              <a:t>Hernadi</a:t>
            </a:r>
            <a:r>
              <a:rPr lang="en-GB" sz="2400" dirty="0">
                <a:latin typeface="Times New Roman" panose="02020603050405020304" pitchFamily="18" charset="0"/>
                <a:cs typeface="Times New Roman" panose="02020603050405020304" pitchFamily="18" charset="0"/>
              </a:rPr>
              <a:t> was never charged only interviewed as a witness.</a:t>
            </a:r>
          </a:p>
          <a:p>
            <a:pPr marL="0" indent="0">
              <a:buNone/>
            </a:pPr>
            <a:endParaRPr lang="en-GB" sz="2400" dirty="0">
              <a:latin typeface="Times New Roman" panose="02020603050405020304" pitchFamily="18" charset="0"/>
              <a:cs typeface="Times New Roman" panose="02020603050405020304" pitchFamily="18" charset="0"/>
            </a:endParaRPr>
          </a:p>
          <a:p>
            <a:pPr marL="0" indent="0">
              <a:buNone/>
            </a:pPr>
            <a:r>
              <a:rPr lang="en-GB" sz="2400" b="1" dirty="0">
                <a:latin typeface="Times New Roman" panose="02020603050405020304" pitchFamily="18" charset="0"/>
                <a:cs typeface="Times New Roman" panose="02020603050405020304" pitchFamily="18" charset="0"/>
              </a:rPr>
              <a:t>11th July 2013 </a:t>
            </a:r>
          </a:p>
          <a:p>
            <a:pPr marL="0" indent="0">
              <a:buNone/>
            </a:pPr>
            <a:r>
              <a:rPr lang="en-GB" sz="2400" dirty="0">
                <a:latin typeface="Times New Roman" panose="02020603050405020304" pitchFamily="18" charset="0"/>
                <a:cs typeface="Times New Roman" panose="02020603050405020304" pitchFamily="18" charset="0"/>
              </a:rPr>
              <a:t>A small shareholder submits a criminal report against </a:t>
            </a:r>
            <a:r>
              <a:rPr lang="en-GB" sz="2400" dirty="0" err="1">
                <a:latin typeface="Times New Roman" panose="02020603050405020304" pitchFamily="18" charset="0"/>
                <a:cs typeface="Times New Roman" panose="02020603050405020304" pitchFamily="18" charset="0"/>
              </a:rPr>
              <a:t>Hernadi</a:t>
            </a:r>
            <a:r>
              <a:rPr lang="en-GB" sz="2400" dirty="0">
                <a:latin typeface="Times New Roman" panose="02020603050405020304" pitchFamily="18" charset="0"/>
                <a:cs typeface="Times New Roman" panose="02020603050405020304" pitchFamily="18" charset="0"/>
              </a:rPr>
              <a:t> for fraud, embezzlement and bribery.</a:t>
            </a:r>
          </a:p>
          <a:p>
            <a:pPr marL="0" indent="0">
              <a:buNone/>
            </a:pPr>
            <a:endParaRPr lang="hu-HU" dirty="0"/>
          </a:p>
          <a:p>
            <a:pPr marL="0" indent="0">
              <a:buNone/>
            </a:pPr>
            <a:endParaRPr lang="hu-HU" dirty="0"/>
          </a:p>
        </p:txBody>
      </p:sp>
    </p:spTree>
    <p:extLst>
      <p:ext uri="{BB962C8B-B14F-4D97-AF65-F5344CB8AC3E}">
        <p14:creationId xmlns:p14="http://schemas.microsoft.com/office/powerpoint/2010/main" val="1517359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4756CB8F-533F-E582-F2B5-9EC04725A504}"/>
              </a:ext>
            </a:extLst>
          </p:cNvPr>
          <p:cNvSpPr>
            <a:spLocks noGrp="1"/>
          </p:cNvSpPr>
          <p:nvPr>
            <p:ph idx="1"/>
          </p:nvPr>
        </p:nvSpPr>
        <p:spPr>
          <a:xfrm>
            <a:off x="518160" y="246889"/>
            <a:ext cx="10972800" cy="5230367"/>
          </a:xfrm>
        </p:spPr>
        <p:txBody>
          <a:bodyPr/>
          <a:lstStyle/>
          <a:p>
            <a:pPr marL="0" indent="0">
              <a:buNone/>
            </a:pPr>
            <a:r>
              <a:rPr lang="en-GB" sz="2400" b="1" dirty="0">
                <a:latin typeface="Times New Roman" panose="02020603050405020304" pitchFamily="18" charset="0"/>
                <a:cs typeface="Times New Roman" panose="02020603050405020304" pitchFamily="18" charset="0"/>
              </a:rPr>
              <a:t>6th September 2013 </a:t>
            </a:r>
          </a:p>
          <a:p>
            <a:pPr marL="0" indent="0">
              <a:buNone/>
            </a:pPr>
            <a:r>
              <a:rPr lang="en-GB" sz="2400" dirty="0">
                <a:latin typeface="Times New Roman" panose="02020603050405020304" pitchFamily="18" charset="0"/>
                <a:cs typeface="Times New Roman" panose="02020603050405020304" pitchFamily="18" charset="0"/>
              </a:rPr>
              <a:t>The small shareholder submits a private indictment after the case was terminated by the prosecution referring to the previous termination.</a:t>
            </a:r>
          </a:p>
          <a:p>
            <a:pPr marL="0" indent="0">
              <a:buNone/>
            </a:pPr>
            <a:endParaRPr lang="en-GB" sz="2400" dirty="0">
              <a:latin typeface="Times New Roman" panose="02020603050405020304" pitchFamily="18" charset="0"/>
              <a:cs typeface="Times New Roman" panose="02020603050405020304" pitchFamily="18" charset="0"/>
            </a:endParaRPr>
          </a:p>
          <a:p>
            <a:pPr marL="0" indent="0">
              <a:buNone/>
            </a:pPr>
            <a:r>
              <a:rPr lang="en-GB" sz="2400" b="1" dirty="0">
                <a:latin typeface="Times New Roman" panose="02020603050405020304" pitchFamily="18" charset="0"/>
                <a:cs typeface="Times New Roman" panose="02020603050405020304" pitchFamily="18" charset="0"/>
              </a:rPr>
              <a:t>7th October 2013 </a:t>
            </a:r>
          </a:p>
          <a:p>
            <a:pPr marL="0" indent="0">
              <a:buNone/>
            </a:pPr>
            <a:r>
              <a:rPr lang="en-GB" sz="2400" dirty="0">
                <a:latin typeface="Times New Roman" panose="02020603050405020304" pitchFamily="18" charset="0"/>
                <a:cs typeface="Times New Roman" panose="02020603050405020304" pitchFamily="18" charset="0"/>
              </a:rPr>
              <a:t>The Budapest Capital Court refuses to execute the EAW against </a:t>
            </a:r>
            <a:r>
              <a:rPr lang="en-GB" sz="2400" dirty="0" err="1">
                <a:latin typeface="Times New Roman" panose="02020603050405020304" pitchFamily="18" charset="0"/>
                <a:cs typeface="Times New Roman" panose="02020603050405020304" pitchFamily="18" charset="0"/>
              </a:rPr>
              <a:t>Hernadi</a:t>
            </a:r>
            <a:r>
              <a:rPr lang="en-GB" sz="2400" dirty="0">
                <a:latin typeface="Times New Roman" panose="02020603050405020304" pitchFamily="18" charset="0"/>
                <a:cs typeface="Times New Roman" panose="02020603050405020304" pitchFamily="18" charset="0"/>
              </a:rPr>
              <a:t> citing ne bis in idem (Article 4 para. (3))</a:t>
            </a:r>
          </a:p>
          <a:p>
            <a:pPr marL="0" indent="0">
              <a:buNone/>
            </a:pPr>
            <a:r>
              <a:rPr lang="en-GB" sz="2400" b="0" i="0" u="none" strike="noStrike" dirty="0">
                <a:solidFill>
                  <a:srgbClr val="333333"/>
                </a:solidFill>
                <a:effectLst/>
                <a:latin typeface="Times New Roman" panose="02020603050405020304" pitchFamily="18" charset="0"/>
                <a:cs typeface="Times New Roman" panose="02020603050405020304" pitchFamily="18" charset="0"/>
              </a:rPr>
              <a:t>(3. Where the judicial authorities of the executing Member State have decided either not to prosecute for the offence on which the European arrest warrant is based or to halt proceedings, or where a final judgment has been passed upon the requested person in a Member State, in respect of the same acts, which prevents further proceedings;)</a:t>
            </a:r>
            <a:endParaRPr lang="en-GB" sz="2400" dirty="0">
              <a:latin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2310598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3C882F23-592A-80BA-69ED-B9527E110E5C}"/>
              </a:ext>
            </a:extLst>
          </p:cNvPr>
          <p:cNvSpPr>
            <a:spLocks noGrp="1"/>
          </p:cNvSpPr>
          <p:nvPr>
            <p:ph idx="1"/>
          </p:nvPr>
        </p:nvSpPr>
        <p:spPr>
          <a:xfrm>
            <a:off x="609600" y="457201"/>
            <a:ext cx="10972800" cy="5656520"/>
          </a:xfrm>
        </p:spPr>
        <p:txBody>
          <a:bodyPr/>
          <a:lstStyle/>
          <a:p>
            <a:pPr marL="0" indent="0">
              <a:buNone/>
            </a:pPr>
            <a:r>
              <a:rPr lang="en-US" sz="2800" b="1" dirty="0">
                <a:latin typeface="Times New Roman" panose="02020603050405020304" pitchFamily="18" charset="0"/>
                <a:cs typeface="Times New Roman" panose="02020603050405020304" pitchFamily="18" charset="0"/>
              </a:rPr>
              <a:t>26th April 2014 </a:t>
            </a:r>
          </a:p>
          <a:p>
            <a:pPr marL="0" indent="0">
              <a:buNone/>
            </a:pPr>
            <a:endParaRPr lang="en-US" sz="2800" b="1"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Budapest capital Court acquits  </a:t>
            </a:r>
            <a:r>
              <a:rPr lang="en-US" sz="2800" dirty="0" err="1">
                <a:latin typeface="Times New Roman" panose="02020603050405020304" pitchFamily="18" charset="0"/>
                <a:cs typeface="Times New Roman" panose="02020603050405020304" pitchFamily="18" charset="0"/>
              </a:rPr>
              <a:t>Hernadi</a:t>
            </a:r>
            <a:r>
              <a:rPr lang="en-US" sz="2800" dirty="0">
                <a:latin typeface="Times New Roman" panose="02020603050405020304" pitchFamily="18" charset="0"/>
                <a:cs typeface="Times New Roman" panose="02020603050405020304" pitchFamily="18" charset="0"/>
              </a:rPr>
              <a:t> of the fraud and embezzlement charges and terminates the case regarding bribery stating that the small shareholder did not have standing to bring a private prosecution for that crime. </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3rd December 2014 </a:t>
            </a:r>
          </a:p>
          <a:p>
            <a:pPr marL="0" indent="0">
              <a:buNone/>
            </a:pPr>
            <a:r>
              <a:rPr lang="en-US" sz="2800" dirty="0">
                <a:latin typeface="Times New Roman" panose="02020603050405020304" pitchFamily="18" charset="0"/>
                <a:cs typeface="Times New Roman" panose="02020603050405020304" pitchFamily="18" charset="0"/>
              </a:rPr>
              <a:t>The Appeal court that the small shareholder did not have standing as regards bribery and fraud and embezzlement would not be punishable if bribery had been committed since </a:t>
            </a:r>
            <a:r>
              <a:rPr lang="en-US" sz="2800" dirty="0" err="1">
                <a:latin typeface="Times New Roman" panose="02020603050405020304" pitchFamily="18" charset="0"/>
                <a:cs typeface="Times New Roman" panose="02020603050405020304" pitchFamily="18" charset="0"/>
              </a:rPr>
              <a:t>Hernadi</a:t>
            </a:r>
            <a:r>
              <a:rPr lang="en-US" sz="2800" dirty="0">
                <a:latin typeface="Times New Roman" panose="02020603050405020304" pitchFamily="18" charset="0"/>
                <a:cs typeface="Times New Roman" panose="02020603050405020304" pitchFamily="18" charset="0"/>
              </a:rPr>
              <a:t> would have not been expected to report the illegal usage of these funds.</a:t>
            </a:r>
          </a:p>
        </p:txBody>
      </p:sp>
    </p:spTree>
    <p:extLst>
      <p:ext uri="{BB962C8B-B14F-4D97-AF65-F5344CB8AC3E}">
        <p14:creationId xmlns:p14="http://schemas.microsoft.com/office/powerpoint/2010/main" val="841785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5D12167C-DF43-C4B8-6005-485F18DD1BF4}"/>
              </a:ext>
            </a:extLst>
          </p:cNvPr>
          <p:cNvSpPr>
            <a:spLocks noGrp="1"/>
          </p:cNvSpPr>
          <p:nvPr>
            <p:ph idx="1"/>
          </p:nvPr>
        </p:nvSpPr>
        <p:spPr>
          <a:xfrm>
            <a:off x="609600" y="622006"/>
            <a:ext cx="10972800" cy="5608673"/>
          </a:xfrm>
        </p:spPr>
        <p:txBody>
          <a:bodyPr/>
          <a:lstStyle/>
          <a:p>
            <a:pPr marL="0" indent="0">
              <a:buNone/>
            </a:pPr>
            <a:endParaRPr lang="en-GB" sz="2400" b="1" dirty="0">
              <a:latin typeface="Times New Roman" panose="02020603050405020304" pitchFamily="18" charset="0"/>
              <a:cs typeface="Times New Roman" panose="02020603050405020304" pitchFamily="18" charset="0"/>
            </a:endParaRPr>
          </a:p>
          <a:p>
            <a:pPr marL="0" indent="0">
              <a:buNone/>
            </a:pPr>
            <a:r>
              <a:rPr lang="en-GB" sz="2400" b="1" dirty="0">
                <a:latin typeface="Times New Roman" panose="02020603050405020304" pitchFamily="18" charset="0"/>
                <a:cs typeface="Times New Roman" panose="02020603050405020304" pitchFamily="18" charset="0"/>
              </a:rPr>
              <a:t>24th July 2015 </a:t>
            </a:r>
          </a:p>
          <a:p>
            <a:pPr marL="0" indent="0">
              <a:buNone/>
            </a:pPr>
            <a:r>
              <a:rPr lang="en-GB" sz="2400" dirty="0">
                <a:latin typeface="Times New Roman" panose="02020603050405020304" pitchFamily="18" charset="0"/>
                <a:cs typeface="Times New Roman" panose="02020603050405020304" pitchFamily="18" charset="0"/>
              </a:rPr>
              <a:t>The Croatian Constitutional Court quashes the first and second instance judgment convicting Sanader holding that the right to a fair trial was breached to such an extent that a retrial is necessary. </a:t>
            </a:r>
          </a:p>
          <a:p>
            <a:pPr marL="0" indent="0">
              <a:buNone/>
            </a:pPr>
            <a:endParaRPr lang="en-GB" sz="2400" dirty="0">
              <a:latin typeface="Times New Roman" panose="02020603050405020304" pitchFamily="18" charset="0"/>
              <a:cs typeface="Times New Roman" panose="02020603050405020304" pitchFamily="18" charset="0"/>
            </a:endParaRPr>
          </a:p>
          <a:p>
            <a:pPr marL="0" indent="0">
              <a:buNone/>
            </a:pPr>
            <a:r>
              <a:rPr lang="en-GB" sz="2400" b="1" dirty="0">
                <a:latin typeface="Times New Roman" panose="02020603050405020304" pitchFamily="18" charset="0"/>
                <a:cs typeface="Times New Roman" panose="02020603050405020304" pitchFamily="18" charset="0"/>
              </a:rPr>
              <a:t>15th December 2015 </a:t>
            </a:r>
          </a:p>
          <a:p>
            <a:pPr marL="0" indent="0">
              <a:buNone/>
            </a:pPr>
            <a:r>
              <a:rPr lang="en-GB" sz="2400" dirty="0">
                <a:latin typeface="Times New Roman" panose="02020603050405020304" pitchFamily="18" charset="0"/>
                <a:cs typeface="Times New Roman" panose="02020603050405020304" pitchFamily="18" charset="0"/>
              </a:rPr>
              <a:t>Second Croatian EAW, Hungary does not respond: no new facts.</a:t>
            </a:r>
          </a:p>
          <a:p>
            <a:pPr marL="0" indent="0">
              <a:buNone/>
            </a:pPr>
            <a:endParaRPr lang="en-GB" sz="2400" dirty="0">
              <a:latin typeface="Times New Roman" panose="02020603050405020304" pitchFamily="18" charset="0"/>
              <a:cs typeface="Times New Roman" panose="02020603050405020304" pitchFamily="18" charset="0"/>
            </a:endParaRPr>
          </a:p>
          <a:p>
            <a:pPr marL="0" indent="0">
              <a:buNone/>
            </a:pPr>
            <a:r>
              <a:rPr lang="en-GB" sz="2400" b="1" dirty="0">
                <a:latin typeface="Times New Roman" panose="02020603050405020304" pitchFamily="18" charset="0"/>
                <a:cs typeface="Times New Roman" panose="02020603050405020304" pitchFamily="18" charset="0"/>
              </a:rPr>
              <a:t>25 June 2018 </a:t>
            </a:r>
          </a:p>
          <a:p>
            <a:pPr marL="0" indent="0">
              <a:buNone/>
            </a:pPr>
            <a:r>
              <a:rPr lang="en-GB" sz="2400" b="1" dirty="0">
                <a:solidFill>
                  <a:srgbClr val="000000"/>
                </a:solidFill>
                <a:latin typeface="Times New Roman" panose="02020603050405020304" pitchFamily="18" charset="0"/>
                <a:cs typeface="Times New Roman" panose="02020603050405020304" pitchFamily="18" charset="0"/>
              </a:rPr>
              <a:t>Case C‑268/17 AY</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057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982F2-06B9-72B0-7080-3D3DFEC3782D}"/>
              </a:ext>
            </a:extLst>
          </p:cNvPr>
          <p:cNvSpPr>
            <a:spLocks noGrp="1"/>
          </p:cNvSpPr>
          <p:nvPr>
            <p:ph type="title"/>
          </p:nvPr>
        </p:nvSpPr>
        <p:spPr/>
        <p:txBody>
          <a:bodyPr/>
          <a:lstStyle/>
          <a:p>
            <a:r>
              <a:rPr lang="en-HU" b="1"/>
              <a:t>International Judgments</a:t>
            </a:r>
          </a:p>
        </p:txBody>
      </p:sp>
      <p:sp>
        <p:nvSpPr>
          <p:cNvPr id="3" name="Content Placeholder 2">
            <a:extLst>
              <a:ext uri="{FF2B5EF4-FFF2-40B4-BE49-F238E27FC236}">
                <a16:creationId xmlns:a16="http://schemas.microsoft.com/office/drawing/2014/main" id="{F76B03DF-BAE2-C9D5-55D6-2D367EF2679E}"/>
              </a:ext>
            </a:extLst>
          </p:cNvPr>
          <p:cNvSpPr>
            <a:spLocks noGrp="1"/>
          </p:cNvSpPr>
          <p:nvPr>
            <p:ph idx="1"/>
          </p:nvPr>
        </p:nvSpPr>
        <p:spPr/>
        <p:txBody>
          <a:bodyPr/>
          <a:lstStyle/>
          <a:p>
            <a:pPr marL="0" indent="0">
              <a:buNone/>
            </a:pPr>
            <a:r>
              <a:rPr lang="hu-HU" sz="1800" b="1" dirty="0">
                <a:latin typeface="Times New Roman" panose="02020603050405020304" pitchFamily="18" charset="0"/>
                <a:ea typeface="Calibri" panose="020F0502020204030204" pitchFamily="34" charset="0"/>
              </a:rPr>
              <a:t>a</a:t>
            </a:r>
            <a:r>
              <a:rPr lang="hu-HU" sz="2400" b="1" dirty="0">
                <a:latin typeface="Times New Roman" panose="02020603050405020304" pitchFamily="18" charset="0"/>
                <a:ea typeface="Calibri" panose="020F0502020204030204" pitchFamily="34" charset="0"/>
              </a:rPr>
              <a:t>) </a:t>
            </a:r>
            <a:r>
              <a:rPr lang="en-GB" sz="2400" b="1" dirty="0">
                <a:latin typeface="Times New Roman" panose="02020603050405020304" pitchFamily="18" charset="0"/>
                <a:ea typeface="Calibri" panose="020F0502020204030204" pitchFamily="34" charset="0"/>
              </a:rPr>
              <a:t>UNCITRAL Judgment (23rd December 2016)</a:t>
            </a:r>
          </a:p>
          <a:p>
            <a:pPr marL="0" indent="0">
              <a:buNone/>
            </a:pPr>
            <a:r>
              <a:rPr lang="en-GB" sz="2400" b="1" dirty="0">
                <a:latin typeface="Times New Roman" panose="02020603050405020304" pitchFamily="18" charset="0"/>
              </a:rPr>
              <a:t>	</a:t>
            </a:r>
            <a:r>
              <a:rPr lang="en-GB" sz="2400" dirty="0">
                <a:latin typeface="Times New Roman" panose="02020603050405020304" pitchFamily="18" charset="0"/>
              </a:rPr>
              <a:t>Croatia could not prove bribery.</a:t>
            </a:r>
          </a:p>
          <a:p>
            <a:pPr marL="0" indent="0">
              <a:buNone/>
            </a:pPr>
            <a:endParaRPr lang="en-GB" sz="2400" b="1" dirty="0">
              <a:latin typeface="Times New Roman" panose="02020603050405020304" pitchFamily="18" charset="0"/>
            </a:endParaRPr>
          </a:p>
          <a:p>
            <a:pPr marL="0" indent="0">
              <a:buNone/>
            </a:pPr>
            <a:r>
              <a:rPr lang="en-GB" sz="2400" b="1" dirty="0">
                <a:latin typeface="Times New Roman" panose="02020603050405020304" pitchFamily="18" charset="0"/>
              </a:rPr>
              <a:t>b) </a:t>
            </a:r>
            <a:r>
              <a:rPr lang="en-GB" sz="2400" b="1" i="1" dirty="0">
                <a:latin typeface="Times New Roman" panose="02020603050405020304" pitchFamily="18" charset="0"/>
                <a:ea typeface="Calibri" panose="020F0502020204030204" pitchFamily="34" charset="0"/>
              </a:rPr>
              <a:t>International Centre for Settlement of Investment Disputes</a:t>
            </a:r>
            <a:r>
              <a:rPr lang="en-GB" sz="2400" b="1" dirty="0">
                <a:latin typeface="Times New Roman" panose="02020603050405020304" pitchFamily="18" charset="0"/>
                <a:ea typeface="Calibri" panose="020F0502020204030204" pitchFamily="34" charset="0"/>
              </a:rPr>
              <a:t> (ICSID) (5th July 2022)</a:t>
            </a:r>
          </a:p>
          <a:p>
            <a:pPr marL="0" indent="0">
              <a:buNone/>
            </a:pPr>
            <a:r>
              <a:rPr lang="en-GB" sz="2400" b="1" dirty="0">
                <a:latin typeface="Times New Roman" panose="02020603050405020304" pitchFamily="18" charset="0"/>
                <a:ea typeface="Calibri" panose="020F0502020204030204" pitchFamily="34" charset="0"/>
              </a:rPr>
              <a:t>	</a:t>
            </a:r>
            <a:r>
              <a:rPr lang="en-GB" sz="2400" dirty="0">
                <a:latin typeface="Times New Roman" panose="02020603050405020304" pitchFamily="18" charset="0"/>
                <a:ea typeface="Calibri" panose="020F0502020204030204" pitchFamily="34" charset="0"/>
              </a:rPr>
              <a:t>There was no bribery and Croatia has to pay </a:t>
            </a:r>
            <a:r>
              <a:rPr lang="en-GB" sz="2400" dirty="0" err="1">
                <a:latin typeface="Times New Roman" panose="02020603050405020304" pitchFamily="18" charset="0"/>
                <a:ea typeface="Calibri" panose="020F0502020204030204" pitchFamily="34" charset="0"/>
              </a:rPr>
              <a:t>substential</a:t>
            </a:r>
            <a:r>
              <a:rPr lang="en-GB" sz="2400" dirty="0">
                <a:latin typeface="Times New Roman" panose="02020603050405020304" pitchFamily="18" charset="0"/>
                <a:ea typeface="Calibri" panose="020F0502020204030204" pitchFamily="34" charset="0"/>
              </a:rPr>
              <a:t> damages to MOL.</a:t>
            </a:r>
          </a:p>
          <a:p>
            <a:pPr marL="0" indent="0">
              <a:buNone/>
            </a:pPr>
            <a:endParaRPr lang="en-GB" sz="2400" b="1" dirty="0">
              <a:latin typeface="Times New Roman" panose="02020603050405020304" pitchFamily="18" charset="0"/>
              <a:ea typeface="Calibri" panose="020F0502020204030204" pitchFamily="34" charset="0"/>
            </a:endParaRPr>
          </a:p>
          <a:p>
            <a:pPr marL="0" indent="0">
              <a:buNone/>
            </a:pPr>
            <a:r>
              <a:rPr lang="en-GB" sz="2400" b="1" dirty="0">
                <a:latin typeface="Times New Roman" panose="02020603050405020304" pitchFamily="18" charset="0"/>
                <a:ea typeface="Calibri" panose="020F0502020204030204" pitchFamily="34" charset="0"/>
              </a:rPr>
              <a:t>c) Swiss Supreme Court (</a:t>
            </a:r>
            <a:r>
              <a:rPr lang="en-GB" sz="2400" b="1" dirty="0" err="1">
                <a:latin typeface="Times New Roman" panose="02020603050405020304" pitchFamily="18" charset="0"/>
                <a:ea typeface="Calibri" panose="020F0502020204030204" pitchFamily="34" charset="0"/>
              </a:rPr>
              <a:t>Bundesgericht</a:t>
            </a:r>
            <a:r>
              <a:rPr lang="en-GB" sz="2400" b="1" dirty="0">
                <a:latin typeface="Times New Roman" panose="02020603050405020304" pitchFamily="18" charset="0"/>
                <a:ea typeface="Calibri" panose="020F0502020204030204" pitchFamily="34" charset="0"/>
              </a:rPr>
              <a:t>) (23rd September 2022)4A 69/2022 </a:t>
            </a:r>
          </a:p>
          <a:p>
            <a:pPr marL="0" indent="0">
              <a:buNone/>
            </a:pPr>
            <a:r>
              <a:rPr lang="en-GB" sz="2400" b="1" dirty="0">
                <a:latin typeface="Times New Roman" panose="02020603050405020304" pitchFamily="18" charset="0"/>
              </a:rPr>
              <a:t>	</a:t>
            </a:r>
            <a:r>
              <a:rPr lang="en-GB" sz="2400" dirty="0">
                <a:latin typeface="Times New Roman" panose="02020603050405020304" pitchFamily="18" charset="0"/>
              </a:rPr>
              <a:t>Refused to annul the UNCITRAL judgment.</a:t>
            </a:r>
            <a:endParaRPr lang="en-GB" sz="2400" dirty="0"/>
          </a:p>
        </p:txBody>
      </p:sp>
    </p:spTree>
    <p:extLst>
      <p:ext uri="{BB962C8B-B14F-4D97-AF65-F5344CB8AC3E}">
        <p14:creationId xmlns:p14="http://schemas.microsoft.com/office/powerpoint/2010/main" val="2183214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98BB76-5CDC-2CA3-C2A7-80A6E9E0AB6D}"/>
              </a:ext>
            </a:extLst>
          </p:cNvPr>
          <p:cNvSpPr>
            <a:spLocks noGrp="1"/>
          </p:cNvSpPr>
          <p:nvPr>
            <p:ph idx="1"/>
          </p:nvPr>
        </p:nvSpPr>
        <p:spPr/>
        <p:txBody>
          <a:bodyPr/>
          <a:lstStyle/>
          <a:p>
            <a:pPr marL="0" indent="0">
              <a:buNone/>
            </a:pPr>
            <a:r>
              <a:rPr lang="en-GB" sz="6000" b="1" dirty="0">
                <a:solidFill>
                  <a:schemeClr val="accent5"/>
                </a:solidFill>
                <a:effectLst/>
                <a:latin typeface="Times New Roman" panose="02020603050405020304" pitchFamily="18" charset="0"/>
                <a:cs typeface="Times New Roman" panose="02020603050405020304" pitchFamily="18" charset="0"/>
              </a:rPr>
              <a:t>III. C-268/17 AY  (2018) case (i</a:t>
            </a:r>
            <a:r>
              <a:rPr lang="en-GB" altLang="hu-HU" sz="6000" b="1" dirty="0">
                <a:solidFill>
                  <a:schemeClr val="accent5"/>
                </a:solidFill>
                <a:latin typeface="Times New Roman" panose="02020603050405020304" pitchFamily="18" charset="0"/>
                <a:cs typeface="Times New Roman" panose="02020603050405020304" pitchFamily="18" charset="0"/>
              </a:rPr>
              <a:t>ssues of ne bis in idem)</a:t>
            </a:r>
            <a:br>
              <a:rPr lang="en-GB" sz="6000" b="1" dirty="0">
                <a:solidFill>
                  <a:schemeClr val="accent5"/>
                </a:solidFill>
                <a:effectLst/>
                <a:latin typeface="Times New Roman" panose="02020603050405020304" pitchFamily="18" charset="0"/>
              </a:rPr>
            </a:br>
            <a:endParaRPr lang="en-HU" sz="6000"/>
          </a:p>
        </p:txBody>
      </p:sp>
    </p:spTree>
    <p:extLst>
      <p:ext uri="{BB962C8B-B14F-4D97-AF65-F5344CB8AC3E}">
        <p14:creationId xmlns:p14="http://schemas.microsoft.com/office/powerpoint/2010/main" val="2915602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04FF6-A296-9D2C-5FCC-9A9D1A7CCC99}"/>
              </a:ext>
            </a:extLst>
          </p:cNvPr>
          <p:cNvSpPr>
            <a:spLocks noGrp="1"/>
          </p:cNvSpPr>
          <p:nvPr>
            <p:ph type="title"/>
          </p:nvPr>
        </p:nvSpPr>
        <p:spPr/>
        <p:txBody>
          <a:bodyPr>
            <a:normAutofit fontScale="90000"/>
          </a:bodyPr>
          <a:lstStyle/>
          <a:p>
            <a:r>
              <a:rPr lang="en-GB" b="1" i="0" u="none" strike="noStrike" dirty="0">
                <a:solidFill>
                  <a:schemeClr val="accent5"/>
                </a:solidFill>
                <a:effectLst/>
                <a:latin typeface="Times New Roman" panose="02020603050405020304" pitchFamily="18" charset="0"/>
                <a:cs typeface="Times New Roman" panose="02020603050405020304" pitchFamily="18" charset="0"/>
              </a:rPr>
              <a:t>III.1. The judgment</a:t>
            </a:r>
            <a:br>
              <a:rPr lang="en-GB" b="1" i="0" u="none" strike="noStrike" dirty="0">
                <a:solidFill>
                  <a:srgbClr val="000000"/>
                </a:solidFill>
                <a:effectLst/>
                <a:latin typeface="Times New Roman" panose="02020603050405020304" pitchFamily="18" charset="0"/>
                <a:cs typeface="Times New Roman" panose="02020603050405020304" pitchFamily="18" charset="0"/>
              </a:rPr>
            </a:br>
            <a:endParaRPr lang="en-HU"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493C78-BD28-CE9E-7537-31D953CFD795}"/>
              </a:ext>
            </a:extLst>
          </p:cNvPr>
          <p:cNvSpPr>
            <a:spLocks noGrp="1"/>
          </p:cNvSpPr>
          <p:nvPr>
            <p:ph idx="1"/>
          </p:nvPr>
        </p:nvSpPr>
        <p:spPr/>
        <p:txBody>
          <a:bodyPr/>
          <a:lstStyle/>
          <a:p>
            <a:pPr marL="360045" indent="0" algn="just">
              <a:spcAft>
                <a:spcPts val="1200"/>
              </a:spcAft>
              <a:buNone/>
            </a:pPr>
            <a:r>
              <a:rPr lang="en-GB" sz="1800" b="1" dirty="0">
                <a:solidFill>
                  <a:schemeClr val="accent6">
                    <a:lumMod val="50000"/>
                  </a:schemeClr>
                </a:solidFill>
                <a:latin typeface="Times New Roman" panose="02020603050405020304" pitchFamily="18" charset="0"/>
                <a:cs typeface="Times New Roman" panose="02020603050405020304" pitchFamily="18" charset="0"/>
              </a:rPr>
              <a:t>Preliminary Questions</a:t>
            </a:r>
          </a:p>
          <a:p>
            <a:pPr marL="360045" indent="0" algn="just">
              <a:spcAft>
                <a:spcPts val="1200"/>
              </a:spcAft>
              <a:buNone/>
            </a:pPr>
            <a:r>
              <a:rPr lang="en-GB" sz="1800" dirty="0">
                <a:solidFill>
                  <a:srgbClr val="000000"/>
                </a:solidFill>
                <a:latin typeface="Times New Roman" panose="02020603050405020304" pitchFamily="18" charset="0"/>
                <a:cs typeface="Times New Roman" panose="02020603050405020304" pitchFamily="18" charset="0"/>
              </a:rPr>
              <a:t>(1)      Is Article 4(3) of the Framework Decision to be interpreted as meaning that the decision not to prosecute for an offence on which a European arrest warrant is based or to halt proceedings relates only to the offence on which the European arrest warrant is based or is that provision to be understood as meaning that the cessation or discontinuation of proceedings must also concern the requested person as the suspect/accused in those proceedings?</a:t>
            </a:r>
          </a:p>
          <a:p>
            <a:pPr marL="360045" indent="0" algn="just">
              <a:spcAft>
                <a:spcPts val="1200"/>
              </a:spcAft>
              <a:buNone/>
            </a:pPr>
            <a:r>
              <a:rPr lang="en-GB" sz="1800" dirty="0">
                <a:solidFill>
                  <a:srgbClr val="000000"/>
                </a:solidFill>
                <a:latin typeface="Times New Roman" panose="02020603050405020304" pitchFamily="18" charset="0"/>
                <a:cs typeface="Times New Roman" panose="02020603050405020304" pitchFamily="18" charset="0"/>
              </a:rPr>
              <a:t>(2)      May a Member State refuse, pursuant to Article 4(3) of the Framework Decision, to execute a European arrest warrant which has been issued when the judicial authority of the other Member State has decided either not to prosecute for the offence on which the European arrest warrant is based or to halt proceedings where the requested person had the status of a witness and not of a suspect/accused in the proceedings?</a:t>
            </a:r>
          </a:p>
          <a:p>
            <a:pPr marL="0" indent="0">
              <a:buNone/>
            </a:pPr>
            <a:endParaRPr lang="en-HU"/>
          </a:p>
        </p:txBody>
      </p:sp>
    </p:spTree>
    <p:extLst>
      <p:ext uri="{BB962C8B-B14F-4D97-AF65-F5344CB8AC3E}">
        <p14:creationId xmlns:p14="http://schemas.microsoft.com/office/powerpoint/2010/main" val="3566134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2D8E1C-99C7-D12B-469C-9C9017F3D976}"/>
              </a:ext>
            </a:extLst>
          </p:cNvPr>
          <p:cNvSpPr>
            <a:spLocks noGrp="1"/>
          </p:cNvSpPr>
          <p:nvPr>
            <p:ph idx="1"/>
          </p:nvPr>
        </p:nvSpPr>
        <p:spPr>
          <a:xfrm>
            <a:off x="318976" y="73573"/>
            <a:ext cx="11408735" cy="6052591"/>
          </a:xfrm>
        </p:spPr>
        <p:txBody>
          <a:bodyPr/>
          <a:lstStyle/>
          <a:p>
            <a:pPr marL="360045" indent="0" algn="just">
              <a:spcAft>
                <a:spcPts val="1200"/>
              </a:spcAft>
              <a:buNone/>
            </a:pPr>
            <a:r>
              <a:rPr lang="en-GB" sz="1800" dirty="0">
                <a:solidFill>
                  <a:srgbClr val="000000"/>
                </a:solidFill>
                <a:latin typeface="Times New Roman" panose="02020603050405020304" pitchFamily="18" charset="0"/>
                <a:cs typeface="Times New Roman" panose="02020603050405020304" pitchFamily="18" charset="0"/>
              </a:rPr>
              <a:t>(3)      Does the decision to terminate an investigation in which the requested person did not have the status of a </a:t>
            </a:r>
            <a:r>
              <a:rPr lang="en-GB" sz="2000" dirty="0">
                <a:solidFill>
                  <a:srgbClr val="000000"/>
                </a:solidFill>
                <a:latin typeface="Times New Roman" panose="02020603050405020304" pitchFamily="18" charset="0"/>
                <a:cs typeface="Times New Roman" panose="02020603050405020304" pitchFamily="18" charset="0"/>
              </a:rPr>
              <a:t>suspect but was interviewed as a witness constitute, for the other Member States, a ground not to act on the European arrest warrant which has been issued in accordance with Article 3(2) of the Framework Decision?</a:t>
            </a:r>
          </a:p>
          <a:p>
            <a:pPr marL="360045" indent="0" algn="just">
              <a:spcAft>
                <a:spcPts val="1200"/>
              </a:spcAft>
              <a:buNone/>
            </a:pPr>
            <a:r>
              <a:rPr lang="en-GB" sz="2000" dirty="0">
                <a:solidFill>
                  <a:srgbClr val="000000"/>
                </a:solidFill>
                <a:latin typeface="Times New Roman" panose="02020603050405020304" pitchFamily="18" charset="0"/>
                <a:cs typeface="Times New Roman" panose="02020603050405020304" pitchFamily="18" charset="0"/>
              </a:rPr>
              <a:t>(4)      What is the link between the mandatory ground for refusal of surrender laid down in Article 3(2) of the Framework Decision, where ‘the executing judicial authority is informed that the requested person has been finally judged by a Member State in respect of the same acts’, and the optional ground for refusal of surrender laid down in Article 4(3) of the Framework Decision, where ‘a final judgment has been passed upon the requested person in a Member State, in respect of the same acts, which prevents further proceedings’?</a:t>
            </a:r>
          </a:p>
          <a:p>
            <a:pPr marL="360045" indent="0" algn="just">
              <a:spcAft>
                <a:spcPts val="1200"/>
              </a:spcAft>
              <a:buNone/>
            </a:pPr>
            <a:r>
              <a:rPr lang="en-GB" sz="2000" dirty="0">
                <a:solidFill>
                  <a:srgbClr val="000000"/>
                </a:solidFill>
                <a:latin typeface="Times New Roman" panose="02020603050405020304" pitchFamily="18" charset="0"/>
                <a:cs typeface="Times New Roman" panose="02020603050405020304" pitchFamily="18" charset="0"/>
              </a:rPr>
              <a:t>(5)      Is Article 1(2) of the Framework Decision to be interpreted as meaning that the executing State is required to adopt a decision on any European arrest warrant communicated to it, even where it has already taken a decision on a previous European arrest warrant issued by the other judicial authority against the same requested person in the same criminal proceedings and where the new European arrest warrant is issued because of a change in circumstances in the State issuing the European arrest warrant (decision to refer — initiation of criminal proceedings, stricter evidential criteria relating to the commission of the offence, new competent judicial authority/court)?’</a:t>
            </a:r>
          </a:p>
          <a:p>
            <a:pPr marL="0" indent="0">
              <a:buNone/>
            </a:pPr>
            <a:endParaRPr lang="en-HU"/>
          </a:p>
        </p:txBody>
      </p:sp>
    </p:spTree>
    <p:extLst>
      <p:ext uri="{BB962C8B-B14F-4D97-AF65-F5344CB8AC3E}">
        <p14:creationId xmlns:p14="http://schemas.microsoft.com/office/powerpoint/2010/main" val="4293374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ím 1">
            <a:extLst>
              <a:ext uri="{FF2B5EF4-FFF2-40B4-BE49-F238E27FC236}">
                <a16:creationId xmlns:a16="http://schemas.microsoft.com/office/drawing/2014/main" id="{D1F30A25-93C4-1054-7839-86FC52396DC3}"/>
              </a:ext>
            </a:extLst>
          </p:cNvPr>
          <p:cNvSpPr>
            <a:spLocks noGrp="1"/>
          </p:cNvSpPr>
          <p:nvPr>
            <p:ph type="title"/>
          </p:nvPr>
        </p:nvSpPr>
        <p:spPr/>
        <p:txBody>
          <a:bodyPr/>
          <a:lstStyle/>
          <a:p>
            <a:r>
              <a:rPr lang="hu-HU" altLang="hu-HU" err="1">
                <a:latin typeface="Arial" panose="020B0604020202020204" pitchFamily="34" charset="0"/>
                <a:cs typeface="Arial" panose="020B0604020202020204" pitchFamily="34" charset="0"/>
              </a:rPr>
              <a:t>Table</a:t>
            </a:r>
            <a:r>
              <a:rPr lang="hu-HU" altLang="hu-HU">
                <a:latin typeface="Arial" panose="020B0604020202020204" pitchFamily="34" charset="0"/>
                <a:cs typeface="Arial" panose="020B0604020202020204" pitchFamily="34" charset="0"/>
              </a:rPr>
              <a:t> of </a:t>
            </a:r>
            <a:r>
              <a:rPr lang="hu-HU" altLang="hu-HU" err="1">
                <a:latin typeface="Arial" panose="020B0604020202020204" pitchFamily="34" charset="0"/>
                <a:cs typeface="Arial" panose="020B0604020202020204" pitchFamily="34" charset="0"/>
              </a:rPr>
              <a:t>Contents</a:t>
            </a:r>
            <a:r>
              <a:rPr lang="hu-HU" altLang="hu-HU">
                <a:latin typeface="Arial" panose="020B0604020202020204" pitchFamily="34" charset="0"/>
                <a:cs typeface="Arial" panose="020B0604020202020204" pitchFamily="34" charset="0"/>
              </a:rPr>
              <a:t> </a:t>
            </a:r>
          </a:p>
        </p:txBody>
      </p:sp>
      <p:sp>
        <p:nvSpPr>
          <p:cNvPr id="12291" name="Tartalom helye 2">
            <a:extLst>
              <a:ext uri="{FF2B5EF4-FFF2-40B4-BE49-F238E27FC236}">
                <a16:creationId xmlns:a16="http://schemas.microsoft.com/office/drawing/2014/main" id="{90E80AF7-707D-00B8-4397-B9681E27A1A0}"/>
              </a:ext>
            </a:extLst>
          </p:cNvPr>
          <p:cNvSpPr>
            <a:spLocks noGrp="1"/>
          </p:cNvSpPr>
          <p:nvPr>
            <p:ph idx="1"/>
          </p:nvPr>
        </p:nvSpPr>
        <p:spPr>
          <a:xfrm>
            <a:off x="609600" y="1254643"/>
            <a:ext cx="10972800" cy="5603358"/>
          </a:xfrm>
        </p:spPr>
        <p:txBody>
          <a:bodyPr/>
          <a:lstStyle/>
          <a:p>
            <a:pPr marL="0" indent="0">
              <a:buNone/>
            </a:pPr>
            <a:r>
              <a:rPr lang="hu-HU" altLang="hu-HU" sz="1600" dirty="0">
                <a:latin typeface="Times New Roman" panose="02020603050405020304" pitchFamily="18" charset="0"/>
                <a:cs typeface="Times New Roman" panose="02020603050405020304" pitchFamily="18" charset="0"/>
              </a:rPr>
              <a:t>I</a:t>
            </a:r>
            <a:r>
              <a:rPr lang="hu-HU" altLang="hu-HU" sz="1600" dirty="0">
                <a:solidFill>
                  <a:schemeClr val="tx1"/>
                </a:solidFill>
                <a:latin typeface="Times New Roman" panose="02020603050405020304" pitchFamily="18" charset="0"/>
                <a:cs typeface="Times New Roman" panose="02020603050405020304" pitchFamily="18" charset="0"/>
              </a:rPr>
              <a:t>. Mutual </a:t>
            </a:r>
            <a:r>
              <a:rPr lang="hu-HU" altLang="hu-HU" sz="1600" dirty="0" err="1">
                <a:solidFill>
                  <a:schemeClr val="tx1"/>
                </a:solidFill>
                <a:latin typeface="Times New Roman" panose="02020603050405020304" pitchFamily="18" charset="0"/>
                <a:cs typeface="Times New Roman" panose="02020603050405020304" pitchFamily="18" charset="0"/>
              </a:rPr>
              <a:t>trust</a:t>
            </a:r>
            <a:r>
              <a:rPr lang="hu-HU" altLang="hu-HU" sz="1600" dirty="0">
                <a:solidFill>
                  <a:schemeClr val="tx1"/>
                </a:solidFill>
                <a:latin typeface="Times New Roman" panose="02020603050405020304" pitchFamily="18" charset="0"/>
                <a:cs typeface="Times New Roman" panose="02020603050405020304" pitchFamily="18" charset="0"/>
              </a:rPr>
              <a:t> and </a:t>
            </a:r>
            <a:r>
              <a:rPr lang="hu-HU" altLang="hu-HU" sz="1600" dirty="0" err="1">
                <a:solidFill>
                  <a:schemeClr val="tx1"/>
                </a:solidFill>
                <a:latin typeface="Times New Roman" panose="02020603050405020304" pitchFamily="18" charset="0"/>
                <a:cs typeface="Times New Roman" panose="02020603050405020304" pitchFamily="18" charset="0"/>
              </a:rPr>
              <a:t>Recognition</a:t>
            </a:r>
            <a:endParaRPr lang="hu-HU" altLang="hu-HU" sz="1600" dirty="0">
              <a:solidFill>
                <a:schemeClr val="tx1"/>
              </a:solidFill>
              <a:latin typeface="Times New Roman" panose="02020603050405020304" pitchFamily="18" charset="0"/>
              <a:cs typeface="Times New Roman" panose="02020603050405020304" pitchFamily="18" charset="0"/>
            </a:endParaRPr>
          </a:p>
          <a:p>
            <a:pPr marL="0" indent="0">
              <a:buNone/>
            </a:pPr>
            <a:r>
              <a:rPr lang="hu-HU" altLang="hu-HU" sz="1600" dirty="0">
                <a:solidFill>
                  <a:schemeClr val="tx1"/>
                </a:solidFill>
                <a:latin typeface="Times New Roman" panose="02020603050405020304" pitchFamily="18" charset="0"/>
                <a:cs typeface="Times New Roman" panose="02020603050405020304" pitchFamily="18" charset="0"/>
              </a:rPr>
              <a:t>II. </a:t>
            </a:r>
            <a:r>
              <a:rPr lang="hu-HU" altLang="hu-HU" sz="1600" dirty="0" err="1">
                <a:solidFill>
                  <a:schemeClr val="tx1"/>
                </a:solidFill>
                <a:latin typeface="Times New Roman" panose="02020603050405020304" pitchFamily="18" charset="0"/>
                <a:cs typeface="Times New Roman" panose="02020603050405020304" pitchFamily="18" charset="0"/>
              </a:rPr>
              <a:t>Chronology</a:t>
            </a:r>
            <a:r>
              <a:rPr lang="hu-HU" altLang="hu-HU" sz="1600" dirty="0">
                <a:solidFill>
                  <a:schemeClr val="tx1"/>
                </a:solidFill>
                <a:latin typeface="Times New Roman" panose="02020603050405020304" pitchFamily="18" charset="0"/>
                <a:cs typeface="Times New Roman" panose="02020603050405020304" pitchFamily="18" charset="0"/>
              </a:rPr>
              <a:t> of </a:t>
            </a:r>
            <a:r>
              <a:rPr lang="hu-HU" altLang="hu-HU" sz="1600" dirty="0" err="1">
                <a:solidFill>
                  <a:schemeClr val="tx1"/>
                </a:solidFill>
                <a:latin typeface="Times New Roman" panose="02020603050405020304" pitchFamily="18" charset="0"/>
                <a:cs typeface="Times New Roman" panose="02020603050405020304" pitchFamily="18" charset="0"/>
              </a:rPr>
              <a:t>the</a:t>
            </a:r>
            <a:r>
              <a:rPr lang="hu-HU" altLang="hu-HU" sz="1600" dirty="0">
                <a:solidFill>
                  <a:schemeClr val="tx1"/>
                </a:solidFill>
                <a:latin typeface="Times New Roman" panose="02020603050405020304" pitchFamily="18" charset="0"/>
                <a:cs typeface="Times New Roman" panose="02020603050405020304" pitchFamily="18" charset="0"/>
              </a:rPr>
              <a:t> </a:t>
            </a:r>
            <a:r>
              <a:rPr lang="hu-HU" altLang="hu-HU" sz="1600" dirty="0" err="1">
                <a:solidFill>
                  <a:schemeClr val="tx1"/>
                </a:solidFill>
                <a:latin typeface="Times New Roman" panose="02020603050405020304" pitchFamily="18" charset="0"/>
                <a:cs typeface="Times New Roman" panose="02020603050405020304" pitchFamily="18" charset="0"/>
              </a:rPr>
              <a:t>Hernadi</a:t>
            </a:r>
            <a:r>
              <a:rPr lang="hu-HU" altLang="hu-HU" sz="1600" dirty="0">
                <a:solidFill>
                  <a:schemeClr val="tx1"/>
                </a:solidFill>
                <a:latin typeface="Times New Roman" panose="02020603050405020304" pitchFamily="18" charset="0"/>
                <a:cs typeface="Times New Roman" panose="02020603050405020304" pitchFamily="18" charset="0"/>
              </a:rPr>
              <a:t> </a:t>
            </a:r>
            <a:r>
              <a:rPr lang="hu-HU" altLang="hu-HU" sz="1600" dirty="0" err="1">
                <a:solidFill>
                  <a:schemeClr val="tx1"/>
                </a:solidFill>
                <a:latin typeface="Times New Roman" panose="02020603050405020304" pitchFamily="18" charset="0"/>
                <a:cs typeface="Times New Roman" panose="02020603050405020304" pitchFamily="18" charset="0"/>
              </a:rPr>
              <a:t>case</a:t>
            </a:r>
            <a:endParaRPr lang="hu-HU" altLang="hu-HU" sz="1600" dirty="0">
              <a:solidFill>
                <a:schemeClr val="tx1"/>
              </a:solidFill>
              <a:latin typeface="Times New Roman" panose="02020603050405020304" pitchFamily="18" charset="0"/>
              <a:cs typeface="Times New Roman" panose="02020603050405020304" pitchFamily="18" charset="0"/>
            </a:endParaRPr>
          </a:p>
          <a:p>
            <a:pPr marL="0" indent="0">
              <a:buNone/>
            </a:pPr>
            <a:r>
              <a:rPr lang="en-GB" sz="1600" dirty="0">
                <a:solidFill>
                  <a:srgbClr val="000000"/>
                </a:solidFill>
                <a:effectLst/>
                <a:latin typeface="Times New Roman" panose="02020603050405020304" pitchFamily="18" charset="0"/>
                <a:cs typeface="Times New Roman" panose="02020603050405020304" pitchFamily="18" charset="0"/>
              </a:rPr>
              <a:t>III. AY </a:t>
            </a:r>
            <a:r>
              <a:rPr lang="en-GB" sz="1600" dirty="0">
                <a:solidFill>
                  <a:schemeClr val="tx1"/>
                </a:solidFill>
                <a:effectLst/>
                <a:latin typeface="Times New Roman" panose="02020603050405020304" pitchFamily="18" charset="0"/>
                <a:cs typeface="Times New Roman" panose="02020603050405020304" pitchFamily="18" charset="0"/>
              </a:rPr>
              <a:t>C-268/17 (2018) case (i</a:t>
            </a:r>
            <a:r>
              <a:rPr lang="en-GB" altLang="hu-HU" sz="1600" dirty="0">
                <a:solidFill>
                  <a:schemeClr val="tx1"/>
                </a:solidFill>
                <a:latin typeface="Times New Roman" panose="02020603050405020304" pitchFamily="18" charset="0"/>
                <a:cs typeface="Times New Roman" panose="02020603050405020304" pitchFamily="18" charset="0"/>
              </a:rPr>
              <a:t>ssues of ne bis in idem)</a:t>
            </a:r>
          </a:p>
          <a:p>
            <a:pPr marL="0" indent="0">
              <a:buNone/>
            </a:pPr>
            <a:r>
              <a:rPr lang="en-GB" altLang="hu-HU" sz="1600" dirty="0">
                <a:solidFill>
                  <a:schemeClr val="tx1"/>
                </a:solidFill>
                <a:latin typeface="Times New Roman" panose="02020603050405020304" pitchFamily="18" charset="0"/>
                <a:cs typeface="Times New Roman" panose="02020603050405020304" pitchFamily="18" charset="0"/>
              </a:rPr>
              <a:t>	III.1. The judgment</a:t>
            </a:r>
          </a:p>
          <a:p>
            <a:pPr marL="0" indent="0">
              <a:buNone/>
            </a:pPr>
            <a:r>
              <a:rPr lang="en-GB" altLang="hu-HU" sz="1600" dirty="0">
                <a:solidFill>
                  <a:schemeClr val="tx1"/>
                </a:solidFill>
                <a:latin typeface="Times New Roman" panose="02020603050405020304" pitchFamily="18" charset="0"/>
                <a:cs typeface="Times New Roman" panose="02020603050405020304" pitchFamily="18" charset="0"/>
              </a:rPr>
              <a:t>	</a:t>
            </a:r>
            <a:r>
              <a:rPr lang="en-US" sz="1600" dirty="0">
                <a:solidFill>
                  <a:schemeClr val="tx1"/>
                </a:solidFill>
                <a:latin typeface="Times New Roman" panose="02020603050405020304" pitchFamily="18" charset="0"/>
                <a:cs typeface="Times New Roman" panose="02020603050405020304" pitchFamily="18" charset="0"/>
              </a:rPr>
              <a:t>III.2. Relevant parts of EU law concerning the </a:t>
            </a:r>
            <a:br>
              <a:rPr lang="en-US" sz="1600" dirty="0">
                <a:solidFill>
                  <a:schemeClr val="tx1"/>
                </a:solidFill>
                <a:latin typeface="Times New Roman" panose="02020603050405020304" pitchFamily="18" charset="0"/>
                <a:cs typeface="Times New Roman" panose="02020603050405020304" pitchFamily="18" charset="0"/>
              </a:rPr>
            </a:br>
            <a:r>
              <a:rPr lang="en-US" sz="1600" dirty="0">
                <a:solidFill>
                  <a:schemeClr val="tx1"/>
                </a:solidFill>
                <a:latin typeface="Times New Roman" panose="02020603050405020304" pitchFamily="18" charset="0"/>
                <a:cs typeface="Times New Roman" panose="02020603050405020304" pitchFamily="18" charset="0"/>
              </a:rPr>
              <a:t>		ne bis in idem principle</a:t>
            </a:r>
            <a:endParaRPr lang="en-GB" altLang="hu-HU" sz="1600" dirty="0">
              <a:solidFill>
                <a:schemeClr val="tx1"/>
              </a:solidFill>
              <a:latin typeface="Times New Roman" panose="02020603050405020304" pitchFamily="18" charset="0"/>
              <a:cs typeface="Times New Roman" panose="02020603050405020304" pitchFamily="18" charset="0"/>
            </a:endParaRPr>
          </a:p>
          <a:p>
            <a:pPr marL="0" indent="0" algn="l">
              <a:buNone/>
            </a:pPr>
            <a:r>
              <a:rPr lang="en-GB" altLang="hu-HU" sz="1600" dirty="0">
                <a:solidFill>
                  <a:schemeClr val="tx1"/>
                </a:solidFill>
                <a:latin typeface="Times New Roman" panose="02020603050405020304" pitchFamily="18" charset="0"/>
                <a:cs typeface="Times New Roman" panose="02020603050405020304" pitchFamily="18" charset="0"/>
              </a:rPr>
              <a:t>	III.3. </a:t>
            </a:r>
            <a:r>
              <a:rPr lang="hu-HU" sz="1600" i="0" u="none" strike="noStrike" dirty="0" err="1">
                <a:solidFill>
                  <a:schemeClr val="tx1"/>
                </a:solidFill>
                <a:effectLst/>
                <a:latin typeface="Times New Roman" panose="02020603050405020304" pitchFamily="18" charset="0"/>
                <a:cs typeface="Times New Roman" panose="02020603050405020304" pitchFamily="18" charset="0"/>
              </a:rPr>
              <a:t>Gözütok</a:t>
            </a:r>
            <a:r>
              <a:rPr lang="hu-HU" sz="1600" i="0" u="none" strike="noStrike" dirty="0">
                <a:solidFill>
                  <a:schemeClr val="tx1"/>
                </a:solidFill>
                <a:effectLst/>
                <a:latin typeface="Times New Roman" panose="02020603050405020304" pitchFamily="18" charset="0"/>
                <a:cs typeface="Times New Roman" panose="02020603050405020304" pitchFamily="18" charset="0"/>
              </a:rPr>
              <a:t> C-187/01 and </a:t>
            </a:r>
            <a:r>
              <a:rPr lang="hu-HU" sz="1600" i="0" u="none" strike="noStrike" dirty="0" err="1">
                <a:solidFill>
                  <a:schemeClr val="tx1"/>
                </a:solidFill>
                <a:effectLst/>
                <a:latin typeface="Times New Roman" panose="02020603050405020304" pitchFamily="18" charset="0"/>
                <a:cs typeface="Times New Roman" panose="02020603050405020304" pitchFamily="18" charset="0"/>
              </a:rPr>
              <a:t>Brügge</a:t>
            </a:r>
            <a:r>
              <a:rPr lang="hu-HU" sz="1600" i="0" u="none" strike="noStrike" dirty="0">
                <a:solidFill>
                  <a:schemeClr val="tx1"/>
                </a:solidFill>
                <a:effectLst/>
                <a:latin typeface="Times New Roman" panose="02020603050405020304" pitchFamily="18" charset="0"/>
                <a:cs typeface="Times New Roman" panose="02020603050405020304" pitchFamily="18" charset="0"/>
              </a:rPr>
              <a:t> C-385/01 (2003)</a:t>
            </a:r>
          </a:p>
          <a:p>
            <a:pPr marL="0" indent="0" algn="l">
              <a:buNone/>
            </a:pPr>
            <a:r>
              <a:rPr lang="hu-HU" sz="1600" dirty="0">
                <a:solidFill>
                  <a:schemeClr val="tx1"/>
                </a:solidFill>
                <a:latin typeface="Times New Roman" panose="02020603050405020304" pitchFamily="18" charset="0"/>
                <a:cs typeface="Times New Roman" panose="02020603050405020304" pitchFamily="18" charset="0"/>
              </a:rPr>
              <a:t>	III.4.Van </a:t>
            </a:r>
            <a:r>
              <a:rPr lang="hu-HU" sz="1600" dirty="0" err="1">
                <a:solidFill>
                  <a:schemeClr val="tx1"/>
                </a:solidFill>
                <a:latin typeface="Times New Roman" panose="02020603050405020304" pitchFamily="18" charset="0"/>
                <a:cs typeface="Times New Roman" panose="02020603050405020304" pitchFamily="18" charset="0"/>
              </a:rPr>
              <a:t>Straaten</a:t>
            </a:r>
            <a:r>
              <a:rPr lang="hu-HU" sz="1600" dirty="0">
                <a:solidFill>
                  <a:schemeClr val="tx1"/>
                </a:solidFill>
                <a:latin typeface="Times New Roman" panose="02020603050405020304" pitchFamily="18" charset="0"/>
                <a:cs typeface="Times New Roman" panose="02020603050405020304" pitchFamily="18" charset="0"/>
              </a:rPr>
              <a:t> C-150/05 (2006) and </a:t>
            </a:r>
            <a:r>
              <a:rPr lang="hu-HU" sz="1600" dirty="0" err="1">
                <a:solidFill>
                  <a:schemeClr val="tx1"/>
                </a:solidFill>
                <a:latin typeface="Times New Roman" panose="02020603050405020304" pitchFamily="18" charset="0"/>
                <a:cs typeface="Times New Roman" panose="02020603050405020304" pitchFamily="18" charset="0"/>
              </a:rPr>
              <a:t>Gasparini</a:t>
            </a:r>
            <a:r>
              <a:rPr lang="hu-HU" sz="1600" dirty="0">
                <a:solidFill>
                  <a:schemeClr val="tx1"/>
                </a:solidFill>
                <a:latin typeface="Times New Roman" panose="02020603050405020304" pitchFamily="18" charset="0"/>
                <a:cs typeface="Times New Roman" panose="02020603050405020304" pitchFamily="18" charset="0"/>
              </a:rPr>
              <a:t> C-467/04 (2006)</a:t>
            </a:r>
            <a:r>
              <a:rPr lang="hu-HU" sz="1600" i="0" u="none" strike="noStrike" dirty="0">
                <a:solidFill>
                  <a:schemeClr val="tx1"/>
                </a:solidFill>
                <a:effectLst/>
                <a:latin typeface="Times New Roman" panose="02020603050405020304" pitchFamily="18" charset="0"/>
                <a:cs typeface="Times New Roman" panose="02020603050405020304" pitchFamily="18" charset="0"/>
              </a:rPr>
              <a:t>	</a:t>
            </a:r>
          </a:p>
          <a:p>
            <a:pPr marL="0" indent="0" algn="l">
              <a:buNone/>
            </a:pPr>
            <a:r>
              <a:rPr lang="hu-HU" sz="1600" dirty="0">
                <a:solidFill>
                  <a:schemeClr val="tx1"/>
                </a:solidFill>
                <a:latin typeface="Times New Roman" panose="02020603050405020304" pitchFamily="18" charset="0"/>
                <a:cs typeface="Times New Roman" panose="02020603050405020304" pitchFamily="18" charset="0"/>
              </a:rPr>
              <a:t>	</a:t>
            </a:r>
            <a:r>
              <a:rPr lang="hu-HU" sz="1600" i="0" u="none" strike="noStrike" dirty="0">
                <a:solidFill>
                  <a:schemeClr val="tx1"/>
                </a:solidFill>
                <a:effectLst/>
                <a:latin typeface="Times New Roman" panose="02020603050405020304" pitchFamily="18" charset="0"/>
                <a:cs typeface="Times New Roman" panose="02020603050405020304" pitchFamily="18" charset="0"/>
              </a:rPr>
              <a:t>III.5. </a:t>
            </a:r>
            <a:r>
              <a:rPr lang="hu-HU" sz="1600" dirty="0" err="1">
                <a:solidFill>
                  <a:schemeClr val="tx1"/>
                </a:solidFill>
                <a:latin typeface="Times New Roman" panose="02020603050405020304" pitchFamily="18" charset="0"/>
                <a:cs typeface="Times New Roman" panose="02020603050405020304" pitchFamily="18" charset="0"/>
              </a:rPr>
              <a:t>Turansky</a:t>
            </a:r>
            <a:r>
              <a:rPr lang="hu-HU" sz="1600" dirty="0">
                <a:solidFill>
                  <a:schemeClr val="tx1"/>
                </a:solidFill>
                <a:latin typeface="Times New Roman" panose="02020603050405020304" pitchFamily="18" charset="0"/>
                <a:cs typeface="Times New Roman" panose="02020603050405020304" pitchFamily="18" charset="0"/>
              </a:rPr>
              <a:t> C-491/07 (2008)	</a:t>
            </a:r>
          </a:p>
          <a:p>
            <a:pPr marL="0" indent="0" algn="l">
              <a:buNone/>
            </a:pPr>
            <a:r>
              <a:rPr lang="hu-HU" sz="1600" dirty="0">
                <a:solidFill>
                  <a:schemeClr val="tx1"/>
                </a:solidFill>
                <a:latin typeface="Times New Roman" panose="02020603050405020304" pitchFamily="18" charset="0"/>
                <a:cs typeface="Times New Roman" panose="02020603050405020304" pitchFamily="18" charset="0"/>
              </a:rPr>
              <a:t>	III.6. M. C-398/12 (2014)</a:t>
            </a:r>
            <a:r>
              <a:rPr lang="hu-HU" sz="1600" i="0" u="none" strike="noStrike" dirty="0">
                <a:solidFill>
                  <a:schemeClr val="tx1"/>
                </a:solidFill>
                <a:effectLst/>
                <a:latin typeface="Times New Roman" panose="02020603050405020304" pitchFamily="18" charset="0"/>
                <a:cs typeface="Times New Roman" panose="02020603050405020304" pitchFamily="18" charset="0"/>
              </a:rPr>
              <a:t> </a:t>
            </a:r>
            <a:r>
              <a:rPr lang="hu-HU" sz="1600" dirty="0">
                <a:solidFill>
                  <a:schemeClr val="tx1"/>
                </a:solidFill>
                <a:latin typeface="Times New Roman" panose="02020603050405020304" pitchFamily="18" charset="0"/>
                <a:cs typeface="Times New Roman" panose="02020603050405020304" pitchFamily="18" charset="0"/>
              </a:rPr>
              <a:t>	</a:t>
            </a:r>
          </a:p>
          <a:p>
            <a:pPr marL="0" indent="0">
              <a:buNone/>
            </a:pPr>
            <a:r>
              <a:rPr lang="hu-HU" sz="1600" dirty="0">
                <a:solidFill>
                  <a:schemeClr val="tx1"/>
                </a:solidFill>
                <a:latin typeface="Times New Roman" panose="02020603050405020304" pitchFamily="18" charset="0"/>
                <a:cs typeface="Times New Roman" panose="02020603050405020304" pitchFamily="18" charset="0"/>
              </a:rPr>
              <a:t>	III.7. </a:t>
            </a:r>
            <a:r>
              <a:rPr lang="hu-HU" sz="1600" i="0" u="none" strike="noStrike" dirty="0" err="1">
                <a:solidFill>
                  <a:schemeClr val="tx1"/>
                </a:solidFill>
                <a:effectLst/>
                <a:latin typeface="Times New Roman" panose="02020603050405020304" pitchFamily="18" charset="0"/>
                <a:cs typeface="Times New Roman" panose="02020603050405020304" pitchFamily="18" charset="0"/>
              </a:rPr>
              <a:t>Kossowski</a:t>
            </a:r>
            <a:r>
              <a:rPr lang="hu-HU" sz="1600" dirty="0">
                <a:solidFill>
                  <a:schemeClr val="tx1"/>
                </a:solidFill>
                <a:latin typeface="Times New Roman" panose="02020603050405020304" pitchFamily="18" charset="0"/>
                <a:cs typeface="Times New Roman" panose="02020603050405020304" pitchFamily="18" charset="0"/>
              </a:rPr>
              <a:t> C</a:t>
            </a:r>
            <a:r>
              <a:rPr lang="hu-HU" sz="1600" i="0" u="none" strike="noStrike" dirty="0">
                <a:solidFill>
                  <a:schemeClr val="tx1"/>
                </a:solidFill>
                <a:effectLst/>
                <a:latin typeface="Times New Roman" panose="02020603050405020304" pitchFamily="18" charset="0"/>
                <a:cs typeface="Times New Roman" panose="02020603050405020304" pitchFamily="18" charset="0"/>
              </a:rPr>
              <a:t>‑486/14 </a:t>
            </a:r>
            <a:r>
              <a:rPr lang="hu-HU" sz="1600" dirty="0">
                <a:solidFill>
                  <a:schemeClr val="tx1"/>
                </a:solidFill>
                <a:latin typeface="Times New Roman" panose="02020603050405020304" pitchFamily="18" charset="0"/>
                <a:cs typeface="Times New Roman" panose="02020603050405020304" pitchFamily="18" charset="0"/>
              </a:rPr>
              <a:t>(2016)</a:t>
            </a:r>
            <a:endParaRPr lang="hu-HU" sz="1600" i="0" u="none" strike="noStrike" dirty="0">
              <a:solidFill>
                <a:schemeClr val="tx1"/>
              </a:solidFill>
              <a:effectLst/>
              <a:latin typeface="Times New Roman" panose="02020603050405020304" pitchFamily="18" charset="0"/>
              <a:cs typeface="Times New Roman" panose="02020603050405020304" pitchFamily="18" charset="0"/>
            </a:endParaRPr>
          </a:p>
          <a:p>
            <a:pPr marL="0" indent="0">
              <a:buNone/>
            </a:pPr>
            <a:r>
              <a:rPr lang="en-GB" altLang="hu-HU" sz="1600" dirty="0">
                <a:solidFill>
                  <a:srgbClr val="000000"/>
                </a:solidFill>
                <a:latin typeface="Times New Roman" panose="02020603050405020304" pitchFamily="18" charset="0"/>
                <a:cs typeface="Times New Roman" panose="02020603050405020304" pitchFamily="18" charset="0"/>
              </a:rPr>
              <a:t>IV. The </a:t>
            </a:r>
            <a:r>
              <a:rPr lang="hu-HU" altLang="hu-HU" sz="1600" dirty="0">
                <a:solidFill>
                  <a:srgbClr val="000000"/>
                </a:solidFill>
                <a:latin typeface="Times New Roman" panose="02020603050405020304" pitchFamily="18" charset="0"/>
                <a:cs typeface="Times New Roman" panose="02020603050405020304" pitchFamily="18" charset="0"/>
              </a:rPr>
              <a:t>LM</a:t>
            </a:r>
            <a:r>
              <a:rPr lang="hu-HU" sz="1600" i="0" u="none" strike="noStrike" dirty="0">
                <a:solidFill>
                  <a:srgbClr val="000000"/>
                </a:solidFill>
                <a:effectLst/>
                <a:latin typeface="Times New Roman" panose="02020603050405020304" pitchFamily="18" charset="0"/>
                <a:cs typeface="Times New Roman" panose="02020603050405020304" pitchFamily="18" charset="0"/>
              </a:rPr>
              <a:t> C‑216/18 PPU </a:t>
            </a:r>
            <a:r>
              <a:rPr lang="en-GB" sz="1600" i="0" u="none" strike="noStrike" dirty="0">
                <a:solidFill>
                  <a:srgbClr val="000000"/>
                </a:solidFill>
                <a:effectLst/>
                <a:latin typeface="Times New Roman" panose="02020603050405020304" pitchFamily="18" charset="0"/>
                <a:cs typeface="Times New Roman" panose="02020603050405020304" pitchFamily="18" charset="0"/>
              </a:rPr>
              <a:t>(2018) </a:t>
            </a:r>
            <a:r>
              <a:rPr lang="en-GB" altLang="hu-HU" sz="1600" dirty="0">
                <a:solidFill>
                  <a:srgbClr val="000000"/>
                </a:solidFill>
                <a:latin typeface="Times New Roman" panose="02020603050405020304" pitchFamily="18" charset="0"/>
                <a:cs typeface="Times New Roman" panose="02020603050405020304" pitchFamily="18" charset="0"/>
              </a:rPr>
              <a:t>case and its effect on the afterlife of AY and the jurisprudence of the ECJ</a:t>
            </a:r>
          </a:p>
          <a:p>
            <a:pPr marL="0" indent="0">
              <a:buNone/>
            </a:pPr>
            <a:r>
              <a:rPr lang="en-GB" altLang="hu-HU" sz="1600" dirty="0">
                <a:solidFill>
                  <a:srgbClr val="000000"/>
                </a:solidFill>
                <a:latin typeface="Times New Roman" panose="02020603050405020304" pitchFamily="18" charset="0"/>
                <a:cs typeface="Times New Roman" panose="02020603050405020304" pitchFamily="18" charset="0"/>
              </a:rPr>
              <a:t>	I</a:t>
            </a:r>
            <a:r>
              <a:rPr lang="en-GB" altLang="hu-HU" sz="1600" dirty="0">
                <a:solidFill>
                  <a:schemeClr val="tx1"/>
                </a:solidFill>
                <a:latin typeface="Times New Roman" panose="02020603050405020304" pitchFamily="18" charset="0"/>
                <a:cs typeface="Times New Roman" panose="02020603050405020304" pitchFamily="18" charset="0"/>
              </a:rPr>
              <a:t>V.1. </a:t>
            </a:r>
            <a:r>
              <a:rPr lang="en-GB" sz="1600" dirty="0">
                <a:solidFill>
                  <a:schemeClr val="tx1"/>
                </a:solidFill>
                <a:latin typeface="Times New Roman" panose="02020603050405020304" pitchFamily="18" charset="0"/>
                <a:cs typeface="Times New Roman" panose="02020603050405020304" pitchFamily="18" charset="0"/>
              </a:rPr>
              <a:t>C‑</a:t>
            </a:r>
            <a:r>
              <a:rPr lang="en-GB" sz="1600" i="0" u="none" strike="noStrike" dirty="0">
                <a:solidFill>
                  <a:schemeClr val="tx1"/>
                </a:solidFill>
                <a:effectLst/>
                <a:latin typeface="Times New Roman" panose="02020603050405020304" pitchFamily="18" charset="0"/>
                <a:cs typeface="Times New Roman" panose="02020603050405020304" pitchFamily="18" charset="0"/>
              </a:rPr>
              <a:t>404/15 and C‑659/15 PPU (2016) </a:t>
            </a:r>
            <a:r>
              <a:rPr lang="en-GB" altLang="hu-HU" sz="1600" dirty="0">
                <a:solidFill>
                  <a:schemeClr val="tx1"/>
                </a:solidFill>
                <a:latin typeface="Times New Roman" panose="02020603050405020304" pitchFamily="18" charset="0"/>
                <a:cs typeface="Times New Roman" panose="02020603050405020304" pitchFamily="18" charset="0"/>
              </a:rPr>
              <a:t>	</a:t>
            </a:r>
          </a:p>
          <a:p>
            <a:pPr marL="0" indent="0">
              <a:buNone/>
            </a:pPr>
            <a:r>
              <a:rPr lang="en-GB" altLang="hu-HU" sz="1600" dirty="0">
                <a:solidFill>
                  <a:schemeClr val="tx1"/>
                </a:solidFill>
                <a:latin typeface="Times New Roman" panose="02020603050405020304" pitchFamily="18" charset="0"/>
                <a:cs typeface="Times New Roman" panose="02020603050405020304" pitchFamily="18" charset="0"/>
              </a:rPr>
              <a:t>	IV.2. LM </a:t>
            </a:r>
            <a:r>
              <a:rPr lang="hu-HU" sz="1600" i="0" u="none" strike="noStrike" dirty="0">
                <a:solidFill>
                  <a:schemeClr val="tx1"/>
                </a:solidFill>
                <a:effectLst/>
                <a:latin typeface="Times New Roman" panose="02020603050405020304" pitchFamily="18" charset="0"/>
                <a:cs typeface="Times New Roman" panose="02020603050405020304" pitchFamily="18" charset="0"/>
              </a:rPr>
              <a:t>C‑216/18 PPU </a:t>
            </a:r>
            <a:r>
              <a:rPr lang="en-GB" sz="1600" i="0" u="none" strike="noStrike" dirty="0">
                <a:solidFill>
                  <a:schemeClr val="tx1"/>
                </a:solidFill>
                <a:effectLst/>
                <a:latin typeface="Times New Roman" panose="02020603050405020304" pitchFamily="18" charset="0"/>
                <a:cs typeface="Times New Roman" panose="02020603050405020304" pitchFamily="18" charset="0"/>
              </a:rPr>
              <a:t>(2018)</a:t>
            </a:r>
          </a:p>
          <a:p>
            <a:pPr marL="0" indent="0">
              <a:buNone/>
            </a:pPr>
            <a:r>
              <a:rPr lang="en-GB" altLang="hu-HU" sz="1600" dirty="0">
                <a:solidFill>
                  <a:schemeClr val="tx1"/>
                </a:solidFill>
                <a:latin typeface="Times New Roman" panose="02020603050405020304" pitchFamily="18" charset="0"/>
                <a:cs typeface="Times New Roman" panose="02020603050405020304" pitchFamily="18" charset="0"/>
              </a:rPr>
              <a:t>	IV.3. Judgment of the Budapest Capital Court </a:t>
            </a:r>
            <a:r>
              <a:rPr lang="hu-HU"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33.Beü.954/2018/3</a:t>
            </a:r>
            <a:r>
              <a:rPr lang="hu-HU" sz="1600" dirty="0">
                <a:solidFill>
                  <a:schemeClr val="tx1"/>
                </a:solidFill>
                <a:effectLst/>
                <a:latin typeface="Times New Roman" panose="02020603050405020304" pitchFamily="18" charset="0"/>
                <a:cs typeface="Times New Roman" panose="02020603050405020304" pitchFamily="18" charset="0"/>
              </a:rPr>
              <a:t> </a:t>
            </a:r>
            <a:r>
              <a:rPr lang="hu-HU"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(23rd August 2018)</a:t>
            </a:r>
            <a:r>
              <a:rPr lang="en-GB" altLang="hu-HU" sz="1600" dirty="0">
                <a:solidFill>
                  <a:schemeClr val="tx1"/>
                </a:solidFill>
                <a:latin typeface="Times New Roman" panose="02020603050405020304" pitchFamily="18" charset="0"/>
                <a:cs typeface="Times New Roman" panose="02020603050405020304" pitchFamily="18" charset="0"/>
              </a:rPr>
              <a:t>	</a:t>
            </a:r>
          </a:p>
          <a:p>
            <a:pPr marL="0" indent="0">
              <a:buNone/>
            </a:pPr>
            <a:r>
              <a:rPr lang="en-GB" altLang="hu-HU" sz="1600" dirty="0">
                <a:solidFill>
                  <a:schemeClr val="tx1"/>
                </a:solidFill>
                <a:latin typeface="Times New Roman" panose="02020603050405020304" pitchFamily="18" charset="0"/>
                <a:cs typeface="Times New Roman" panose="02020603050405020304" pitchFamily="18" charset="0"/>
              </a:rPr>
              <a:t>	IV.4. </a:t>
            </a:r>
            <a:r>
              <a:rPr lang="hu-HU"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C‑562/21 PPU and C‑563/21 PPU</a:t>
            </a:r>
          </a:p>
          <a:p>
            <a:pPr marL="0" indent="0">
              <a:buNone/>
            </a:pPr>
            <a:r>
              <a:rPr lang="hu-HU" altLang="hu-HU" sz="1600" dirty="0">
                <a:solidFill>
                  <a:schemeClr val="tx1"/>
                </a:solidFill>
                <a:latin typeface="Times New Roman" panose="02020603050405020304" pitchFamily="18" charset="0"/>
                <a:cs typeface="Times New Roman" panose="02020603050405020304" pitchFamily="18" charset="0"/>
              </a:rPr>
              <a:t>V. </a:t>
            </a:r>
            <a:r>
              <a:rPr lang="hu-HU" altLang="hu-HU" sz="1600" dirty="0" err="1">
                <a:solidFill>
                  <a:schemeClr val="tx1"/>
                </a:solidFill>
                <a:latin typeface="Times New Roman" panose="02020603050405020304" pitchFamily="18" charset="0"/>
                <a:cs typeface="Times New Roman" panose="02020603050405020304" pitchFamily="18" charset="0"/>
              </a:rPr>
              <a:t>Further</a:t>
            </a:r>
            <a:r>
              <a:rPr lang="hu-HU" altLang="hu-HU" sz="1600" dirty="0">
                <a:solidFill>
                  <a:schemeClr val="tx1"/>
                </a:solidFill>
                <a:latin typeface="Times New Roman" panose="02020603050405020304" pitchFamily="18" charset="0"/>
                <a:cs typeface="Times New Roman" panose="02020603050405020304" pitchFamily="18" charset="0"/>
              </a:rPr>
              <a:t> </a:t>
            </a:r>
            <a:r>
              <a:rPr lang="hu-HU" altLang="hu-HU" sz="1600" dirty="0" err="1">
                <a:solidFill>
                  <a:schemeClr val="tx1"/>
                </a:solidFill>
                <a:latin typeface="Times New Roman" panose="02020603050405020304" pitchFamily="18" charset="0"/>
                <a:cs typeface="Times New Roman" panose="02020603050405020304" pitchFamily="18" charset="0"/>
              </a:rPr>
              <a:t>developments</a:t>
            </a:r>
            <a:endParaRPr lang="hu-HU" altLang="hu-HU" sz="16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0E551-7208-F15E-C618-DA908E2E3502}"/>
              </a:ext>
            </a:extLst>
          </p:cNvPr>
          <p:cNvSpPr>
            <a:spLocks noGrp="1"/>
          </p:cNvSpPr>
          <p:nvPr>
            <p:ph type="title"/>
          </p:nvPr>
        </p:nvSpPr>
        <p:spPr/>
        <p:txBody>
          <a:bodyPr>
            <a:normAutofit fontScale="90000"/>
          </a:bodyPr>
          <a:lstStyle/>
          <a:p>
            <a:r>
              <a:rPr lang="en-GB" sz="4000" b="1" dirty="0">
                <a:solidFill>
                  <a:schemeClr val="accent6">
                    <a:lumMod val="50000"/>
                  </a:schemeClr>
                </a:solidFill>
                <a:latin typeface="Times New Roman" panose="02020603050405020304" pitchFamily="18" charset="0"/>
                <a:cs typeface="Times New Roman" panose="02020603050405020304" pitchFamily="18" charset="0"/>
              </a:rPr>
              <a:t>OPINION OF ADVOCATE GENERAL Mr. SZPUNAR (16 May 2018)</a:t>
            </a:r>
            <a:br>
              <a:rPr lang="en-GB" sz="4000" b="1" dirty="0">
                <a:solidFill>
                  <a:schemeClr val="accent6">
                    <a:lumMod val="50000"/>
                  </a:schemeClr>
                </a:solidFill>
                <a:latin typeface="Times New Roman" panose="02020603050405020304" pitchFamily="18" charset="0"/>
                <a:cs typeface="Times New Roman" panose="02020603050405020304" pitchFamily="18" charset="0"/>
              </a:rPr>
            </a:br>
            <a:r>
              <a:rPr lang="en-GB" sz="4000" b="1" dirty="0">
                <a:solidFill>
                  <a:schemeClr val="accent6">
                    <a:lumMod val="50000"/>
                  </a:schemeClr>
                </a:solidFill>
                <a:latin typeface="Times New Roman" panose="02020603050405020304" pitchFamily="18" charset="0"/>
                <a:cs typeface="Times New Roman" panose="02020603050405020304" pitchFamily="18" charset="0"/>
              </a:rPr>
              <a:t>Case C‑268/17 AY</a:t>
            </a:r>
            <a:endParaRPr lang="en-HU"/>
          </a:p>
        </p:txBody>
      </p:sp>
      <p:sp>
        <p:nvSpPr>
          <p:cNvPr id="3" name="Content Placeholder 2">
            <a:extLst>
              <a:ext uri="{FF2B5EF4-FFF2-40B4-BE49-F238E27FC236}">
                <a16:creationId xmlns:a16="http://schemas.microsoft.com/office/drawing/2014/main" id="{BEBA64C8-B87E-18FE-AE6D-6EAA438AE931}"/>
              </a:ext>
            </a:extLst>
          </p:cNvPr>
          <p:cNvSpPr>
            <a:spLocks noGrp="1"/>
          </p:cNvSpPr>
          <p:nvPr>
            <p:ph idx="1"/>
          </p:nvPr>
        </p:nvSpPr>
        <p:spPr>
          <a:xfrm>
            <a:off x="754912" y="2147777"/>
            <a:ext cx="10827488" cy="3978387"/>
          </a:xfrm>
        </p:spPr>
        <p:txBody>
          <a:bodyPr/>
          <a:lstStyle/>
          <a:p>
            <a:pPr marL="0" indent="0" algn="just">
              <a:spcAft>
                <a:spcPts val="1200"/>
              </a:spcAft>
              <a:buNone/>
            </a:pPr>
            <a:r>
              <a:rPr lang="hu-HU" sz="2400" b="1" i="1" u="none" strike="noStrike" dirty="0" err="1">
                <a:solidFill>
                  <a:srgbClr val="000000"/>
                </a:solidFill>
                <a:effectLst/>
                <a:latin typeface="Open Sans" panose="020B0606030504020204" pitchFamily="34" charset="0"/>
              </a:rPr>
              <a:t>Jurisdiction</a:t>
            </a:r>
            <a:r>
              <a:rPr lang="hu-HU" sz="2400" b="1" i="1" u="none" strike="noStrike" dirty="0">
                <a:solidFill>
                  <a:srgbClr val="000000"/>
                </a:solidFill>
                <a:effectLst/>
                <a:latin typeface="Open Sans" panose="020B0606030504020204" pitchFamily="34" charset="0"/>
              </a:rPr>
              <a:t> of </a:t>
            </a:r>
            <a:r>
              <a:rPr lang="hu-HU" sz="2400" b="1" i="1" u="none" strike="noStrike" dirty="0" err="1">
                <a:solidFill>
                  <a:srgbClr val="000000"/>
                </a:solidFill>
                <a:effectLst/>
                <a:latin typeface="Open Sans" panose="020B0606030504020204" pitchFamily="34" charset="0"/>
              </a:rPr>
              <a:t>the</a:t>
            </a:r>
            <a:r>
              <a:rPr lang="hu-HU" sz="2400" b="1" i="1" u="none" strike="noStrike" dirty="0">
                <a:solidFill>
                  <a:srgbClr val="000000"/>
                </a:solidFill>
                <a:effectLst/>
                <a:latin typeface="Open Sans" panose="020B0606030504020204" pitchFamily="34" charset="0"/>
              </a:rPr>
              <a:t> </a:t>
            </a:r>
            <a:r>
              <a:rPr lang="hu-HU" sz="2400" b="1" i="1" u="none" strike="noStrike" dirty="0" err="1">
                <a:solidFill>
                  <a:srgbClr val="000000"/>
                </a:solidFill>
                <a:effectLst/>
                <a:latin typeface="Open Sans" panose="020B0606030504020204" pitchFamily="34" charset="0"/>
              </a:rPr>
              <a:t>Court</a:t>
            </a:r>
            <a:r>
              <a:rPr lang="hu-HU" sz="2400" b="1" i="1" u="none" strike="noStrike" dirty="0">
                <a:solidFill>
                  <a:srgbClr val="000000"/>
                </a:solidFill>
                <a:effectLst/>
                <a:latin typeface="Open Sans" panose="020B0606030504020204" pitchFamily="34" charset="0"/>
              </a:rPr>
              <a:t> of </a:t>
            </a:r>
            <a:r>
              <a:rPr lang="hu-HU" sz="2400" b="1" i="1" u="none" strike="noStrike" dirty="0" err="1">
                <a:solidFill>
                  <a:srgbClr val="000000"/>
                </a:solidFill>
                <a:effectLst/>
                <a:latin typeface="Open Sans" panose="020B0606030504020204" pitchFamily="34" charset="0"/>
              </a:rPr>
              <a:t>Justice</a:t>
            </a:r>
            <a:endParaRPr lang="hu-HU" sz="2400" b="0" i="1" u="none" strike="noStrike" dirty="0">
              <a:solidFill>
                <a:srgbClr val="000000"/>
              </a:solidFill>
              <a:effectLst/>
              <a:latin typeface="Open Sans" panose="020B0606030504020204" pitchFamily="34" charset="0"/>
            </a:endParaRPr>
          </a:p>
          <a:p>
            <a:pPr marL="0" indent="0" algn="l">
              <a:buNone/>
            </a:pPr>
            <a:r>
              <a:rPr lang="hu-HU" sz="2400" b="0" i="0" u="none" strike="noStrike" dirty="0">
                <a:solidFill>
                  <a:srgbClr val="006699"/>
                </a:solidFill>
                <a:effectLst/>
                <a:latin typeface="Open Sans" panose="020B0606030504020204" pitchFamily="34" charset="0"/>
              </a:rPr>
              <a:t>19.</a:t>
            </a:r>
            <a:r>
              <a:rPr lang="hu-HU" sz="2400" b="0" i="0" u="none" strike="noStrike" dirty="0">
                <a:solidFill>
                  <a:srgbClr val="000000"/>
                </a:solidFill>
                <a:effectLst/>
                <a:latin typeface="Open Sans" panose="020B0606030504020204" pitchFamily="34" charset="0"/>
              </a:rPr>
              <a:t>      In </a:t>
            </a:r>
            <a:r>
              <a:rPr lang="hu-HU" sz="2400" b="0" i="0" u="none" strike="noStrike" dirty="0" err="1">
                <a:solidFill>
                  <a:srgbClr val="000000"/>
                </a:solidFill>
                <a:effectLst/>
                <a:latin typeface="Open Sans" panose="020B0606030504020204" pitchFamily="34" charset="0"/>
              </a:rPr>
              <a:t>the</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case</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at</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issue</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the</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court</a:t>
            </a:r>
            <a:r>
              <a:rPr lang="hu-HU" sz="2400" b="0" i="0" u="none" strike="noStrike" dirty="0">
                <a:solidFill>
                  <a:srgbClr val="000000"/>
                </a:solidFill>
                <a:effectLst/>
                <a:latin typeface="Open Sans" panose="020B0606030504020204" pitchFamily="34" charset="0"/>
              </a:rPr>
              <a:t> of </a:t>
            </a:r>
            <a:r>
              <a:rPr lang="hu-HU" sz="2400" b="0" i="0" u="none" strike="noStrike" dirty="0" err="1">
                <a:solidFill>
                  <a:srgbClr val="000000"/>
                </a:solidFill>
                <a:effectLst/>
                <a:latin typeface="Open Sans" panose="020B0606030504020204" pitchFamily="34" charset="0"/>
              </a:rPr>
              <a:t>the</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Member</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State</a:t>
            </a:r>
            <a:r>
              <a:rPr lang="hu-HU" sz="2400" b="0" i="0" u="none" strike="noStrike" dirty="0">
                <a:solidFill>
                  <a:srgbClr val="000000"/>
                </a:solidFill>
                <a:effectLst/>
                <a:latin typeface="Open Sans" panose="020B0606030504020204" pitchFamily="34" charset="0"/>
              </a:rPr>
              <a:t> </a:t>
            </a:r>
            <a:r>
              <a:rPr lang="hu-HU" sz="2400" b="0" i="1" u="none" strike="noStrike" dirty="0" err="1">
                <a:solidFill>
                  <a:srgbClr val="000000"/>
                </a:solidFill>
                <a:effectLst/>
                <a:latin typeface="Open Sans" panose="020B0606030504020204" pitchFamily="34" charset="0"/>
              </a:rPr>
              <a:t>issuing</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the</a:t>
            </a:r>
            <a:r>
              <a:rPr lang="hu-HU" sz="2400" b="0" i="0" u="none" strike="noStrike" dirty="0">
                <a:solidFill>
                  <a:srgbClr val="000000"/>
                </a:solidFill>
                <a:effectLst/>
                <a:latin typeface="Open Sans" panose="020B0606030504020204" pitchFamily="34" charset="0"/>
              </a:rPr>
              <a:t> EAW </a:t>
            </a:r>
            <a:r>
              <a:rPr lang="hu-HU" sz="2400" b="0" i="0" u="none" strike="noStrike" dirty="0" err="1">
                <a:solidFill>
                  <a:srgbClr val="000000"/>
                </a:solidFill>
                <a:effectLst/>
                <a:latin typeface="Open Sans" panose="020B0606030504020204" pitchFamily="34" charset="0"/>
              </a:rPr>
              <a:t>seeks</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clarification</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on</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the</a:t>
            </a:r>
            <a:r>
              <a:rPr lang="hu-HU" sz="2400" b="0" i="0" u="none" strike="noStrike" dirty="0">
                <a:solidFill>
                  <a:srgbClr val="000000"/>
                </a:solidFill>
                <a:effectLst/>
                <a:latin typeface="Open Sans" panose="020B0606030504020204" pitchFamily="34" charset="0"/>
              </a:rPr>
              <a:t> </a:t>
            </a:r>
            <a:r>
              <a:rPr lang="hu-HU" sz="2400" b="0" i="1" u="none" strike="noStrike" dirty="0" err="1">
                <a:solidFill>
                  <a:srgbClr val="000000"/>
                </a:solidFill>
                <a:effectLst/>
                <a:latin typeface="Open Sans" panose="020B0606030504020204" pitchFamily="34" charset="0"/>
              </a:rPr>
              <a:t>execution</a:t>
            </a:r>
            <a:r>
              <a:rPr lang="hu-HU" sz="2400" b="0" i="1" u="none" strike="noStrike" dirty="0">
                <a:solidFill>
                  <a:srgbClr val="000000"/>
                </a:solidFill>
                <a:effectLst/>
                <a:latin typeface="Open Sans" panose="020B0606030504020204" pitchFamily="34" charset="0"/>
              </a:rPr>
              <a:t> </a:t>
            </a:r>
            <a:r>
              <a:rPr lang="hu-HU" sz="2400" b="0" i="0" u="none" strike="noStrike" dirty="0">
                <a:solidFill>
                  <a:srgbClr val="000000"/>
                </a:solidFill>
                <a:effectLst/>
                <a:latin typeface="Open Sans" panose="020B0606030504020204" pitchFamily="34" charset="0"/>
              </a:rPr>
              <a:t>of </a:t>
            </a:r>
            <a:r>
              <a:rPr lang="hu-HU" sz="2400" b="0" i="0" u="none" strike="noStrike" dirty="0" err="1">
                <a:solidFill>
                  <a:srgbClr val="000000"/>
                </a:solidFill>
                <a:effectLst/>
                <a:latin typeface="Open Sans" panose="020B0606030504020204" pitchFamily="34" charset="0"/>
              </a:rPr>
              <a:t>that</a:t>
            </a:r>
            <a:r>
              <a:rPr lang="hu-HU" sz="2400" b="0" i="0" u="none" strike="noStrike" dirty="0">
                <a:solidFill>
                  <a:srgbClr val="000000"/>
                </a:solidFill>
                <a:effectLst/>
                <a:latin typeface="Open Sans" panose="020B0606030504020204" pitchFamily="34" charset="0"/>
              </a:rPr>
              <a:t> EAW. In </a:t>
            </a:r>
            <a:r>
              <a:rPr lang="hu-HU" sz="2400" b="0" i="0" u="none" strike="noStrike" dirty="0" err="1">
                <a:solidFill>
                  <a:srgbClr val="000000"/>
                </a:solidFill>
                <a:effectLst/>
                <a:latin typeface="Open Sans" panose="020B0606030504020204" pitchFamily="34" charset="0"/>
              </a:rPr>
              <a:t>this</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connection</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the</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referring</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court</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poses</a:t>
            </a:r>
            <a:r>
              <a:rPr lang="hu-HU" sz="2400" b="0" i="0" u="none" strike="noStrike" dirty="0">
                <a:solidFill>
                  <a:srgbClr val="000000"/>
                </a:solidFill>
                <a:effectLst/>
                <a:latin typeface="Open Sans" panose="020B0606030504020204" pitchFamily="34" charset="0"/>
              </a:rPr>
              <a:t> a </a:t>
            </a:r>
            <a:r>
              <a:rPr lang="hu-HU" sz="2400" b="0" i="0" u="none" strike="noStrike" dirty="0" err="1">
                <a:solidFill>
                  <a:srgbClr val="000000"/>
                </a:solidFill>
                <a:effectLst/>
                <a:latin typeface="Open Sans" panose="020B0606030504020204" pitchFamily="34" charset="0"/>
              </a:rPr>
              <a:t>range</a:t>
            </a:r>
            <a:r>
              <a:rPr lang="hu-HU" sz="2400" b="0" i="0" u="none" strike="noStrike" dirty="0">
                <a:solidFill>
                  <a:srgbClr val="000000"/>
                </a:solidFill>
                <a:effectLst/>
                <a:latin typeface="Open Sans" panose="020B0606030504020204" pitchFamily="34" charset="0"/>
              </a:rPr>
              <a:t> of </a:t>
            </a:r>
            <a:r>
              <a:rPr lang="hu-HU" sz="2400" b="0" i="0" u="none" strike="noStrike" dirty="0" err="1">
                <a:solidFill>
                  <a:srgbClr val="000000"/>
                </a:solidFill>
                <a:effectLst/>
                <a:latin typeface="Open Sans" panose="020B0606030504020204" pitchFamily="34" charset="0"/>
              </a:rPr>
              <a:t>questions</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on</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grounds</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for</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refusal</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to</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execute</a:t>
            </a:r>
            <a:r>
              <a:rPr lang="hu-HU" sz="2400" b="0" i="0" u="none" strike="noStrike" dirty="0">
                <a:solidFill>
                  <a:srgbClr val="000000"/>
                </a:solidFill>
                <a:effectLst/>
                <a:latin typeface="Open Sans" panose="020B0606030504020204" pitchFamily="34" charset="0"/>
              </a:rPr>
              <a:t> an EAW </a:t>
            </a:r>
            <a:r>
              <a:rPr lang="hu-HU" sz="2400" b="0" i="0" u="none" strike="noStrike" dirty="0" err="1">
                <a:solidFill>
                  <a:srgbClr val="000000"/>
                </a:solidFill>
                <a:effectLst/>
                <a:latin typeface="Open Sans" panose="020B0606030504020204" pitchFamily="34" charset="0"/>
              </a:rPr>
              <a:t>provided</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for</a:t>
            </a:r>
            <a:r>
              <a:rPr lang="hu-HU" sz="2400" b="0" i="0" u="none" strike="noStrike" dirty="0">
                <a:solidFill>
                  <a:srgbClr val="000000"/>
                </a:solidFill>
                <a:effectLst/>
                <a:latin typeface="Open Sans" panose="020B0606030504020204" pitchFamily="34" charset="0"/>
              </a:rPr>
              <a:t> in </a:t>
            </a:r>
            <a:r>
              <a:rPr lang="hu-HU" sz="2400" b="0" i="0" u="none" strike="noStrike" dirty="0" err="1">
                <a:solidFill>
                  <a:srgbClr val="000000"/>
                </a:solidFill>
                <a:effectLst/>
                <a:latin typeface="Open Sans" panose="020B0606030504020204" pitchFamily="34" charset="0"/>
              </a:rPr>
              <a:t>Articles</a:t>
            </a:r>
            <a:r>
              <a:rPr lang="hu-HU" sz="2400" b="0" i="0" u="none" strike="noStrike" dirty="0">
                <a:solidFill>
                  <a:srgbClr val="000000"/>
                </a:solidFill>
                <a:effectLst/>
                <a:latin typeface="Open Sans" panose="020B0606030504020204" pitchFamily="34" charset="0"/>
              </a:rPr>
              <a:t> 3(2) and 4(3) of </a:t>
            </a:r>
            <a:r>
              <a:rPr lang="hu-HU" sz="2400" b="0" i="0" u="none" strike="noStrike" dirty="0" err="1">
                <a:solidFill>
                  <a:srgbClr val="000000"/>
                </a:solidFill>
                <a:effectLst/>
                <a:latin typeface="Open Sans" panose="020B0606030504020204" pitchFamily="34" charset="0"/>
              </a:rPr>
              <a:t>the</a:t>
            </a:r>
            <a:r>
              <a:rPr lang="hu-HU" sz="2400" b="0" i="0" u="none" strike="noStrike" dirty="0">
                <a:solidFill>
                  <a:srgbClr val="000000"/>
                </a:solidFill>
                <a:effectLst/>
                <a:latin typeface="Open Sans" panose="020B0606030504020204" pitchFamily="34" charset="0"/>
              </a:rPr>
              <a:t> Framework Decision.</a:t>
            </a:r>
          </a:p>
          <a:p>
            <a:pPr marL="0" indent="0" algn="l">
              <a:buNone/>
            </a:pPr>
            <a:r>
              <a:rPr lang="hu-HU" sz="2400" b="0" i="0" u="none" strike="noStrike" dirty="0">
                <a:solidFill>
                  <a:srgbClr val="006699"/>
                </a:solidFill>
                <a:effectLst/>
                <a:latin typeface="Open Sans" panose="020B0606030504020204" pitchFamily="34" charset="0"/>
              </a:rPr>
              <a:t>20.</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This</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appears</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odd</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as</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the</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answer</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provided</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by</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the</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Court</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would</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only</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concern</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the</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executing</a:t>
            </a:r>
            <a:r>
              <a:rPr lang="hu-HU" sz="2400" b="0" i="0" u="none" strike="noStrike" dirty="0">
                <a:solidFill>
                  <a:srgbClr val="000000"/>
                </a:solidFill>
                <a:effectLst/>
                <a:latin typeface="Open Sans" panose="020B0606030504020204" pitchFamily="34" charset="0"/>
              </a:rPr>
              <a:t> </a:t>
            </a:r>
            <a:r>
              <a:rPr lang="hu-HU" sz="2400" b="0" i="0" u="none" strike="noStrike" dirty="0" err="1">
                <a:solidFill>
                  <a:srgbClr val="000000"/>
                </a:solidFill>
                <a:effectLst/>
                <a:latin typeface="Open Sans" panose="020B0606030504020204" pitchFamily="34" charset="0"/>
              </a:rPr>
              <a:t>authorities</a:t>
            </a:r>
            <a:r>
              <a:rPr lang="hu-HU" sz="2400" b="0" i="0" u="none" strike="noStrike" dirty="0">
                <a:solidFill>
                  <a:srgbClr val="000000"/>
                </a:solidFill>
                <a:effectLst/>
                <a:latin typeface="Open Sans" panose="020B0606030504020204" pitchFamily="34" charset="0"/>
              </a:rPr>
              <a:t>. </a:t>
            </a:r>
          </a:p>
          <a:p>
            <a:pPr marL="0" indent="0">
              <a:buNone/>
            </a:pPr>
            <a:br>
              <a:rPr lang="hu-HU" dirty="0"/>
            </a:br>
            <a:endParaRPr lang="en-HU"/>
          </a:p>
        </p:txBody>
      </p:sp>
    </p:spTree>
    <p:extLst>
      <p:ext uri="{BB962C8B-B14F-4D97-AF65-F5344CB8AC3E}">
        <p14:creationId xmlns:p14="http://schemas.microsoft.com/office/powerpoint/2010/main" val="2675978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A5CFCAE2-869D-4F2F-920E-27362DEDEFE7}"/>
              </a:ext>
            </a:extLst>
          </p:cNvPr>
          <p:cNvSpPr>
            <a:spLocks noGrp="1"/>
          </p:cNvSpPr>
          <p:nvPr>
            <p:ph idx="1"/>
          </p:nvPr>
        </p:nvSpPr>
        <p:spPr>
          <a:xfrm>
            <a:off x="609600" y="606057"/>
            <a:ext cx="10972800" cy="5520108"/>
          </a:xfrm>
        </p:spPr>
        <p:txBody>
          <a:bodyPr/>
          <a:lstStyle/>
          <a:p>
            <a:pPr marL="360045" indent="0">
              <a:spcAft>
                <a:spcPts val="1200"/>
              </a:spcAft>
              <a:buNone/>
            </a:pPr>
            <a:r>
              <a:rPr lang="hu-HU" sz="2000" b="1" i="0" u="none" strike="noStrike" dirty="0" err="1">
                <a:solidFill>
                  <a:srgbClr val="000000"/>
                </a:solidFill>
                <a:effectLst/>
                <a:latin typeface="Open Sans" panose="020B0606030504020204" pitchFamily="34" charset="0"/>
              </a:rPr>
              <a:t>Article</a:t>
            </a:r>
            <a:r>
              <a:rPr lang="hu-HU" sz="2000" b="1" i="0" u="none" strike="noStrike" dirty="0">
                <a:solidFill>
                  <a:srgbClr val="000000"/>
                </a:solidFill>
                <a:effectLst/>
                <a:latin typeface="Open Sans" panose="020B0606030504020204" pitchFamily="34" charset="0"/>
              </a:rPr>
              <a:t> 1(2) of EAW FD must be </a:t>
            </a:r>
            <a:r>
              <a:rPr lang="hu-HU" sz="2000" b="1" i="0" u="none" strike="noStrike" dirty="0" err="1">
                <a:solidFill>
                  <a:srgbClr val="000000"/>
                </a:solidFill>
                <a:effectLst/>
                <a:latin typeface="Open Sans" panose="020B0606030504020204" pitchFamily="34" charset="0"/>
              </a:rPr>
              <a:t>interpreted</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as</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requiring</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the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judicial</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authority</a:t>
            </a:r>
            <a:r>
              <a:rPr lang="hu-HU" sz="2000" b="1" i="0" u="none" strike="noStrike" dirty="0">
                <a:solidFill>
                  <a:srgbClr val="000000"/>
                </a:solidFill>
                <a:effectLst/>
                <a:latin typeface="Open Sans" panose="020B0606030504020204" pitchFamily="34" charset="0"/>
              </a:rPr>
              <a:t> of </a:t>
            </a:r>
            <a:r>
              <a:rPr lang="hu-HU" sz="2000" b="1" i="0" u="none" strike="noStrike" dirty="0" err="1">
                <a:solidFill>
                  <a:srgbClr val="000000"/>
                </a:solidFill>
                <a:effectLst/>
                <a:latin typeface="Open Sans" panose="020B0606030504020204" pitchFamily="34" charset="0"/>
              </a:rPr>
              <a:t>the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executing</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Member</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State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to</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adopt</a:t>
            </a:r>
            <a:r>
              <a:rPr lang="hu-HU" sz="2000" b="1" i="0" u="none" strike="noStrike" dirty="0">
                <a:solidFill>
                  <a:srgbClr val="000000"/>
                </a:solidFill>
                <a:effectLst/>
                <a:latin typeface="Open Sans" panose="020B0606030504020204" pitchFamily="34" charset="0"/>
              </a:rPr>
              <a:t> a decision </a:t>
            </a:r>
            <a:r>
              <a:rPr lang="hu-HU" sz="2000" b="1" i="0" u="none" strike="noStrike" dirty="0" err="1">
                <a:solidFill>
                  <a:srgbClr val="000000"/>
                </a:solidFill>
                <a:effectLst/>
                <a:latin typeface="Open Sans" panose="020B0606030504020204" pitchFamily="34" charset="0"/>
              </a:rPr>
              <a:t>on</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any</a:t>
            </a:r>
            <a:r>
              <a:rPr lang="hu-HU" sz="2000" b="1" i="0" u="none" strike="noStrike" dirty="0">
                <a:solidFill>
                  <a:srgbClr val="000000"/>
                </a:solidFill>
                <a:effectLst/>
                <a:latin typeface="Open Sans" panose="020B0606030504020204" pitchFamily="34" charset="0"/>
              </a:rPr>
              <a:t> EAW </a:t>
            </a:r>
            <a:r>
              <a:rPr lang="hu-HU" sz="2000" b="1" i="0" u="none" strike="noStrike" dirty="0" err="1">
                <a:solidFill>
                  <a:srgbClr val="000000"/>
                </a:solidFill>
                <a:effectLst/>
                <a:latin typeface="Open Sans" panose="020B0606030504020204" pitchFamily="34" charset="0"/>
              </a:rPr>
              <a:t>forwarded</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to</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it</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even</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when</a:t>
            </a:r>
            <a:r>
              <a:rPr lang="hu-HU" sz="2000" b="1" i="0" u="none" strike="noStrike" dirty="0">
                <a:solidFill>
                  <a:srgbClr val="000000"/>
                </a:solidFill>
                <a:effectLst/>
                <a:latin typeface="Open Sans" panose="020B0606030504020204" pitchFamily="34" charset="0"/>
              </a:rPr>
              <a:t>, in </a:t>
            </a:r>
            <a:r>
              <a:rPr lang="hu-HU" sz="2000" b="1" i="0" u="none" strike="noStrike" dirty="0" err="1">
                <a:solidFill>
                  <a:srgbClr val="000000"/>
                </a:solidFill>
                <a:effectLst/>
                <a:latin typeface="Open Sans" panose="020B0606030504020204" pitchFamily="34" charset="0"/>
              </a:rPr>
              <a:t>that</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Member</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State</a:t>
            </a:r>
            <a:r>
              <a:rPr lang="hu-HU" sz="2000" b="1" i="0" u="none" strike="noStrike" dirty="0">
                <a:solidFill>
                  <a:srgbClr val="000000"/>
                </a:solidFill>
                <a:effectLst/>
                <a:latin typeface="Open Sans" panose="020B0606030504020204" pitchFamily="34" charset="0"/>
              </a:rPr>
              <a:t>, a </a:t>
            </a:r>
            <a:r>
              <a:rPr lang="hu-HU" sz="2000" b="1" i="0" u="none" strike="noStrike" dirty="0" err="1">
                <a:solidFill>
                  <a:srgbClr val="000000"/>
                </a:solidFill>
                <a:effectLst/>
                <a:latin typeface="Open Sans" panose="020B0606030504020204" pitchFamily="34" charset="0"/>
              </a:rPr>
              <a:t>ruling</a:t>
            </a:r>
            <a:r>
              <a:rPr lang="hu-HU" sz="2000" b="1" i="0" u="none" strike="noStrike" dirty="0">
                <a:solidFill>
                  <a:srgbClr val="000000"/>
                </a:solidFill>
                <a:effectLst/>
                <a:latin typeface="Open Sans" panose="020B0606030504020204" pitchFamily="34" charset="0"/>
              </a:rPr>
              <a:t> has </a:t>
            </a:r>
            <a:r>
              <a:rPr lang="hu-HU" sz="2000" b="1" i="0" u="none" strike="noStrike" dirty="0" err="1">
                <a:solidFill>
                  <a:srgbClr val="000000"/>
                </a:solidFill>
                <a:effectLst/>
                <a:latin typeface="Open Sans" panose="020B0606030504020204" pitchFamily="34" charset="0"/>
              </a:rPr>
              <a:t>already</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been</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made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on</a:t>
            </a:r>
            <a:r>
              <a:rPr lang="hu-HU" sz="2000" b="1" i="0" u="none" strike="noStrike" dirty="0">
                <a:solidFill>
                  <a:srgbClr val="000000"/>
                </a:solidFill>
                <a:effectLst/>
                <a:latin typeface="Open Sans" panose="020B0606030504020204" pitchFamily="34" charset="0"/>
              </a:rPr>
              <a:t> a </a:t>
            </a:r>
            <a:r>
              <a:rPr lang="hu-HU" sz="2000" b="1" i="0" u="none" strike="noStrike" dirty="0" err="1">
                <a:solidFill>
                  <a:srgbClr val="000000"/>
                </a:solidFill>
                <a:effectLst/>
                <a:latin typeface="Open Sans" panose="020B0606030504020204" pitchFamily="34" charset="0"/>
              </a:rPr>
              <a:t>previous</a:t>
            </a:r>
            <a:r>
              <a:rPr lang="hu-HU" sz="2000" b="1" i="0" u="none" strike="noStrike" dirty="0">
                <a:solidFill>
                  <a:srgbClr val="000000"/>
                </a:solidFill>
                <a:effectLst/>
                <a:latin typeface="Open Sans" panose="020B0606030504020204" pitchFamily="34" charset="0"/>
              </a:rPr>
              <a:t> EAW </a:t>
            </a:r>
            <a:r>
              <a:rPr lang="hu-HU" sz="2000" b="1" i="0" u="none" strike="noStrike" dirty="0" err="1">
                <a:solidFill>
                  <a:srgbClr val="000000"/>
                </a:solidFill>
                <a:effectLst/>
                <a:latin typeface="Open Sans" panose="020B0606030504020204" pitchFamily="34" charset="0"/>
              </a:rPr>
              <a:t>concerning</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the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same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person</a:t>
            </a:r>
            <a:r>
              <a:rPr lang="hu-HU" sz="2000" b="1" i="0" u="none" strike="noStrike" dirty="0">
                <a:solidFill>
                  <a:srgbClr val="000000"/>
                </a:solidFill>
                <a:effectLst/>
                <a:latin typeface="Open Sans" panose="020B0606030504020204" pitchFamily="34" charset="0"/>
              </a:rPr>
              <a:t> and </a:t>
            </a:r>
            <a:r>
              <a:rPr lang="hu-HU" sz="2000" b="1" i="0" u="none" strike="noStrike" dirty="0" err="1">
                <a:solidFill>
                  <a:srgbClr val="000000"/>
                </a:solidFill>
                <a:effectLst/>
                <a:latin typeface="Open Sans" panose="020B0606030504020204" pitchFamily="34" charset="0"/>
              </a:rPr>
              <a:t>the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same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acts</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but</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the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second</a:t>
            </a:r>
            <a:r>
              <a:rPr lang="hu-HU" sz="2000" b="1" i="0" u="none" strike="noStrike" dirty="0">
                <a:solidFill>
                  <a:srgbClr val="000000"/>
                </a:solidFill>
                <a:effectLst/>
                <a:latin typeface="Open Sans" panose="020B0606030504020204" pitchFamily="34" charset="0"/>
              </a:rPr>
              <a:t> EAW has </a:t>
            </a:r>
            <a:r>
              <a:rPr lang="hu-HU" sz="2000" b="1" i="0" u="none" strike="noStrike" dirty="0" err="1">
                <a:solidFill>
                  <a:srgbClr val="000000"/>
                </a:solidFill>
                <a:effectLst/>
                <a:latin typeface="Open Sans" panose="020B0606030504020204" pitchFamily="34" charset="0"/>
              </a:rPr>
              <a:t>been</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issued</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only</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on</a:t>
            </a:r>
            <a:r>
              <a:rPr lang="hu-HU" sz="2000" b="1" i="0" u="none" strike="noStrike" dirty="0">
                <a:solidFill>
                  <a:srgbClr val="000000"/>
                </a:solidFill>
                <a:effectLst/>
                <a:latin typeface="Open Sans" panose="020B0606030504020204" pitchFamily="34" charset="0"/>
              </a:rPr>
              <a:t> account of </a:t>
            </a:r>
            <a:r>
              <a:rPr lang="hu-HU" sz="2000" b="1" i="0" u="none" strike="noStrike" dirty="0" err="1">
                <a:solidFill>
                  <a:srgbClr val="000000"/>
                </a:solidFill>
                <a:effectLst/>
                <a:latin typeface="Open Sans" panose="020B0606030504020204" pitchFamily="34" charset="0"/>
              </a:rPr>
              <a:t>the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indictment</a:t>
            </a:r>
            <a:r>
              <a:rPr lang="hu-HU" sz="2000" b="1" i="0" u="none" strike="noStrike" dirty="0">
                <a:solidFill>
                  <a:srgbClr val="000000"/>
                </a:solidFill>
                <a:effectLst/>
                <a:latin typeface="Open Sans" panose="020B0606030504020204" pitchFamily="34" charset="0"/>
              </a:rPr>
              <a:t>, in </a:t>
            </a:r>
            <a:r>
              <a:rPr lang="hu-HU" sz="2000" b="1" i="0" u="none" strike="noStrike" dirty="0" err="1">
                <a:solidFill>
                  <a:srgbClr val="000000"/>
                </a:solidFill>
                <a:effectLst/>
                <a:latin typeface="Open Sans" panose="020B0606030504020204" pitchFamily="34" charset="0"/>
              </a:rPr>
              <a:t>the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issuing</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Member</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State</a:t>
            </a:r>
            <a:r>
              <a:rPr lang="hu-HU" sz="2000" b="1" i="0" u="none" strike="noStrike" dirty="0">
                <a:solidFill>
                  <a:srgbClr val="000000"/>
                </a:solidFill>
                <a:effectLst/>
                <a:latin typeface="Open Sans" panose="020B0606030504020204" pitchFamily="34" charset="0"/>
              </a:rPr>
              <a:t>, of </a:t>
            </a:r>
            <a:r>
              <a:rPr lang="hu-HU" sz="2000" b="1" i="0" u="none" strike="noStrike" dirty="0" err="1">
                <a:solidFill>
                  <a:srgbClr val="000000"/>
                </a:solidFill>
                <a:effectLst/>
                <a:latin typeface="Open Sans" panose="020B0606030504020204" pitchFamily="34" charset="0"/>
              </a:rPr>
              <a:t>the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requested</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person</a:t>
            </a:r>
            <a:r>
              <a:rPr lang="hu-HU" sz="2000" b="1" i="0" u="none" strike="noStrike" dirty="0">
                <a:solidFill>
                  <a:srgbClr val="000000"/>
                </a:solidFill>
                <a:effectLst/>
                <a:latin typeface="Open Sans" panose="020B0606030504020204" pitchFamily="34" charset="0"/>
              </a:rPr>
              <a:t>.</a:t>
            </a:r>
          </a:p>
          <a:p>
            <a:pPr marL="360045" indent="0">
              <a:spcAft>
                <a:spcPts val="1200"/>
              </a:spcAft>
              <a:buNone/>
            </a:pPr>
            <a:r>
              <a:rPr lang="hu-HU" sz="2000" b="1" i="0" u="none" strike="noStrike" dirty="0" err="1">
                <a:solidFill>
                  <a:srgbClr val="000000"/>
                </a:solidFill>
                <a:effectLst/>
                <a:latin typeface="Open Sans" panose="020B0606030504020204" pitchFamily="34" charset="0"/>
              </a:rPr>
              <a:t>Article</a:t>
            </a:r>
            <a:r>
              <a:rPr lang="hu-HU" sz="2000" b="1" i="0" u="none" strike="noStrike" dirty="0">
                <a:solidFill>
                  <a:srgbClr val="000000"/>
                </a:solidFill>
                <a:effectLst/>
                <a:latin typeface="Open Sans" panose="020B0606030504020204" pitchFamily="34" charset="0"/>
              </a:rPr>
              <a:t> 3(2) and </a:t>
            </a:r>
            <a:r>
              <a:rPr lang="hu-HU" sz="2000" b="1" i="0" u="none" strike="noStrike" dirty="0" err="1">
                <a:solidFill>
                  <a:srgbClr val="000000"/>
                </a:solidFill>
                <a:effectLst/>
                <a:latin typeface="Open Sans" panose="020B0606030504020204" pitchFamily="34" charset="0"/>
              </a:rPr>
              <a:t>Article</a:t>
            </a:r>
            <a:r>
              <a:rPr lang="hu-HU" sz="2000" b="1" i="0" u="none" strike="noStrike" dirty="0">
                <a:solidFill>
                  <a:srgbClr val="000000"/>
                </a:solidFill>
                <a:effectLst/>
                <a:latin typeface="Open Sans" panose="020B0606030504020204" pitchFamily="34" charset="0"/>
              </a:rPr>
              <a:t> 4(3) EAW FD, must be </a:t>
            </a:r>
            <a:r>
              <a:rPr lang="hu-HU" sz="2000" b="1" i="0" u="none" strike="noStrike" dirty="0" err="1">
                <a:solidFill>
                  <a:srgbClr val="000000"/>
                </a:solidFill>
                <a:effectLst/>
                <a:latin typeface="Open Sans" panose="020B0606030504020204" pitchFamily="34" charset="0"/>
              </a:rPr>
              <a:t>interpreted</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as</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meaning</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that</a:t>
            </a:r>
            <a:r>
              <a:rPr lang="hu-HU" sz="2000" b="1" i="0" u="none" strike="noStrike" dirty="0">
                <a:solidFill>
                  <a:srgbClr val="000000"/>
                </a:solidFill>
                <a:effectLst/>
                <a:latin typeface="Open Sans" panose="020B0606030504020204" pitchFamily="34" charset="0"/>
              </a:rPr>
              <a:t> a decision of </a:t>
            </a:r>
            <a:r>
              <a:rPr lang="hu-HU" sz="2000" b="1" i="0" u="none" strike="noStrike" dirty="0" err="1">
                <a:solidFill>
                  <a:srgbClr val="000000"/>
                </a:solidFill>
                <a:effectLst/>
                <a:latin typeface="Open Sans" panose="020B0606030504020204" pitchFamily="34" charset="0"/>
              </a:rPr>
              <a:t>the</a:t>
            </a:r>
            <a:r>
              <a:rPr lang="hu-HU" sz="2000" b="1" i="0" u="none" strike="noStrike" dirty="0">
                <a:solidFill>
                  <a:srgbClr val="000000"/>
                </a:solidFill>
                <a:effectLst/>
                <a:latin typeface="Open Sans" panose="020B0606030504020204" pitchFamily="34" charset="0"/>
              </a:rPr>
              <a:t> Public </a:t>
            </a:r>
            <a:r>
              <a:rPr lang="hu-HU" sz="2000" b="1" i="0" u="none" strike="noStrike" dirty="0" err="1">
                <a:solidFill>
                  <a:srgbClr val="000000"/>
                </a:solidFill>
                <a:effectLst/>
                <a:latin typeface="Open Sans" panose="020B0606030504020204" pitchFamily="34" charset="0"/>
              </a:rPr>
              <a:t>Prosecutor’s</a:t>
            </a:r>
            <a:r>
              <a:rPr lang="hu-HU" sz="2000" b="1" i="0" u="none" strike="noStrike" dirty="0">
                <a:solidFill>
                  <a:srgbClr val="000000"/>
                </a:solidFill>
                <a:effectLst/>
                <a:latin typeface="Open Sans" panose="020B0606030504020204" pitchFamily="34" charset="0"/>
              </a:rPr>
              <a:t> Office, </a:t>
            </a:r>
            <a:r>
              <a:rPr lang="hu-HU" sz="2000" b="1" i="0" u="none" strike="noStrike" dirty="0" err="1">
                <a:solidFill>
                  <a:srgbClr val="000000"/>
                </a:solidFill>
                <a:effectLst/>
                <a:latin typeface="Open Sans" panose="020B0606030504020204" pitchFamily="34" charset="0"/>
              </a:rPr>
              <a:t>such</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as</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that</a:t>
            </a:r>
            <a:r>
              <a:rPr lang="hu-HU" sz="2000" b="1" i="0" u="none" strike="noStrike" dirty="0">
                <a:solidFill>
                  <a:srgbClr val="000000"/>
                </a:solidFill>
                <a:effectLst/>
                <a:latin typeface="Open Sans" panose="020B0606030504020204" pitchFamily="34" charset="0"/>
              </a:rPr>
              <a:t> of </a:t>
            </a:r>
            <a:r>
              <a:rPr lang="hu-HU" sz="2000" b="1" i="0" u="none" strike="noStrike" dirty="0" err="1">
                <a:solidFill>
                  <a:srgbClr val="000000"/>
                </a:solidFill>
                <a:effectLst/>
                <a:latin typeface="Open Sans" panose="020B0606030504020204" pitchFamily="34" charset="0"/>
              </a:rPr>
              <a:t>the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Hungarian</a:t>
            </a:r>
            <a:r>
              <a:rPr lang="hu-HU" sz="2000" b="1" i="0" u="none" strike="noStrike" dirty="0">
                <a:solidFill>
                  <a:srgbClr val="000000"/>
                </a:solidFill>
                <a:effectLst/>
                <a:latin typeface="Open Sans" panose="020B0606030504020204" pitchFamily="34" charset="0"/>
              </a:rPr>
              <a:t> National </a:t>
            </a:r>
            <a:r>
              <a:rPr lang="hu-HU" sz="2000" b="1" i="0" u="none" strike="noStrike" dirty="0" err="1">
                <a:solidFill>
                  <a:srgbClr val="000000"/>
                </a:solidFill>
                <a:effectLst/>
                <a:latin typeface="Open Sans" panose="020B0606030504020204" pitchFamily="34" charset="0"/>
              </a:rPr>
              <a:t>Bureau</a:t>
            </a:r>
            <a:r>
              <a:rPr lang="hu-HU" sz="2000" b="1" i="0" u="none" strike="noStrike" dirty="0">
                <a:solidFill>
                  <a:srgbClr val="000000"/>
                </a:solidFill>
                <a:effectLst/>
                <a:latin typeface="Open Sans" panose="020B0606030504020204" pitchFamily="34" charset="0"/>
              </a:rPr>
              <a:t> of </a:t>
            </a:r>
            <a:r>
              <a:rPr lang="hu-HU" sz="2000" b="1" i="0" u="none" strike="noStrike" dirty="0" err="1">
                <a:solidFill>
                  <a:srgbClr val="000000"/>
                </a:solidFill>
                <a:effectLst/>
                <a:latin typeface="Open Sans" panose="020B0606030504020204" pitchFamily="34" charset="0"/>
              </a:rPr>
              <a:t>Investigation</a:t>
            </a:r>
            <a:r>
              <a:rPr lang="hu-HU" sz="2000" b="1" i="0" u="none" strike="noStrike" dirty="0">
                <a:solidFill>
                  <a:srgbClr val="000000"/>
                </a:solidFill>
                <a:effectLst/>
                <a:latin typeface="Open Sans" panose="020B0606030504020204" pitchFamily="34" charset="0"/>
              </a:rPr>
              <a:t> in </a:t>
            </a:r>
            <a:r>
              <a:rPr lang="hu-HU" sz="2000" b="1" i="0" u="none" strike="noStrike" dirty="0" err="1">
                <a:solidFill>
                  <a:srgbClr val="000000"/>
                </a:solidFill>
                <a:effectLst/>
                <a:latin typeface="Open Sans" panose="020B0606030504020204" pitchFamily="34" charset="0"/>
              </a:rPr>
              <a:t>question</a:t>
            </a:r>
            <a:r>
              <a:rPr lang="hu-HU" sz="2000" b="1" i="0" u="none" strike="noStrike" dirty="0">
                <a:solidFill>
                  <a:srgbClr val="000000"/>
                </a:solidFill>
                <a:effectLst/>
                <a:latin typeface="Open Sans" panose="020B0606030504020204" pitchFamily="34" charset="0"/>
              </a:rPr>
              <a:t> in </a:t>
            </a:r>
            <a:r>
              <a:rPr lang="hu-HU" sz="2000" b="1" i="0" u="none" strike="noStrike" dirty="0" err="1">
                <a:solidFill>
                  <a:srgbClr val="000000"/>
                </a:solidFill>
                <a:effectLst/>
                <a:latin typeface="Open Sans" panose="020B0606030504020204" pitchFamily="34" charset="0"/>
              </a:rPr>
              <a:t>the</a:t>
            </a:r>
            <a:r>
              <a:rPr lang="hu-HU" sz="2000" b="1" i="0" u="none" strike="noStrike" dirty="0">
                <a:solidFill>
                  <a:srgbClr val="000000"/>
                </a:solidFill>
                <a:effectLst/>
                <a:latin typeface="Open Sans" panose="020B0606030504020204" pitchFamily="34" charset="0"/>
              </a:rPr>
              <a:t> main </a:t>
            </a:r>
            <a:r>
              <a:rPr lang="hu-HU" sz="2000" b="1" i="0" u="none" strike="noStrike" dirty="0" err="1">
                <a:solidFill>
                  <a:srgbClr val="000000"/>
                </a:solidFill>
                <a:effectLst/>
                <a:latin typeface="Open Sans" panose="020B0606030504020204" pitchFamily="34" charset="0"/>
              </a:rPr>
              <a:t>proceedings</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which</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terminated</a:t>
            </a:r>
            <a:r>
              <a:rPr lang="hu-HU" sz="2000" b="1" i="0" u="none" strike="noStrike" dirty="0">
                <a:solidFill>
                  <a:srgbClr val="000000"/>
                </a:solidFill>
                <a:effectLst/>
                <a:latin typeface="Open Sans" panose="020B0606030504020204" pitchFamily="34" charset="0"/>
              </a:rPr>
              <a:t> an </a:t>
            </a:r>
            <a:r>
              <a:rPr lang="hu-HU" sz="2000" b="1" i="0" u="none" strike="noStrike" dirty="0" err="1">
                <a:solidFill>
                  <a:srgbClr val="000000"/>
                </a:solidFill>
                <a:effectLst/>
                <a:latin typeface="Open Sans" panose="020B0606030504020204" pitchFamily="34" charset="0"/>
              </a:rPr>
              <a:t>investigation</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opened</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against</a:t>
            </a:r>
            <a:r>
              <a:rPr lang="hu-HU" sz="2000" b="1" i="0" u="none" strike="noStrike" dirty="0">
                <a:solidFill>
                  <a:srgbClr val="000000"/>
                </a:solidFill>
                <a:effectLst/>
                <a:latin typeface="Open Sans" panose="020B0606030504020204" pitchFamily="34" charset="0"/>
              </a:rPr>
              <a:t> an </a:t>
            </a:r>
            <a:r>
              <a:rPr lang="hu-HU" sz="2000" b="1" i="0" u="none" strike="noStrike" dirty="0" err="1">
                <a:solidFill>
                  <a:srgbClr val="000000"/>
                </a:solidFill>
                <a:effectLst/>
                <a:latin typeface="Open Sans" panose="020B0606030504020204" pitchFamily="34" charset="0"/>
              </a:rPr>
              <a:t>unknown</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person</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during</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which</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the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person</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who</a:t>
            </a:r>
            <a:r>
              <a:rPr lang="hu-HU" sz="2000" b="1" i="0" u="none" strike="noStrike" dirty="0">
                <a:solidFill>
                  <a:srgbClr val="000000"/>
                </a:solidFill>
                <a:effectLst/>
                <a:latin typeface="Open Sans" panose="020B0606030504020204" pitchFamily="34" charset="0"/>
              </a:rPr>
              <a:t> is </a:t>
            </a:r>
            <a:r>
              <a:rPr lang="hu-HU" sz="2000" b="1" i="0" u="none" strike="noStrike" dirty="0" err="1">
                <a:solidFill>
                  <a:srgbClr val="000000"/>
                </a:solidFill>
                <a:effectLst/>
                <a:latin typeface="Open Sans" panose="020B0606030504020204" pitchFamily="34" charset="0"/>
              </a:rPr>
              <a:t>the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subject</a:t>
            </a:r>
            <a:r>
              <a:rPr lang="hu-HU" sz="2000" b="1" i="0" u="none" strike="noStrike" dirty="0">
                <a:solidFill>
                  <a:srgbClr val="000000"/>
                </a:solidFill>
                <a:effectLst/>
                <a:latin typeface="Open Sans" panose="020B0606030504020204" pitchFamily="34" charset="0"/>
              </a:rPr>
              <a:t> of </a:t>
            </a:r>
            <a:r>
              <a:rPr lang="hu-HU" sz="2000" b="1" i="0" u="none" strike="noStrike" dirty="0" err="1">
                <a:solidFill>
                  <a:srgbClr val="000000"/>
                </a:solidFill>
                <a:effectLst/>
                <a:latin typeface="Open Sans" panose="020B0606030504020204" pitchFamily="34" charset="0"/>
              </a:rPr>
              <a:t>the</a:t>
            </a:r>
            <a:r>
              <a:rPr lang="hu-HU" sz="2000" b="1" i="0" u="none" strike="noStrike" dirty="0">
                <a:solidFill>
                  <a:srgbClr val="000000"/>
                </a:solidFill>
                <a:effectLst/>
                <a:latin typeface="Open Sans" panose="020B0606030504020204" pitchFamily="34" charset="0"/>
              </a:rPr>
              <a:t> European </a:t>
            </a:r>
            <a:r>
              <a:rPr lang="hu-HU" sz="2000" b="1" i="0" u="none" strike="noStrike" dirty="0" err="1">
                <a:solidFill>
                  <a:srgbClr val="000000"/>
                </a:solidFill>
                <a:effectLst/>
                <a:latin typeface="Open Sans" panose="020B0606030504020204" pitchFamily="34" charset="0"/>
              </a:rPr>
              <a:t>arrest</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warrant</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was</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interviewed</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as</a:t>
            </a:r>
            <a:r>
              <a:rPr lang="hu-HU" sz="2000" b="1" i="0" u="none" strike="noStrike" dirty="0">
                <a:solidFill>
                  <a:srgbClr val="000000"/>
                </a:solidFill>
                <a:effectLst/>
                <a:latin typeface="Open Sans" panose="020B0606030504020204" pitchFamily="34" charset="0"/>
              </a:rPr>
              <a:t> a </a:t>
            </a:r>
            <a:r>
              <a:rPr lang="hu-HU" sz="2000" b="1" i="0" u="none" strike="noStrike" dirty="0" err="1">
                <a:solidFill>
                  <a:srgbClr val="000000"/>
                </a:solidFill>
                <a:effectLst/>
                <a:latin typeface="Open Sans" panose="020B0606030504020204" pitchFamily="34" charset="0"/>
              </a:rPr>
              <a:t>witness</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only</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without</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criminal</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proceedings</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having</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been</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brought</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against</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that</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person</a:t>
            </a:r>
            <a:r>
              <a:rPr lang="hu-HU" sz="2000" b="1" i="0" u="none" strike="noStrike" dirty="0">
                <a:solidFill>
                  <a:srgbClr val="000000"/>
                </a:solidFill>
                <a:effectLst/>
                <a:latin typeface="Open Sans" panose="020B0606030504020204" pitchFamily="34" charset="0"/>
              </a:rPr>
              <a:t> and </a:t>
            </a:r>
            <a:r>
              <a:rPr lang="hu-HU" sz="2000" b="1" i="0" u="none" strike="noStrike" dirty="0" err="1">
                <a:solidFill>
                  <a:srgbClr val="000000"/>
                </a:solidFill>
                <a:effectLst/>
                <a:latin typeface="Open Sans" panose="020B0606030504020204" pitchFamily="34" charset="0"/>
              </a:rPr>
              <a:t>where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the</a:t>
            </a:r>
            <a:r>
              <a:rPr lang="hu-HU" sz="2000" b="1" i="0" u="none" strike="noStrike" dirty="0">
                <a:solidFill>
                  <a:srgbClr val="000000"/>
                </a:solidFill>
                <a:effectLst/>
                <a:latin typeface="Open Sans" panose="020B0606030504020204" pitchFamily="34" charset="0"/>
              </a:rPr>
              <a:t> decision </a:t>
            </a:r>
            <a:r>
              <a:rPr lang="hu-HU" sz="2000" b="1" i="0" u="none" strike="noStrike" dirty="0" err="1">
                <a:solidFill>
                  <a:srgbClr val="000000"/>
                </a:solidFill>
                <a:effectLst/>
                <a:latin typeface="Open Sans" panose="020B0606030504020204" pitchFamily="34" charset="0"/>
              </a:rPr>
              <a:t>was</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not</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taken</a:t>
            </a:r>
            <a:r>
              <a:rPr lang="hu-HU" sz="2000" b="1" i="0" u="none" strike="noStrike" dirty="0">
                <a:solidFill>
                  <a:srgbClr val="000000"/>
                </a:solidFill>
                <a:effectLst/>
                <a:latin typeface="Open Sans" panose="020B0606030504020204" pitchFamily="34" charset="0"/>
              </a:rPr>
              <a:t> in </a:t>
            </a:r>
            <a:r>
              <a:rPr lang="hu-HU" sz="2000" b="1" i="0" u="none" strike="noStrike" dirty="0" err="1">
                <a:solidFill>
                  <a:srgbClr val="000000"/>
                </a:solidFill>
                <a:effectLst/>
                <a:latin typeface="Open Sans" panose="020B0606030504020204" pitchFamily="34" charset="0"/>
              </a:rPr>
              <a:t>respect</a:t>
            </a:r>
            <a:r>
              <a:rPr lang="hu-HU" sz="2000" b="1" i="0" u="none" strike="noStrike" dirty="0">
                <a:solidFill>
                  <a:srgbClr val="000000"/>
                </a:solidFill>
                <a:effectLst/>
                <a:latin typeface="Open Sans" panose="020B0606030504020204" pitchFamily="34" charset="0"/>
              </a:rPr>
              <a:t> of </a:t>
            </a:r>
            <a:r>
              <a:rPr lang="hu-HU" sz="2000" b="1" i="0" u="none" strike="noStrike" dirty="0" err="1">
                <a:solidFill>
                  <a:srgbClr val="000000"/>
                </a:solidFill>
                <a:effectLst/>
                <a:latin typeface="Open Sans" panose="020B0606030504020204" pitchFamily="34" charset="0"/>
              </a:rPr>
              <a:t>that</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person</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cannot</a:t>
            </a:r>
            <a:r>
              <a:rPr lang="hu-HU" sz="2000" b="1" i="0" u="none" strike="noStrike" dirty="0">
                <a:solidFill>
                  <a:srgbClr val="000000"/>
                </a:solidFill>
                <a:effectLst/>
                <a:latin typeface="Open Sans" panose="020B0606030504020204" pitchFamily="34" charset="0"/>
              </a:rPr>
              <a:t> be </a:t>
            </a:r>
            <a:r>
              <a:rPr lang="hu-HU" sz="2000" b="1" i="0" u="none" strike="noStrike" dirty="0" err="1">
                <a:solidFill>
                  <a:srgbClr val="000000"/>
                </a:solidFill>
                <a:effectLst/>
                <a:latin typeface="Open Sans" panose="020B0606030504020204" pitchFamily="34" charset="0"/>
              </a:rPr>
              <a:t>relied</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on</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for</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the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purpose</a:t>
            </a:r>
            <a:r>
              <a:rPr lang="hu-HU" sz="2000" b="1" i="0" u="none" strike="noStrike" dirty="0">
                <a:solidFill>
                  <a:srgbClr val="000000"/>
                </a:solidFill>
                <a:effectLst/>
                <a:latin typeface="Open Sans" panose="020B0606030504020204" pitchFamily="34" charset="0"/>
              </a:rPr>
              <a:t> of </a:t>
            </a:r>
            <a:r>
              <a:rPr lang="hu-HU" sz="2000" b="1" i="0" u="none" strike="noStrike" dirty="0" err="1">
                <a:solidFill>
                  <a:srgbClr val="000000"/>
                </a:solidFill>
                <a:effectLst/>
                <a:latin typeface="Open Sans" panose="020B0606030504020204" pitchFamily="34" charset="0"/>
              </a:rPr>
              <a:t>refusing</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to</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execute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that</a:t>
            </a:r>
            <a:r>
              <a:rPr lang="hu-HU" sz="2000" b="1" i="0" u="none" strike="noStrike" dirty="0">
                <a:solidFill>
                  <a:srgbClr val="000000"/>
                </a:solidFill>
                <a:effectLst/>
                <a:latin typeface="Open Sans" panose="020B0606030504020204" pitchFamily="34" charset="0"/>
              </a:rPr>
              <a:t> European </a:t>
            </a:r>
            <a:r>
              <a:rPr lang="hu-HU" sz="2000" b="1" i="0" u="none" strike="noStrike" dirty="0" err="1">
                <a:solidFill>
                  <a:srgbClr val="000000"/>
                </a:solidFill>
                <a:effectLst/>
                <a:latin typeface="Open Sans" panose="020B0606030504020204" pitchFamily="34" charset="0"/>
              </a:rPr>
              <a:t>arrest</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warrant</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pursuant</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to</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either</a:t>
            </a:r>
            <a:r>
              <a:rPr lang="hu-HU" sz="2000" b="1" i="0" u="none" strike="noStrike" dirty="0">
                <a:solidFill>
                  <a:srgbClr val="000000"/>
                </a:solidFill>
                <a:effectLst/>
                <a:latin typeface="Open Sans" panose="020B0606030504020204" pitchFamily="34" charset="0"/>
              </a:rPr>
              <a:t> of </a:t>
            </a:r>
            <a:r>
              <a:rPr lang="hu-HU" sz="2000" b="1" i="0" u="none" strike="noStrike" dirty="0" err="1">
                <a:solidFill>
                  <a:srgbClr val="000000"/>
                </a:solidFill>
                <a:effectLst/>
                <a:latin typeface="Open Sans" panose="020B0606030504020204" pitchFamily="34" charset="0"/>
              </a:rPr>
              <a:t>those</a:t>
            </a:r>
            <a:r>
              <a:rPr lang="hu-HU" sz="2000" b="1" i="0" u="none" strike="noStrike" dirty="0">
                <a:solidFill>
                  <a:srgbClr val="000000"/>
                </a:solidFill>
                <a:effectLst/>
                <a:latin typeface="Open Sans" panose="020B0606030504020204" pitchFamily="34" charset="0"/>
              </a:rPr>
              <a:t> </a:t>
            </a:r>
            <a:r>
              <a:rPr lang="hu-HU" sz="2000" b="1" i="0" u="none" strike="noStrike" dirty="0" err="1">
                <a:solidFill>
                  <a:srgbClr val="000000"/>
                </a:solidFill>
                <a:effectLst/>
                <a:latin typeface="Open Sans" panose="020B0606030504020204" pitchFamily="34" charset="0"/>
              </a:rPr>
              <a:t>provisions</a:t>
            </a:r>
            <a:r>
              <a:rPr lang="hu-HU" sz="2000" b="1" i="0" u="none" strike="noStrike" dirty="0">
                <a:solidFill>
                  <a:srgbClr val="000000"/>
                </a:solidFill>
                <a:effectLst/>
                <a:latin typeface="Open Sans" panose="020B0606030504020204" pitchFamily="34" charset="0"/>
              </a:rPr>
              <a:t>.</a:t>
            </a:r>
            <a:br>
              <a:rPr lang="hu-HU" sz="2000" dirty="0"/>
            </a:br>
            <a:endParaRPr lang="hu-HU" sz="2000" dirty="0"/>
          </a:p>
        </p:txBody>
      </p:sp>
    </p:spTree>
    <p:extLst>
      <p:ext uri="{BB962C8B-B14F-4D97-AF65-F5344CB8AC3E}">
        <p14:creationId xmlns:p14="http://schemas.microsoft.com/office/powerpoint/2010/main" val="1591148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5"/>
                </a:solidFill>
              </a:rPr>
              <a:t>III.2. Relevant parts of EU law concerning the </a:t>
            </a:r>
            <a:br>
              <a:rPr lang="en-US" b="1" dirty="0">
                <a:solidFill>
                  <a:schemeClr val="accent5"/>
                </a:solidFill>
              </a:rPr>
            </a:br>
            <a:r>
              <a:rPr lang="en-US" b="1" dirty="0">
                <a:solidFill>
                  <a:schemeClr val="accent5"/>
                </a:solidFill>
              </a:rPr>
              <a:t>ne bis in idem principle</a:t>
            </a:r>
          </a:p>
        </p:txBody>
      </p:sp>
      <p:sp>
        <p:nvSpPr>
          <p:cNvPr id="3" name="Content Placeholder 2"/>
          <p:cNvSpPr>
            <a:spLocks noGrp="1"/>
          </p:cNvSpPr>
          <p:nvPr>
            <p:ph idx="1"/>
          </p:nvPr>
        </p:nvSpPr>
        <p:spPr/>
        <p:txBody>
          <a:bodyPr/>
          <a:lstStyle/>
          <a:p>
            <a:endParaRPr lang="hu-HU" dirty="0"/>
          </a:p>
          <a:p>
            <a:r>
              <a:rPr lang="hu-HU" b="1" dirty="0">
                <a:solidFill>
                  <a:srgbClr val="C00000"/>
                </a:solidFill>
              </a:rPr>
              <a:t>Schengen </a:t>
            </a:r>
            <a:r>
              <a:rPr lang="hu-HU" b="1" dirty="0" err="1">
                <a:solidFill>
                  <a:srgbClr val="C00000"/>
                </a:solidFill>
              </a:rPr>
              <a:t>Agreement</a:t>
            </a:r>
            <a:r>
              <a:rPr lang="hu-HU" b="1" dirty="0">
                <a:solidFill>
                  <a:srgbClr val="C00000"/>
                </a:solidFill>
              </a:rPr>
              <a:t> </a:t>
            </a:r>
            <a:r>
              <a:rPr lang="hu-HU" b="1" dirty="0" err="1">
                <a:solidFill>
                  <a:srgbClr val="C00000"/>
                </a:solidFill>
              </a:rPr>
              <a:t>Artcile</a:t>
            </a:r>
            <a:r>
              <a:rPr lang="hu-HU" b="1" dirty="0">
                <a:solidFill>
                  <a:srgbClr val="C00000"/>
                </a:solidFill>
              </a:rPr>
              <a:t> 54</a:t>
            </a:r>
          </a:p>
          <a:p>
            <a:r>
              <a:rPr lang="hu-HU" b="1" dirty="0">
                <a:solidFill>
                  <a:srgbClr val="C00000"/>
                </a:solidFill>
              </a:rPr>
              <a:t>EAW </a:t>
            </a:r>
            <a:r>
              <a:rPr lang="hu-HU" b="1" dirty="0" err="1">
                <a:solidFill>
                  <a:srgbClr val="C00000"/>
                </a:solidFill>
              </a:rPr>
              <a:t>framework</a:t>
            </a:r>
            <a:r>
              <a:rPr lang="hu-HU" b="1" dirty="0">
                <a:solidFill>
                  <a:srgbClr val="C00000"/>
                </a:solidFill>
              </a:rPr>
              <a:t> decision 2002/584/JHA </a:t>
            </a:r>
            <a:r>
              <a:rPr lang="hu-HU" b="1" dirty="0" err="1">
                <a:solidFill>
                  <a:srgbClr val="C00000"/>
                </a:solidFill>
              </a:rPr>
              <a:t>Article</a:t>
            </a:r>
            <a:r>
              <a:rPr lang="hu-HU" b="1" dirty="0">
                <a:solidFill>
                  <a:srgbClr val="C00000"/>
                </a:solidFill>
              </a:rPr>
              <a:t> 3 (2), 4 (2) (3)</a:t>
            </a:r>
          </a:p>
          <a:p>
            <a:r>
              <a:rPr lang="hu-HU" b="1" dirty="0">
                <a:solidFill>
                  <a:srgbClr val="C00000"/>
                </a:solidFill>
              </a:rPr>
              <a:t>Charter of </a:t>
            </a:r>
            <a:r>
              <a:rPr lang="hu-HU" b="1" dirty="0" err="1">
                <a:solidFill>
                  <a:srgbClr val="C00000"/>
                </a:solidFill>
              </a:rPr>
              <a:t>Fundamental</a:t>
            </a:r>
            <a:r>
              <a:rPr lang="hu-HU" b="1" dirty="0">
                <a:solidFill>
                  <a:srgbClr val="C00000"/>
                </a:solidFill>
              </a:rPr>
              <a:t> </a:t>
            </a:r>
            <a:r>
              <a:rPr lang="hu-HU" b="1" dirty="0" err="1">
                <a:solidFill>
                  <a:srgbClr val="C00000"/>
                </a:solidFill>
              </a:rPr>
              <a:t>Rights</a:t>
            </a:r>
            <a:r>
              <a:rPr lang="hu-HU" b="1" dirty="0">
                <a:solidFill>
                  <a:srgbClr val="C00000"/>
                </a:solidFill>
              </a:rPr>
              <a:t> </a:t>
            </a:r>
            <a:r>
              <a:rPr lang="hu-HU" b="1" dirty="0" err="1">
                <a:solidFill>
                  <a:srgbClr val="C00000"/>
                </a:solidFill>
              </a:rPr>
              <a:t>Artcile</a:t>
            </a:r>
            <a:r>
              <a:rPr lang="hu-HU" b="1" dirty="0">
                <a:solidFill>
                  <a:srgbClr val="C00000"/>
                </a:solidFill>
              </a:rPr>
              <a:t> 50</a:t>
            </a:r>
          </a:p>
          <a:p>
            <a:r>
              <a:rPr lang="hu-HU" b="1" dirty="0">
                <a:solidFill>
                  <a:srgbClr val="C00000"/>
                </a:solidFill>
              </a:rPr>
              <a:t>Case-law of </a:t>
            </a:r>
            <a:r>
              <a:rPr lang="hu-HU" b="1" dirty="0" err="1">
                <a:solidFill>
                  <a:srgbClr val="C00000"/>
                </a:solidFill>
              </a:rPr>
              <a:t>the</a:t>
            </a:r>
            <a:r>
              <a:rPr lang="hu-HU" b="1" dirty="0">
                <a:solidFill>
                  <a:srgbClr val="C00000"/>
                </a:solidFill>
              </a:rPr>
              <a:t> ECJ</a:t>
            </a:r>
          </a:p>
          <a:p>
            <a:r>
              <a:rPr lang="en-US" dirty="0"/>
              <a:t>(FD 2009/948/JHA on ne bis in idem)</a:t>
            </a:r>
            <a:endParaRPr lang="hu-HU" dirty="0"/>
          </a:p>
          <a:p>
            <a:endParaRPr lang="en-US" dirty="0"/>
          </a:p>
        </p:txBody>
      </p:sp>
    </p:spTree>
    <p:extLst>
      <p:ext uri="{BB962C8B-B14F-4D97-AF65-F5344CB8AC3E}">
        <p14:creationId xmlns:p14="http://schemas.microsoft.com/office/powerpoint/2010/main" val="2303114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a:solidFill>
                  <a:schemeClr val="accent5"/>
                </a:solidFill>
                <a:latin typeface="Times New Roman" panose="02020603050405020304" pitchFamily="18" charset="0"/>
                <a:cs typeface="Times New Roman" panose="02020603050405020304" pitchFamily="18" charset="0"/>
              </a:rPr>
              <a:t>III.3. </a:t>
            </a:r>
            <a:r>
              <a:rPr lang="hu-HU" b="1" dirty="0" err="1">
                <a:solidFill>
                  <a:schemeClr val="accent5"/>
                </a:solidFill>
                <a:latin typeface="Times New Roman" panose="02020603050405020304" pitchFamily="18" charset="0"/>
                <a:cs typeface="Times New Roman" panose="02020603050405020304" pitchFamily="18" charset="0"/>
              </a:rPr>
              <a:t>Gözütok</a:t>
            </a:r>
            <a:r>
              <a:rPr lang="hu-HU" b="1" dirty="0">
                <a:solidFill>
                  <a:schemeClr val="accent5"/>
                </a:solidFill>
                <a:latin typeface="Times New Roman" panose="02020603050405020304" pitchFamily="18" charset="0"/>
                <a:cs typeface="Times New Roman" panose="02020603050405020304" pitchFamily="18" charset="0"/>
              </a:rPr>
              <a:t> and </a:t>
            </a:r>
            <a:r>
              <a:rPr lang="hu-HU" b="1" dirty="0" err="1">
                <a:solidFill>
                  <a:schemeClr val="accent5"/>
                </a:solidFill>
                <a:latin typeface="Times New Roman" panose="02020603050405020304" pitchFamily="18" charset="0"/>
                <a:cs typeface="Times New Roman" panose="02020603050405020304" pitchFamily="18" charset="0"/>
              </a:rPr>
              <a:t>Brügge</a:t>
            </a:r>
            <a:r>
              <a:rPr lang="en-US" b="1" dirty="0">
                <a:solidFill>
                  <a:schemeClr val="accent5"/>
                </a:solidFill>
                <a:latin typeface="Times New Roman" panose="02020603050405020304" pitchFamily="18" charset="0"/>
                <a:cs typeface="Times New Roman" panose="02020603050405020304" pitchFamily="18" charset="0"/>
              </a:rPr>
              <a:t> Joined Cases C-187/01 and C-385/0</a:t>
            </a:r>
            <a:r>
              <a:rPr lang="hu-HU" b="1" dirty="0">
                <a:solidFill>
                  <a:schemeClr val="accent5"/>
                </a:solidFill>
                <a:latin typeface="Times New Roman" panose="02020603050405020304" pitchFamily="18" charset="0"/>
                <a:cs typeface="Times New Roman" panose="02020603050405020304" pitchFamily="18" charset="0"/>
              </a:rPr>
              <a:t>1(2003)</a:t>
            </a:r>
            <a:endParaRPr lang="en-GB" b="1" dirty="0">
              <a:solidFill>
                <a:schemeClr val="accent5"/>
              </a:solidFill>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838200" y="1690688"/>
            <a:ext cx="10515600" cy="4486275"/>
          </a:xfrm>
        </p:spPr>
        <p:txBody>
          <a:bodyPr>
            <a:normAutofit fontScale="85000" lnSpcReduction="10000"/>
          </a:bodyPr>
          <a:lstStyle/>
          <a:p>
            <a:pPr marL="0" indent="0">
              <a:buNone/>
            </a:pPr>
            <a:r>
              <a:rPr lang="en-GB" dirty="0"/>
              <a:t>First landmark case:</a:t>
            </a:r>
          </a:p>
          <a:p>
            <a:pPr marL="0" indent="0">
              <a:buNone/>
            </a:pPr>
            <a:r>
              <a:rPr lang="en-GB" dirty="0"/>
              <a:t>two sets of criminal proceedings against Mr </a:t>
            </a:r>
            <a:r>
              <a:rPr lang="en-GB" dirty="0" err="1"/>
              <a:t>Gözütok</a:t>
            </a:r>
            <a:r>
              <a:rPr lang="en-GB" dirty="0"/>
              <a:t> (N., G.) and Mr </a:t>
            </a:r>
            <a:r>
              <a:rPr lang="en-GB" dirty="0" err="1"/>
              <a:t>Brügge</a:t>
            </a:r>
            <a:r>
              <a:rPr lang="en-GB" dirty="0"/>
              <a:t> (G., B.) although proceedings brought in other Member States against the two accused on grounds of the same facts these had been definitively discontinued after they had paid a sum of money determined by the Public Prosecutor as part of a procedure whereby further prosecution was barred</a:t>
            </a:r>
          </a:p>
          <a:p>
            <a:pPr marL="0" indent="0">
              <a:buNone/>
            </a:pPr>
            <a:r>
              <a:rPr lang="en-GB" dirty="0"/>
              <a:t> </a:t>
            </a:r>
            <a:r>
              <a:rPr lang="en-GB" b="1" dirty="0"/>
              <a:t>Question: Can the termination of criminal proceedings by the prosecution upon payment by the accused set as a condition by the prosecution trigger NBII according to Article 54 of Schengen Agreement? YES</a:t>
            </a:r>
          </a:p>
        </p:txBody>
      </p:sp>
    </p:spTree>
    <p:extLst>
      <p:ext uri="{BB962C8B-B14F-4D97-AF65-F5344CB8AC3E}">
        <p14:creationId xmlns:p14="http://schemas.microsoft.com/office/powerpoint/2010/main" val="248229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98437"/>
            <a:ext cx="10515600" cy="1325563"/>
          </a:xfrm>
        </p:spPr>
        <p:txBody>
          <a:bodyPr>
            <a:normAutofit/>
          </a:bodyPr>
          <a:lstStyle/>
          <a:p>
            <a:r>
              <a:rPr lang="hu-HU" b="1" dirty="0">
                <a:solidFill>
                  <a:schemeClr val="accent5"/>
                </a:solidFill>
                <a:latin typeface="Times New Roman" panose="02020603050405020304" pitchFamily="18" charset="0"/>
                <a:cs typeface="Times New Roman" panose="02020603050405020304" pitchFamily="18" charset="0"/>
              </a:rPr>
              <a:t>III.4. Van </a:t>
            </a:r>
            <a:r>
              <a:rPr lang="hu-HU" b="1" dirty="0" err="1">
                <a:solidFill>
                  <a:schemeClr val="accent5"/>
                </a:solidFill>
                <a:latin typeface="Times New Roman" panose="02020603050405020304" pitchFamily="18" charset="0"/>
                <a:cs typeface="Times New Roman" panose="02020603050405020304" pitchFamily="18" charset="0"/>
              </a:rPr>
              <a:t>Straaten</a:t>
            </a:r>
            <a:r>
              <a:rPr lang="hu-HU" b="1" dirty="0">
                <a:solidFill>
                  <a:schemeClr val="accent5"/>
                </a:solidFill>
                <a:latin typeface="Times New Roman" panose="02020603050405020304" pitchFamily="18" charset="0"/>
                <a:cs typeface="Times New Roman" panose="02020603050405020304" pitchFamily="18" charset="0"/>
              </a:rPr>
              <a:t> </a:t>
            </a:r>
            <a:r>
              <a:rPr lang="hu-HU" b="1" dirty="0" err="1">
                <a:solidFill>
                  <a:schemeClr val="accent5"/>
                </a:solidFill>
                <a:latin typeface="Times New Roman" panose="02020603050405020304" pitchFamily="18" charset="0"/>
                <a:cs typeface="Times New Roman" panose="02020603050405020304" pitchFamily="18" charset="0"/>
              </a:rPr>
              <a:t>Case</a:t>
            </a:r>
            <a:r>
              <a:rPr lang="hu-HU" b="1" dirty="0">
                <a:solidFill>
                  <a:schemeClr val="accent5"/>
                </a:solidFill>
                <a:latin typeface="Times New Roman" panose="02020603050405020304" pitchFamily="18" charset="0"/>
                <a:cs typeface="Times New Roman" panose="02020603050405020304" pitchFamily="18" charset="0"/>
              </a:rPr>
              <a:t> C-150/05 (2006)</a:t>
            </a:r>
            <a:br>
              <a:rPr lang="hu-HU" b="1" dirty="0">
                <a:solidFill>
                  <a:schemeClr val="accent5"/>
                </a:solidFill>
                <a:latin typeface="Times New Roman" panose="02020603050405020304" pitchFamily="18" charset="0"/>
                <a:cs typeface="Times New Roman" panose="02020603050405020304" pitchFamily="18" charset="0"/>
              </a:rPr>
            </a:br>
            <a:r>
              <a:rPr lang="hu-HU" b="1" dirty="0" err="1">
                <a:solidFill>
                  <a:schemeClr val="accent5"/>
                </a:solidFill>
                <a:latin typeface="Times New Roman" panose="02020603050405020304" pitchFamily="18" charset="0"/>
                <a:cs typeface="Times New Roman" panose="02020603050405020304" pitchFamily="18" charset="0"/>
              </a:rPr>
              <a:t>Gasparini</a:t>
            </a:r>
            <a:r>
              <a:rPr lang="hu-HU" b="1" dirty="0">
                <a:solidFill>
                  <a:schemeClr val="accent5"/>
                </a:solidFill>
                <a:latin typeface="Times New Roman" panose="02020603050405020304" pitchFamily="18" charset="0"/>
                <a:cs typeface="Times New Roman" panose="02020603050405020304" pitchFamily="18" charset="0"/>
              </a:rPr>
              <a:t> </a:t>
            </a:r>
            <a:r>
              <a:rPr lang="hu-HU" b="1" dirty="0" err="1">
                <a:solidFill>
                  <a:schemeClr val="accent5"/>
                </a:solidFill>
                <a:latin typeface="Times New Roman" panose="02020603050405020304" pitchFamily="18" charset="0"/>
                <a:cs typeface="Times New Roman" panose="02020603050405020304" pitchFamily="18" charset="0"/>
              </a:rPr>
              <a:t>Case</a:t>
            </a:r>
            <a:r>
              <a:rPr lang="hu-HU" b="1" dirty="0">
                <a:solidFill>
                  <a:schemeClr val="accent5"/>
                </a:solidFill>
                <a:latin typeface="Times New Roman" panose="02020603050405020304" pitchFamily="18" charset="0"/>
                <a:cs typeface="Times New Roman" panose="02020603050405020304" pitchFamily="18" charset="0"/>
              </a:rPr>
              <a:t> C-467/04 (2006)</a:t>
            </a:r>
            <a:endParaRPr lang="en-GB" b="1" dirty="0">
              <a:solidFill>
                <a:schemeClr val="accent5"/>
              </a:solidFill>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838200" y="1524000"/>
            <a:ext cx="10515600" cy="5333999"/>
          </a:xfrm>
        </p:spPr>
        <p:txBody>
          <a:bodyPr>
            <a:normAutofit fontScale="55000" lnSpcReduction="20000"/>
          </a:bodyPr>
          <a:lstStyle/>
          <a:p>
            <a:pPr marL="0" indent="0">
              <a:buNone/>
            </a:pPr>
            <a:r>
              <a:rPr lang="en-GB" dirty="0"/>
              <a:t>Confirmed and expanded the case law</a:t>
            </a:r>
          </a:p>
          <a:p>
            <a:pPr marL="0" indent="0">
              <a:buNone/>
            </a:pPr>
            <a:r>
              <a:rPr lang="en-GB" b="1" dirty="0"/>
              <a:t>Van </a:t>
            </a:r>
            <a:r>
              <a:rPr lang="en-GB" b="1" dirty="0" err="1"/>
              <a:t>Straaten</a:t>
            </a:r>
            <a:r>
              <a:rPr lang="en-GB" b="1" dirty="0"/>
              <a:t>:</a:t>
            </a:r>
          </a:p>
          <a:p>
            <a:pPr marL="0" indent="0">
              <a:buNone/>
            </a:pPr>
            <a:r>
              <a:rPr lang="en-GB" b="1" dirty="0"/>
              <a:t>	</a:t>
            </a:r>
            <a:r>
              <a:rPr lang="en-GB" dirty="0"/>
              <a:t>Idem: movement of drugs between MS (reiterated Van </a:t>
            </a:r>
            <a:r>
              <a:rPr lang="en-GB" dirty="0" err="1"/>
              <a:t>Esbroek</a:t>
            </a:r>
            <a:r>
              <a:rPr lang="en-GB" dirty="0"/>
              <a:t>)</a:t>
            </a:r>
          </a:p>
          <a:p>
            <a:pPr marL="0" indent="0">
              <a:buNone/>
            </a:pPr>
            <a:r>
              <a:rPr lang="en-GB" dirty="0"/>
              <a:t>	Bis: final decision </a:t>
            </a:r>
            <a:r>
              <a:rPr lang="en-GB" dirty="0">
                <a:solidFill>
                  <a:srgbClr val="FF0000"/>
                </a:solidFill>
                <a:highlight>
                  <a:srgbClr val="FFFF00"/>
                </a:highlight>
              </a:rPr>
              <a:t>acquitting for lack of evidence? Yes </a:t>
            </a:r>
            <a:r>
              <a:rPr lang="en-GB" dirty="0"/>
              <a:t>within Article 54</a:t>
            </a:r>
            <a:endParaRPr lang="en-GB" b="1" dirty="0"/>
          </a:p>
          <a:p>
            <a:pPr marL="0" indent="0">
              <a:buNone/>
            </a:pPr>
            <a:r>
              <a:rPr lang="en-GB" b="1" dirty="0"/>
              <a:t>Gasparini (customs fraud, olive oil, Spain, Portugal):</a:t>
            </a:r>
          </a:p>
          <a:p>
            <a:pPr marL="0" indent="0">
              <a:buNone/>
            </a:pPr>
            <a:r>
              <a:rPr lang="en-GB" b="1" dirty="0"/>
              <a:t> </a:t>
            </a:r>
            <a:r>
              <a:rPr lang="en-GB" sz="3400" b="1" dirty="0"/>
              <a:t>Framework Decision 2002/584 does not preclude the ne bis in idem principle from applying in the case of </a:t>
            </a:r>
            <a:r>
              <a:rPr lang="en-GB" sz="3400" b="1" dirty="0">
                <a:solidFill>
                  <a:srgbClr val="FF0000"/>
                </a:solidFill>
                <a:highlight>
                  <a:srgbClr val="FFFF00"/>
                </a:highlight>
              </a:rPr>
              <a:t>a final acquittal because prosecution of the offence is time-barred. </a:t>
            </a:r>
          </a:p>
          <a:p>
            <a:pPr marL="0" indent="0">
              <a:buNone/>
            </a:pPr>
            <a:r>
              <a:rPr lang="en-GB" sz="3400" b="1" dirty="0"/>
              <a:t>Article 4(4) of the framework decision permits the executing judicial authority to refuse to execute a European arrest warrant inter alia where the criminal prosecution of the requested person is time-barred according to the law of the executing Member State and the acts fall within the jurisdiction of that State under its own criminal law. In order for that power to be exercised, a judgment whose basis is that a prosecution is time-barred does not have to exist. The situation where the requested person has been finally judged by a Member State in respect of the same acts is governed by Article 3(2) of the framework decision, a provision which lays down a mandatory ground for non-execution of a European arrest warrant.</a:t>
            </a:r>
          </a:p>
          <a:p>
            <a:pPr marL="0" indent="0">
              <a:buNone/>
            </a:pPr>
            <a:r>
              <a:rPr lang="en-GB" sz="3400" b="1" dirty="0"/>
              <a:t>the ne bis in idem principle applies in respect of a decision of a court of a Contracting State, made after criminal proceedings have been brought, by which the accused is acquitted finally because prosecution of the offence is time-barred.</a:t>
            </a:r>
          </a:p>
          <a:p>
            <a:pPr marL="0" indent="0">
              <a:buNone/>
            </a:pPr>
            <a:endParaRPr lang="en-GB" b="1" dirty="0"/>
          </a:p>
          <a:p>
            <a:pPr marL="0" indent="0">
              <a:buNone/>
            </a:pPr>
            <a:endParaRPr lang="en-GB" b="1" dirty="0"/>
          </a:p>
        </p:txBody>
      </p:sp>
    </p:spTree>
    <p:extLst>
      <p:ext uri="{BB962C8B-B14F-4D97-AF65-F5344CB8AC3E}">
        <p14:creationId xmlns:p14="http://schemas.microsoft.com/office/powerpoint/2010/main" val="2524391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A089E-299A-135D-A950-E05FE3BE075F}"/>
              </a:ext>
            </a:extLst>
          </p:cNvPr>
          <p:cNvSpPr>
            <a:spLocks noGrp="1"/>
          </p:cNvSpPr>
          <p:nvPr>
            <p:ph type="title"/>
          </p:nvPr>
        </p:nvSpPr>
        <p:spPr/>
        <p:txBody>
          <a:bodyPr>
            <a:normAutofit/>
          </a:bodyPr>
          <a:lstStyle/>
          <a:p>
            <a:r>
              <a:rPr lang="hu-HU" b="1" dirty="0">
                <a:solidFill>
                  <a:schemeClr val="accent5"/>
                </a:solidFill>
              </a:rPr>
              <a:t>III.5. C-491/07 Vladimir </a:t>
            </a:r>
            <a:r>
              <a:rPr lang="hu-HU" b="1" dirty="0" err="1">
                <a:solidFill>
                  <a:schemeClr val="accent5"/>
                </a:solidFill>
              </a:rPr>
              <a:t>Turansky</a:t>
            </a:r>
            <a:r>
              <a:rPr lang="hu-HU" b="1" dirty="0">
                <a:solidFill>
                  <a:schemeClr val="accent5"/>
                </a:solidFill>
              </a:rPr>
              <a:t> (2008)</a:t>
            </a:r>
            <a:endParaRPr lang="en-HU">
              <a:solidFill>
                <a:schemeClr val="accent5"/>
              </a:solidFill>
            </a:endParaRPr>
          </a:p>
        </p:txBody>
      </p:sp>
      <p:sp>
        <p:nvSpPr>
          <p:cNvPr id="3" name="Content Placeholder 2">
            <a:extLst>
              <a:ext uri="{FF2B5EF4-FFF2-40B4-BE49-F238E27FC236}">
                <a16:creationId xmlns:a16="http://schemas.microsoft.com/office/drawing/2014/main" id="{F0F9AEAD-B2A8-1EFB-4F6E-28C3230D4881}"/>
              </a:ext>
            </a:extLst>
          </p:cNvPr>
          <p:cNvSpPr>
            <a:spLocks noGrp="1"/>
          </p:cNvSpPr>
          <p:nvPr>
            <p:ph idx="1"/>
          </p:nvPr>
        </p:nvSpPr>
        <p:spPr>
          <a:xfrm>
            <a:off x="609599" y="1208691"/>
            <a:ext cx="10699531" cy="4917473"/>
          </a:xfrm>
        </p:spPr>
        <p:txBody>
          <a:bodyPr/>
          <a:lstStyle/>
          <a:p>
            <a:pPr marL="0" indent="0">
              <a:buNone/>
            </a:pPr>
            <a:r>
              <a:rPr lang="en-GB" sz="1800" dirty="0">
                <a:latin typeface="Times New Roman" panose="02020603050405020304" pitchFamily="18" charset="0"/>
                <a:cs typeface="Times New Roman" panose="02020603050405020304" pitchFamily="18" charset="0"/>
              </a:rPr>
              <a:t>The reference was made in criminal proceedings instituted in Austria against Mr </a:t>
            </a:r>
            <a:r>
              <a:rPr lang="en-GB" sz="1800" dirty="0" err="1">
                <a:latin typeface="Times New Roman" panose="02020603050405020304" pitchFamily="18" charset="0"/>
                <a:cs typeface="Times New Roman" panose="02020603050405020304" pitchFamily="18" charset="0"/>
              </a:rPr>
              <a:t>Turanský</a:t>
            </a:r>
            <a:r>
              <a:rPr lang="en-GB" sz="1800" dirty="0">
                <a:latin typeface="Times New Roman" panose="02020603050405020304" pitchFamily="18" charset="0"/>
                <a:cs typeface="Times New Roman" panose="02020603050405020304" pitchFamily="18" charset="0"/>
              </a:rPr>
              <a:t>, a Slovak national suspected of having carried out, along with others, a </a:t>
            </a:r>
            <a:r>
              <a:rPr lang="en-GB" sz="1800" b="1" u="sng" dirty="0">
                <a:latin typeface="Times New Roman" panose="02020603050405020304" pitchFamily="18" charset="0"/>
                <a:cs typeface="Times New Roman" panose="02020603050405020304" pitchFamily="18" charset="0"/>
              </a:rPr>
              <a:t>serious robbery </a:t>
            </a:r>
            <a:r>
              <a:rPr lang="en-GB" sz="1800" dirty="0">
                <a:latin typeface="Times New Roman" panose="02020603050405020304" pitchFamily="18" charset="0"/>
                <a:cs typeface="Times New Roman" panose="02020603050405020304" pitchFamily="18" charset="0"/>
              </a:rPr>
              <a:t>on an Austrian national in the territory of the Republic of Austria. The investigations were suspended in Slovakia.</a:t>
            </a:r>
          </a:p>
          <a:p>
            <a:pPr marL="0" indent="0">
              <a:buNone/>
            </a:pPr>
            <a:r>
              <a:rPr lang="en-GB" sz="1800" dirty="0">
                <a:latin typeface="Times New Roman" panose="02020603050405020304" pitchFamily="18" charset="0"/>
                <a:cs typeface="Times New Roman" panose="02020603050405020304" pitchFamily="18" charset="0"/>
              </a:rPr>
              <a:t>Must the bar on a second prosecution for the same acts (</a:t>
            </a:r>
            <a:r>
              <a:rPr lang="en-GB" sz="1800" i="1" dirty="0">
                <a:latin typeface="Times New Roman" panose="02020603050405020304" pitchFamily="18" charset="0"/>
                <a:cs typeface="Times New Roman" panose="02020603050405020304" pitchFamily="18" charset="0"/>
              </a:rPr>
              <a:t>ne bis in idem</a:t>
            </a:r>
            <a:r>
              <a:rPr lang="en-GB" sz="1800" dirty="0">
                <a:latin typeface="Times New Roman" panose="02020603050405020304" pitchFamily="18" charset="0"/>
                <a:cs typeface="Times New Roman" panose="02020603050405020304" pitchFamily="18" charset="0"/>
              </a:rPr>
              <a:t> principle) contained in [the CISA] be interpreted as precluding the prosecution of a suspect in the Republic of Austria when criminal proceedings instituted in the Slovak Republic in respect of the same acts, after its accession to the European Union, were discontinued after a police authority, following an examination of the merits of the case and without further sanction, terminated them with immediate effect by ordering their suspension?’</a:t>
            </a:r>
          </a:p>
          <a:p>
            <a:pPr marL="0" indent="0">
              <a:buNone/>
            </a:pPr>
            <a:r>
              <a:rPr lang="en-GB" sz="1800" dirty="0">
                <a:latin typeface="Times New Roman" panose="02020603050405020304" pitchFamily="18" charset="0"/>
                <a:cs typeface="Times New Roman" panose="02020603050405020304" pitchFamily="18" charset="0"/>
              </a:rPr>
              <a:t>Answer: </a:t>
            </a:r>
            <a:r>
              <a:rPr lang="en-GB" sz="1800" b="1" dirty="0">
                <a:latin typeface="Times New Roman" panose="02020603050405020304" pitchFamily="18" charset="0"/>
                <a:cs typeface="Times New Roman" panose="02020603050405020304" pitchFamily="18" charset="0"/>
              </a:rPr>
              <a:t>The </a:t>
            </a:r>
            <a:r>
              <a:rPr lang="en-GB" sz="1800" b="1" i="1" dirty="0">
                <a:latin typeface="Times New Roman" panose="02020603050405020304" pitchFamily="18" charset="0"/>
                <a:cs typeface="Times New Roman" panose="02020603050405020304" pitchFamily="18" charset="0"/>
              </a:rPr>
              <a:t>ne bis in idem</a:t>
            </a:r>
            <a:r>
              <a:rPr lang="en-GB" sz="1800" b="1" dirty="0">
                <a:latin typeface="Times New Roman" panose="02020603050405020304" pitchFamily="18" charset="0"/>
                <a:cs typeface="Times New Roman" panose="02020603050405020304" pitchFamily="18" charset="0"/>
              </a:rPr>
              <a:t> principle enshrined in Article 54 of the Convention implementing the Schengen Agreement of 14 June 1985 between the Governments of the States of the Benelux Economic Union, the Federal Republic of Germany and the French Republic on the gradual abolition of checks at their common borders, signed in Schengen (Luxembourg) on 19 June 1990, does not fall to be applied to a decision by which an authority of a Contracting State, after examining the merits of the case brought before it, makes an order, at a stage before the charging of a person suspected of a crime, suspending the criminal proceedings, where the suspension decision does not, under the national law of that State, definitively bar further prosecution and therefore does not preclude new criminal proceedings, in respect of the same acts, in that State.</a:t>
            </a:r>
            <a:endParaRPr lang="en-GB" sz="1800" dirty="0">
              <a:latin typeface="Times New Roman" panose="02020603050405020304" pitchFamily="18" charset="0"/>
              <a:cs typeface="Times New Roman" panose="02020603050405020304" pitchFamily="18" charset="0"/>
            </a:endParaRPr>
          </a:p>
          <a:p>
            <a:pPr marL="0" indent="0">
              <a:buNone/>
            </a:pPr>
            <a:endParaRPr lang="en-HU"/>
          </a:p>
        </p:txBody>
      </p:sp>
    </p:spTree>
    <p:extLst>
      <p:ext uri="{BB962C8B-B14F-4D97-AF65-F5344CB8AC3E}">
        <p14:creationId xmlns:p14="http://schemas.microsoft.com/office/powerpoint/2010/main" val="16216464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EFA2BC2-D927-D846-A2F4-5201D28022A7}"/>
              </a:ext>
            </a:extLst>
          </p:cNvPr>
          <p:cNvSpPr>
            <a:spLocks noGrp="1"/>
          </p:cNvSpPr>
          <p:nvPr>
            <p:ph type="title"/>
          </p:nvPr>
        </p:nvSpPr>
        <p:spPr/>
        <p:txBody>
          <a:bodyPr>
            <a:normAutofit/>
          </a:bodyPr>
          <a:lstStyle/>
          <a:p>
            <a:r>
              <a:rPr lang="hu-HU" b="1" dirty="0" err="1">
                <a:solidFill>
                  <a:srgbClr val="C00000"/>
                </a:solidFill>
                <a:effectLst/>
                <a:latin typeface="Times New Roman" panose="02020603050405020304" pitchFamily="18" charset="0"/>
                <a:ea typeface="Calibri" panose="020F0502020204030204" pitchFamily="34" charset="0"/>
              </a:rPr>
              <a:t>Mantello</a:t>
            </a:r>
            <a:r>
              <a:rPr lang="hu-HU" b="1" i="1" dirty="0">
                <a:solidFill>
                  <a:srgbClr val="C00000"/>
                </a:solidFill>
                <a:effectLst/>
                <a:latin typeface="Times New Roman" panose="02020603050405020304" pitchFamily="18" charset="0"/>
                <a:ea typeface="Calibri" panose="020F0502020204030204" pitchFamily="34" charset="0"/>
              </a:rPr>
              <a:t> </a:t>
            </a:r>
            <a:r>
              <a:rPr lang="hu-HU" b="1" dirty="0">
                <a:solidFill>
                  <a:srgbClr val="C00000"/>
                </a:solidFill>
                <a:effectLst/>
                <a:latin typeface="Times New Roman" panose="02020603050405020304" pitchFamily="18" charset="0"/>
                <a:ea typeface="Calibri" panose="020F0502020204030204" pitchFamily="34" charset="0"/>
              </a:rPr>
              <a:t>C-261/09 </a:t>
            </a:r>
            <a:r>
              <a:rPr lang="hu-HU" b="1" i="1" dirty="0">
                <a:solidFill>
                  <a:srgbClr val="C00000"/>
                </a:solidFill>
                <a:effectLst/>
                <a:latin typeface="Times New Roman" panose="02020603050405020304" pitchFamily="18" charset="0"/>
                <a:ea typeface="Calibri" panose="020F0502020204030204" pitchFamily="34" charset="0"/>
              </a:rPr>
              <a:t>(</a:t>
            </a:r>
            <a:r>
              <a:rPr lang="hu-HU" b="1" dirty="0">
                <a:solidFill>
                  <a:srgbClr val="C00000"/>
                </a:solidFill>
                <a:effectLst/>
                <a:latin typeface="Times New Roman" panose="02020603050405020304" pitchFamily="18" charset="0"/>
                <a:ea typeface="Calibri" panose="020F0502020204030204" pitchFamily="34" charset="0"/>
              </a:rPr>
              <a:t>2010), para. 4</a:t>
            </a:r>
            <a:endParaRPr lang="hu-HU" b="1" dirty="0">
              <a:solidFill>
                <a:srgbClr val="C00000"/>
              </a:solidFill>
            </a:endParaRPr>
          </a:p>
        </p:txBody>
      </p:sp>
      <p:sp>
        <p:nvSpPr>
          <p:cNvPr id="3" name="Tartalom helye 2">
            <a:extLst>
              <a:ext uri="{FF2B5EF4-FFF2-40B4-BE49-F238E27FC236}">
                <a16:creationId xmlns:a16="http://schemas.microsoft.com/office/drawing/2014/main" id="{FFEAA5E5-DA5D-F822-1C51-40039BCB9467}"/>
              </a:ext>
            </a:extLst>
          </p:cNvPr>
          <p:cNvSpPr>
            <a:spLocks noGrp="1"/>
          </p:cNvSpPr>
          <p:nvPr>
            <p:ph idx="1"/>
          </p:nvPr>
        </p:nvSpPr>
        <p:spPr/>
        <p:txBody>
          <a:bodyPr/>
          <a:lstStyle/>
          <a:p>
            <a:pPr marL="17780" indent="0" algn="just">
              <a:spcAft>
                <a:spcPts val="1200"/>
              </a:spcAft>
              <a:buNone/>
            </a:pPr>
            <a:r>
              <a:rPr lang="en-GB" b="0" i="0" u="none" strike="noStrike" dirty="0">
                <a:solidFill>
                  <a:srgbClr val="000000"/>
                </a:solidFill>
                <a:effectLst/>
                <a:latin typeface="Open Sans" panose="020B0606030504020204" pitchFamily="34" charset="0"/>
              </a:rPr>
              <a:t>In view of the shared objective of Article 54 of the CISA and Article 3(2) of the Framework Decision, which is to ensure that a person is not prosecuted or tried more than once in respect of the same acts, it must be accepted that an interpretation of that concept given in the context of the CISA is equally valid for the purposes of the Framework Decision.</a:t>
            </a:r>
          </a:p>
          <a:p>
            <a:pPr marL="0" indent="0">
              <a:buNone/>
            </a:pPr>
            <a:br>
              <a:rPr lang="hu-HU" dirty="0"/>
            </a:br>
            <a:endParaRPr lang="hu-HU" dirty="0"/>
          </a:p>
        </p:txBody>
      </p:sp>
    </p:spTree>
    <p:extLst>
      <p:ext uri="{BB962C8B-B14F-4D97-AF65-F5344CB8AC3E}">
        <p14:creationId xmlns:p14="http://schemas.microsoft.com/office/powerpoint/2010/main" val="7351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b="1" dirty="0">
                <a:solidFill>
                  <a:schemeClr val="accent5"/>
                </a:solidFill>
                <a:latin typeface="Times New Roman" panose="02020603050405020304" pitchFamily="18" charset="0"/>
                <a:cs typeface="Times New Roman" panose="02020603050405020304" pitchFamily="18" charset="0"/>
              </a:rPr>
              <a:t>III.6. M. </a:t>
            </a:r>
            <a:r>
              <a:rPr lang="hu-HU" b="1" dirty="0" err="1">
                <a:solidFill>
                  <a:schemeClr val="accent5"/>
                </a:solidFill>
                <a:latin typeface="Times New Roman" panose="02020603050405020304" pitchFamily="18" charset="0"/>
                <a:cs typeface="Times New Roman" panose="02020603050405020304" pitchFamily="18" charset="0"/>
              </a:rPr>
              <a:t>Case</a:t>
            </a:r>
            <a:r>
              <a:rPr lang="hu-HU" b="1" dirty="0">
                <a:solidFill>
                  <a:schemeClr val="accent5"/>
                </a:solidFill>
                <a:latin typeface="Times New Roman" panose="02020603050405020304" pitchFamily="18" charset="0"/>
                <a:cs typeface="Times New Roman" panose="02020603050405020304" pitchFamily="18" charset="0"/>
              </a:rPr>
              <a:t> C-398/12 (2014)</a:t>
            </a:r>
            <a:endParaRPr lang="en-US" dirty="0">
              <a:solidFill>
                <a:schemeClr val="accent5"/>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47500" lnSpcReduction="20000"/>
          </a:bodyPr>
          <a:lstStyle/>
          <a:p>
            <a:pPr marL="0" indent="0">
              <a:buNone/>
            </a:pPr>
            <a:r>
              <a:rPr lang="hu-HU" dirty="0"/>
              <a:t>Belgian law contained that </a:t>
            </a:r>
            <a:r>
              <a:rPr lang="en-US" dirty="0"/>
              <a:t>‘Where the indictment division has decided that there is no cause to send the case to trial, the accused may not be tried thereafter on the basis of the same facts, unless new facts and/or evidence become available.’ </a:t>
            </a:r>
            <a:endParaRPr lang="hu-HU" dirty="0"/>
          </a:p>
          <a:p>
            <a:pPr marL="0" indent="0">
              <a:buNone/>
            </a:pPr>
            <a:r>
              <a:rPr lang="en-US" dirty="0"/>
              <a:t>M, an Italian citizen, reside</a:t>
            </a:r>
            <a:r>
              <a:rPr lang="hu-HU" dirty="0"/>
              <a:t>d</a:t>
            </a:r>
            <a:r>
              <a:rPr lang="en-US" dirty="0"/>
              <a:t> in Belgium where he was the subject</a:t>
            </a:r>
            <a:r>
              <a:rPr lang="hu-HU" dirty="0"/>
              <a:t> </a:t>
            </a:r>
            <a:r>
              <a:rPr lang="en-US" dirty="0"/>
              <a:t>of criminal proceedings in respect of multiple acts of sexual violence or unlawful acts of a sexual nature. </a:t>
            </a:r>
            <a:r>
              <a:rPr lang="hu-HU" dirty="0"/>
              <a:t> The Belgian court of first instance stated </a:t>
            </a:r>
            <a:r>
              <a:rPr lang="en-US" dirty="0"/>
              <a:t>that there was no ground to refer the case to a trial court because of </a:t>
            </a:r>
            <a:r>
              <a:rPr lang="en-US" b="1" dirty="0">
                <a:solidFill>
                  <a:srgbClr val="C00000"/>
                </a:solidFill>
              </a:rPr>
              <a:t>insufficient evidence</a:t>
            </a:r>
            <a:r>
              <a:rPr lang="hu-HU" b="1" dirty="0">
                <a:solidFill>
                  <a:srgbClr val="C00000"/>
                </a:solidFill>
              </a:rPr>
              <a:t>, </a:t>
            </a:r>
            <a:r>
              <a:rPr lang="hu-HU" dirty="0">
                <a:solidFill>
                  <a:schemeClr val="tx1"/>
                </a:solidFill>
              </a:rPr>
              <a:t>this</a:t>
            </a:r>
            <a:r>
              <a:rPr lang="hu-HU" b="1" dirty="0">
                <a:solidFill>
                  <a:srgbClr val="C00000"/>
                </a:solidFill>
              </a:rPr>
              <a:t> </a:t>
            </a:r>
            <a:r>
              <a:rPr lang="hu-HU" dirty="0"/>
              <a:t>decision was upheld by the Appeal Court and the Cour de Cassation. Parallel to this proceeding criminal investigation was carried out in Italy as well. M invoked in the course of that proceedings the ne bis in idem principle. </a:t>
            </a:r>
          </a:p>
          <a:p>
            <a:pPr marL="0" indent="0">
              <a:buNone/>
            </a:pPr>
            <a:r>
              <a:rPr lang="hu-HU" dirty="0"/>
              <a:t>Question: </a:t>
            </a:r>
            <a:r>
              <a:rPr lang="en-US" dirty="0"/>
              <a:t>‘Does a final judgment of “non-lieu” that terminates criminal proceedings after an extensive investigation, but which permits the proceedings to be reopened in the light of new evidence, given by [a court of] a Member State of the European Union and a party to the Convention Implementing the Schengen Agreement (CISA), preclude the initiation or conduct of proceedings in respect of the same facts and the same person in another Contracting State?’ </a:t>
            </a:r>
            <a:endParaRPr lang="hu-HU" dirty="0"/>
          </a:p>
          <a:p>
            <a:pPr marL="0" indent="0">
              <a:buNone/>
            </a:pPr>
            <a:r>
              <a:rPr lang="hu-HU" sz="4200" dirty="0"/>
              <a:t>Answer: </a:t>
            </a:r>
            <a:r>
              <a:rPr lang="en-US" sz="4200" b="1" dirty="0"/>
              <a:t>Article 54 of the </a:t>
            </a:r>
            <a:r>
              <a:rPr lang="hu-HU" sz="4200" b="1" dirty="0"/>
              <a:t>CISA</a:t>
            </a:r>
            <a:r>
              <a:rPr lang="en-US" sz="4200" b="1" dirty="0"/>
              <a:t> must be interpreted as meaning that an order making a finding that there is </a:t>
            </a:r>
            <a:r>
              <a:rPr lang="en-US" sz="4200" b="1" u="sng" dirty="0">
                <a:solidFill>
                  <a:srgbClr val="00B050"/>
                </a:solidFill>
              </a:rPr>
              <a:t>no ground to refer a case to a trial court </a:t>
            </a:r>
            <a:r>
              <a:rPr lang="en-US" sz="4200" b="1" dirty="0"/>
              <a:t>which precludes, in the Contracting State in which that order was made, the bringing of new criminal proceedings in respect of the same acts against the person to whom that finding applies, unless new facts and/or evidence against that person come to light, must be considered to be a final judgment, for the purposes of that article, precluding new proceedings against the same person in respect of the same acts in another Contracting State</a:t>
            </a:r>
            <a:r>
              <a:rPr lang="en-US" b="1" dirty="0"/>
              <a:t>.</a:t>
            </a:r>
            <a:endParaRPr lang="en-US" dirty="0"/>
          </a:p>
        </p:txBody>
      </p:sp>
    </p:spTree>
    <p:extLst>
      <p:ext uri="{BB962C8B-B14F-4D97-AF65-F5344CB8AC3E}">
        <p14:creationId xmlns:p14="http://schemas.microsoft.com/office/powerpoint/2010/main" val="2777430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D053971-AE96-B685-1EB1-67023489C4C5}"/>
              </a:ext>
            </a:extLst>
          </p:cNvPr>
          <p:cNvSpPr>
            <a:spLocks noGrp="1"/>
          </p:cNvSpPr>
          <p:nvPr>
            <p:ph type="title"/>
          </p:nvPr>
        </p:nvSpPr>
        <p:spPr>
          <a:xfrm>
            <a:off x="838200" y="1"/>
            <a:ext cx="10515600" cy="1108709"/>
          </a:xfrm>
        </p:spPr>
        <p:txBody>
          <a:bodyPr>
            <a:normAutofit fontScale="90000"/>
          </a:bodyPr>
          <a:lstStyle/>
          <a:p>
            <a:pPr>
              <a:spcAft>
                <a:spcPts val="1200"/>
              </a:spcAft>
            </a:pPr>
            <a:br>
              <a:rPr lang="hu-HU" b="0" i="0" u="none" strike="noStrike" dirty="0">
                <a:solidFill>
                  <a:srgbClr val="000000"/>
                </a:solidFill>
                <a:effectLst/>
                <a:latin typeface="Open Sans" panose="020B0606030504020204" pitchFamily="34" charset="0"/>
              </a:rPr>
            </a:br>
            <a:br>
              <a:rPr lang="hu-HU" b="0" i="0" u="none" strike="noStrike" dirty="0">
                <a:solidFill>
                  <a:srgbClr val="000000"/>
                </a:solidFill>
                <a:effectLst/>
                <a:latin typeface="Open Sans" panose="020B0606030504020204" pitchFamily="34" charset="0"/>
              </a:rPr>
            </a:br>
            <a:r>
              <a:rPr lang="hu-HU" b="1" i="0" u="none" strike="noStrike" dirty="0">
                <a:solidFill>
                  <a:schemeClr val="accent5"/>
                </a:solidFill>
                <a:effectLst/>
                <a:latin typeface="Times New Roman" panose="02020603050405020304" pitchFamily="18" charset="0"/>
                <a:cs typeface="Times New Roman" panose="02020603050405020304" pitchFamily="18" charset="0"/>
              </a:rPr>
              <a:t>III.7. </a:t>
            </a:r>
            <a:r>
              <a:rPr lang="hu-HU" b="1" i="0" u="none" strike="noStrike" dirty="0" err="1">
                <a:solidFill>
                  <a:schemeClr val="accent5"/>
                </a:solidFill>
                <a:effectLst/>
                <a:latin typeface="Times New Roman" panose="02020603050405020304" pitchFamily="18" charset="0"/>
                <a:cs typeface="Times New Roman" panose="02020603050405020304" pitchFamily="18" charset="0"/>
              </a:rPr>
              <a:t>Kossowski</a:t>
            </a:r>
            <a:r>
              <a:rPr lang="hu-HU" b="1" dirty="0">
                <a:solidFill>
                  <a:schemeClr val="accent5"/>
                </a:solidFill>
                <a:latin typeface="Times New Roman" panose="02020603050405020304" pitchFamily="18" charset="0"/>
                <a:cs typeface="Times New Roman" panose="02020603050405020304" pitchFamily="18" charset="0"/>
              </a:rPr>
              <a:t> </a:t>
            </a:r>
            <a:r>
              <a:rPr lang="hu-HU" b="1" i="0" u="none" strike="noStrike" dirty="0">
                <a:solidFill>
                  <a:schemeClr val="accent5"/>
                </a:solidFill>
                <a:effectLst/>
                <a:latin typeface="Times New Roman" panose="02020603050405020304" pitchFamily="18" charset="0"/>
                <a:cs typeface="Times New Roman" panose="02020603050405020304" pitchFamily="18" charset="0"/>
              </a:rPr>
              <a:t>C‑486/14</a:t>
            </a:r>
            <a:r>
              <a:rPr lang="hu-HU" b="1" dirty="0">
                <a:solidFill>
                  <a:schemeClr val="accent5"/>
                </a:solidFill>
                <a:latin typeface="Times New Roman" panose="02020603050405020304" pitchFamily="18" charset="0"/>
                <a:cs typeface="Times New Roman" panose="02020603050405020304" pitchFamily="18" charset="0"/>
              </a:rPr>
              <a:t> (2016)</a:t>
            </a:r>
            <a:br>
              <a:rPr lang="hu-HU" b="1" i="0" u="none" strike="noStrike" dirty="0">
                <a:solidFill>
                  <a:schemeClr val="accent5"/>
                </a:solidFill>
                <a:effectLst/>
                <a:latin typeface="Times New Roman" panose="02020603050405020304" pitchFamily="18" charset="0"/>
                <a:cs typeface="Times New Roman" panose="02020603050405020304" pitchFamily="18" charset="0"/>
              </a:rPr>
            </a:br>
            <a:br>
              <a:rPr lang="hu-HU" b="1" dirty="0">
                <a:solidFill>
                  <a:schemeClr val="accent5"/>
                </a:solidFill>
                <a:latin typeface="Times New Roman" panose="02020603050405020304" pitchFamily="18" charset="0"/>
                <a:cs typeface="Times New Roman" panose="02020603050405020304" pitchFamily="18" charset="0"/>
              </a:rPr>
            </a:br>
            <a:endParaRPr lang="hu-HU" b="1" dirty="0">
              <a:solidFill>
                <a:schemeClr val="accent5"/>
              </a:solidFill>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F7522A4F-56D1-E0FE-E7C6-33AFD4602AD5}"/>
              </a:ext>
            </a:extLst>
          </p:cNvPr>
          <p:cNvSpPr>
            <a:spLocks noGrp="1"/>
          </p:cNvSpPr>
          <p:nvPr>
            <p:ph idx="1"/>
          </p:nvPr>
        </p:nvSpPr>
        <p:spPr>
          <a:xfrm>
            <a:off x="838200" y="1108710"/>
            <a:ext cx="11091530" cy="5068253"/>
          </a:xfrm>
        </p:spPr>
        <p:txBody>
          <a:bodyPr>
            <a:normAutofit fontScale="55000" lnSpcReduction="20000"/>
          </a:bodyPr>
          <a:lstStyle/>
          <a:p>
            <a:pPr marL="0" indent="0" algn="l">
              <a:buNone/>
            </a:pPr>
            <a:endParaRPr lang="hu-HU" b="1" i="0" u="none" strike="noStrike" dirty="0">
              <a:solidFill>
                <a:srgbClr val="000000"/>
              </a:solidFill>
              <a:effectLst/>
              <a:latin typeface="Open Sans" panose="020B0606030504020204" pitchFamily="34" charset="0"/>
            </a:endParaRPr>
          </a:p>
          <a:p>
            <a:pPr marL="0" indent="0" algn="l">
              <a:buNone/>
            </a:pPr>
            <a:r>
              <a:rPr lang="en-GB" sz="4500" b="1" i="0" u="none" strike="noStrike" dirty="0">
                <a:solidFill>
                  <a:srgbClr val="000000"/>
                </a:solidFill>
                <a:effectLst/>
                <a:latin typeface="Times New Roman" panose="02020603050405020304" pitchFamily="18" charset="0"/>
                <a:cs typeface="Times New Roman" panose="02020603050405020304" pitchFamily="18" charset="0"/>
              </a:rPr>
              <a:t>The principle of </a:t>
            </a:r>
            <a:r>
              <a:rPr lang="en-GB" sz="4500" b="1" i="1" u="none" strike="noStrike" dirty="0">
                <a:solidFill>
                  <a:srgbClr val="000000"/>
                </a:solidFill>
                <a:effectLst/>
                <a:latin typeface="Times New Roman" panose="02020603050405020304" pitchFamily="18" charset="0"/>
                <a:cs typeface="Times New Roman" panose="02020603050405020304" pitchFamily="18" charset="0"/>
              </a:rPr>
              <a:t>ne bis in idem </a:t>
            </a:r>
            <a:r>
              <a:rPr lang="en-GB" sz="4500" b="1" i="0" u="none" strike="noStrike" dirty="0">
                <a:solidFill>
                  <a:srgbClr val="000000"/>
                </a:solidFill>
                <a:effectLst/>
                <a:latin typeface="Times New Roman" panose="02020603050405020304" pitchFamily="18" charset="0"/>
                <a:cs typeface="Times New Roman" panose="02020603050405020304" pitchFamily="18" charset="0"/>
              </a:rPr>
              <a:t>laid down in Article 54 of the Convention Implementing the Schengen Agreement of 14 June 1985 between the Governments of the States of the Benelux Economic Union, the Federal Republic of Germany and the French Republic on the gradual abolition of checks at their common borders, which was signed in Schengen (Luxembourg) on 19 June 1990, read in the light of Article 50 of the Charter of Fundamental Rights of the European Union, must be interpreted as meaning that a decision of the public prosecutor terminating criminal proceedings and finally closing the investigation procedure against a person, albeit with the possibility of its being reopened or annulled, without any penalties having been imposed, cannot be characterised as a final decision for the purposes of those articles when it is clear from the statement of reasons for that decision that the procedure was closed </a:t>
            </a:r>
            <a:r>
              <a:rPr lang="en-GB" sz="4500" b="1" i="0" u="sng" strike="noStrike" dirty="0">
                <a:solidFill>
                  <a:srgbClr val="C00000"/>
                </a:solidFill>
                <a:effectLst/>
                <a:latin typeface="Times New Roman" panose="02020603050405020304" pitchFamily="18" charset="0"/>
                <a:cs typeface="Times New Roman" panose="02020603050405020304" pitchFamily="18" charset="0"/>
              </a:rPr>
              <a:t>without a detailed investigation </a:t>
            </a:r>
            <a:r>
              <a:rPr lang="en-GB" sz="4500" b="1" i="0" u="none" strike="noStrike" dirty="0">
                <a:solidFill>
                  <a:srgbClr val="000000"/>
                </a:solidFill>
                <a:effectLst/>
                <a:latin typeface="Times New Roman" panose="02020603050405020304" pitchFamily="18" charset="0"/>
                <a:cs typeface="Times New Roman" panose="02020603050405020304" pitchFamily="18" charset="0"/>
              </a:rPr>
              <a:t>having been carried out; in that regard, the fact that neither the victim nor a potential witness was interviewed is an indication that no such investigation took place.</a:t>
            </a:r>
            <a:endParaRPr lang="en-GB" sz="4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7447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FA129F4-95C6-CAB6-EFDC-167858CDF385}"/>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9AC22248-F3D6-0DF0-6724-DA6C897062DF}"/>
              </a:ext>
            </a:extLst>
          </p:cNvPr>
          <p:cNvSpPr>
            <a:spLocks noGrp="1"/>
          </p:cNvSpPr>
          <p:nvPr>
            <p:ph idx="1"/>
          </p:nvPr>
        </p:nvSpPr>
        <p:spPr/>
        <p:txBody>
          <a:bodyPr/>
          <a:lstStyle/>
          <a:p>
            <a:pPr marL="0" indent="0">
              <a:buNone/>
            </a:pPr>
            <a:r>
              <a:rPr lang="en-GB" altLang="hu-HU" sz="6000" b="1" dirty="0">
                <a:solidFill>
                  <a:schemeClr val="accent5"/>
                </a:solidFill>
                <a:latin typeface="Times New Roman" panose="02020603050405020304" pitchFamily="18" charset="0"/>
                <a:cs typeface="Times New Roman" panose="02020603050405020304" pitchFamily="18" charset="0"/>
              </a:rPr>
              <a:t>IV. The</a:t>
            </a:r>
            <a:r>
              <a:rPr lang="hu-HU" sz="6000" b="1" i="0" u="none" strike="noStrike" dirty="0">
                <a:solidFill>
                  <a:schemeClr val="accent5"/>
                </a:solidFill>
                <a:effectLst/>
                <a:latin typeface="Times New Roman" panose="02020603050405020304" pitchFamily="18" charset="0"/>
                <a:cs typeface="Times New Roman" panose="02020603050405020304" pitchFamily="18" charset="0"/>
              </a:rPr>
              <a:t> LM C‑216/18 PPU </a:t>
            </a:r>
            <a:r>
              <a:rPr lang="hu-HU" sz="6000" b="1" i="0" u="none" strike="noStrike" dirty="0" err="1">
                <a:solidFill>
                  <a:schemeClr val="accent5"/>
                </a:solidFill>
                <a:effectLst/>
                <a:latin typeface="Times New Roman" panose="02020603050405020304" pitchFamily="18" charset="0"/>
                <a:cs typeface="Times New Roman" panose="02020603050405020304" pitchFamily="18" charset="0"/>
              </a:rPr>
              <a:t>case</a:t>
            </a:r>
            <a:r>
              <a:rPr lang="hu-HU" sz="6000" b="1" i="0" u="none" strike="noStrike" dirty="0">
                <a:solidFill>
                  <a:schemeClr val="accent5"/>
                </a:solidFill>
                <a:effectLst/>
                <a:latin typeface="Times New Roman" panose="02020603050405020304" pitchFamily="18" charset="0"/>
                <a:cs typeface="Times New Roman" panose="02020603050405020304" pitchFamily="18" charset="0"/>
              </a:rPr>
              <a:t> </a:t>
            </a:r>
            <a:r>
              <a:rPr lang="en-GB" altLang="hu-HU" sz="6000" b="1" dirty="0">
                <a:solidFill>
                  <a:schemeClr val="accent5"/>
                </a:solidFill>
                <a:latin typeface="Times New Roman" panose="02020603050405020304" pitchFamily="18" charset="0"/>
                <a:cs typeface="Times New Roman" panose="02020603050405020304" pitchFamily="18" charset="0"/>
              </a:rPr>
              <a:t>and its effect on the afterlife of AY and the jurisprudence of the ECJ</a:t>
            </a:r>
          </a:p>
          <a:p>
            <a:pPr marL="0" indent="0">
              <a:buNone/>
            </a:pPr>
            <a:endParaRPr lang="hu-HU" dirty="0"/>
          </a:p>
        </p:txBody>
      </p:sp>
    </p:spTree>
    <p:extLst>
      <p:ext uri="{BB962C8B-B14F-4D97-AF65-F5344CB8AC3E}">
        <p14:creationId xmlns:p14="http://schemas.microsoft.com/office/powerpoint/2010/main" val="2770406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E80E3DA-868C-0D95-830A-9BC1B8D5B3F9}"/>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0B46EE6E-7C1D-88FF-62F1-C63A7F11A353}"/>
              </a:ext>
            </a:extLst>
          </p:cNvPr>
          <p:cNvSpPr>
            <a:spLocks noGrp="1"/>
          </p:cNvSpPr>
          <p:nvPr>
            <p:ph idx="1"/>
          </p:nvPr>
        </p:nvSpPr>
        <p:spPr/>
        <p:txBody>
          <a:bodyPr/>
          <a:lstStyle/>
          <a:p>
            <a:pPr marL="0" indent="0">
              <a:buNone/>
            </a:pPr>
            <a:r>
              <a:rPr lang="hu-HU" altLang="hu-HU" sz="6000" dirty="0">
                <a:solidFill>
                  <a:schemeClr val="accent5"/>
                </a:solidFill>
                <a:latin typeface="Times New Roman" panose="02020603050405020304" pitchFamily="18" charset="0"/>
                <a:cs typeface="Times New Roman" panose="02020603050405020304" pitchFamily="18" charset="0"/>
              </a:rPr>
              <a:t>I. Mutual </a:t>
            </a:r>
            <a:r>
              <a:rPr lang="hu-HU" altLang="hu-HU" sz="6000" dirty="0" err="1">
                <a:solidFill>
                  <a:schemeClr val="accent5"/>
                </a:solidFill>
                <a:latin typeface="Times New Roman" panose="02020603050405020304" pitchFamily="18" charset="0"/>
                <a:cs typeface="Times New Roman" panose="02020603050405020304" pitchFamily="18" charset="0"/>
              </a:rPr>
              <a:t>trust</a:t>
            </a:r>
            <a:r>
              <a:rPr lang="hu-HU" altLang="hu-HU" sz="6000" dirty="0">
                <a:solidFill>
                  <a:schemeClr val="accent5"/>
                </a:solidFill>
                <a:latin typeface="Times New Roman" panose="02020603050405020304" pitchFamily="18" charset="0"/>
                <a:cs typeface="Times New Roman" panose="02020603050405020304" pitchFamily="18" charset="0"/>
              </a:rPr>
              <a:t> and </a:t>
            </a:r>
            <a:r>
              <a:rPr lang="hu-HU" altLang="hu-HU" sz="6000" dirty="0" err="1">
                <a:solidFill>
                  <a:schemeClr val="accent5"/>
                </a:solidFill>
                <a:latin typeface="Times New Roman" panose="02020603050405020304" pitchFamily="18" charset="0"/>
                <a:cs typeface="Times New Roman" panose="02020603050405020304" pitchFamily="18" charset="0"/>
              </a:rPr>
              <a:t>Recognition</a:t>
            </a:r>
            <a:endParaRPr lang="hu-HU" altLang="hu-HU" sz="6000" dirty="0">
              <a:solidFill>
                <a:schemeClr val="accent5"/>
              </a:solidFill>
              <a:latin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11502193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5312E-13D1-0120-869D-ECDAD7654614}"/>
              </a:ext>
            </a:extLst>
          </p:cNvPr>
          <p:cNvSpPr>
            <a:spLocks noGrp="1"/>
          </p:cNvSpPr>
          <p:nvPr>
            <p:ph type="title"/>
          </p:nvPr>
        </p:nvSpPr>
        <p:spPr>
          <a:xfrm>
            <a:off x="701749" y="0"/>
            <a:ext cx="11490251" cy="1417638"/>
          </a:xfrm>
        </p:spPr>
        <p:txBody>
          <a:bodyPr>
            <a:normAutofit/>
          </a:bodyPr>
          <a:lstStyle/>
          <a:p>
            <a:r>
              <a:rPr lang="en-GB" b="1" i="0" u="none" strike="noStrike" dirty="0">
                <a:solidFill>
                  <a:schemeClr val="accent5"/>
                </a:solidFill>
                <a:effectLst/>
                <a:latin typeface="Times New Roman" panose="02020603050405020304" pitchFamily="18" charset="0"/>
                <a:cs typeface="Times New Roman" panose="02020603050405020304" pitchFamily="18" charset="0"/>
              </a:rPr>
              <a:t>IV.1</a:t>
            </a:r>
            <a:r>
              <a:rPr lang="en-GB" b="1" dirty="0">
                <a:solidFill>
                  <a:schemeClr val="accent5"/>
                </a:solidFill>
                <a:latin typeface="Times New Roman" panose="02020603050405020304" pitchFamily="18" charset="0"/>
                <a:cs typeface="Times New Roman" panose="02020603050405020304" pitchFamily="18" charset="0"/>
              </a:rPr>
              <a:t>. </a:t>
            </a:r>
            <a:r>
              <a:rPr lang="en-GB" b="1" dirty="0" err="1">
                <a:solidFill>
                  <a:schemeClr val="accent5"/>
                </a:solidFill>
                <a:latin typeface="Times New Roman" panose="02020603050405020304" pitchFamily="18" charset="0"/>
                <a:cs typeface="Times New Roman" panose="02020603050405020304" pitchFamily="18" charset="0"/>
              </a:rPr>
              <a:t>Aranyosi</a:t>
            </a:r>
            <a:r>
              <a:rPr lang="en-GB" b="1" dirty="0">
                <a:solidFill>
                  <a:schemeClr val="accent5"/>
                </a:solidFill>
                <a:latin typeface="Times New Roman" panose="02020603050405020304" pitchFamily="18" charset="0"/>
                <a:cs typeface="Times New Roman" panose="02020603050405020304" pitchFamily="18" charset="0"/>
              </a:rPr>
              <a:t> and </a:t>
            </a:r>
            <a:r>
              <a:rPr lang="en-GB" b="1" dirty="0" err="1">
                <a:solidFill>
                  <a:schemeClr val="accent5"/>
                </a:solidFill>
                <a:latin typeface="Times New Roman" panose="02020603050405020304" pitchFamily="18" charset="0"/>
                <a:cs typeface="Times New Roman" panose="02020603050405020304" pitchFamily="18" charset="0"/>
              </a:rPr>
              <a:t>Caldararu</a:t>
            </a:r>
            <a:r>
              <a:rPr lang="en-GB" b="1" dirty="0">
                <a:solidFill>
                  <a:schemeClr val="accent5"/>
                </a:solidFill>
                <a:latin typeface="Times New Roman" panose="02020603050405020304" pitchFamily="18" charset="0"/>
                <a:cs typeface="Times New Roman" panose="02020603050405020304" pitchFamily="18" charset="0"/>
              </a:rPr>
              <a:t> C‑</a:t>
            </a:r>
            <a:r>
              <a:rPr lang="en-GB" b="1" i="0" u="none" strike="noStrike" dirty="0">
                <a:solidFill>
                  <a:schemeClr val="accent5"/>
                </a:solidFill>
                <a:effectLst/>
                <a:latin typeface="Times New Roman" panose="02020603050405020304" pitchFamily="18" charset="0"/>
                <a:cs typeface="Times New Roman" panose="02020603050405020304" pitchFamily="18" charset="0"/>
              </a:rPr>
              <a:t>404/15 and C‑659/15 PPU (2016)</a:t>
            </a:r>
            <a:endParaRPr lang="en-HU" b="1">
              <a:solidFill>
                <a:schemeClr val="accent5"/>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1CED3D-65CB-BEE5-CB38-4D99A7915F45}"/>
              </a:ext>
            </a:extLst>
          </p:cNvPr>
          <p:cNvSpPr>
            <a:spLocks noGrp="1"/>
          </p:cNvSpPr>
          <p:nvPr>
            <p:ph idx="1"/>
          </p:nvPr>
        </p:nvSpPr>
        <p:spPr/>
        <p:txBody>
          <a:bodyPr/>
          <a:lstStyle/>
          <a:p>
            <a:pPr marL="0" indent="0">
              <a:buNone/>
            </a:pPr>
            <a:r>
              <a:rPr lang="en-GB" sz="2400" dirty="0">
                <a:latin typeface="Times New Roman" panose="02020603050405020304" pitchFamily="18" charset="0"/>
                <a:ea typeface="Calibri" panose="020F0502020204030204" pitchFamily="34" charset="0"/>
              </a:rPr>
              <a:t>Article 1(3), Article 5 and Article 6(1) of 2002/584/JHA (EAW) must be interpreted as meaning that, where there is objective, reliable, specific and properly updated evidence with respect to detention conditions in the issuing Member State that demonstrates that there are deficiencies, which may be systemic or generalised, or which may affect certain groups of people, or which may affect certain places of detention, the executing judicial authority must determine, specifically and precisely, whether there are substantial grounds to believe that the individual concerned by a European arrest warrant, issued for the purposes of conducting a criminal prosecution or executing a custodial sentence, will be exposed, because of the </a:t>
            </a:r>
            <a:r>
              <a:rPr lang="en-GB" sz="2400" b="1" u="sng" dirty="0">
                <a:latin typeface="Times New Roman" panose="02020603050405020304" pitchFamily="18" charset="0"/>
                <a:ea typeface="Calibri" panose="020F0502020204030204" pitchFamily="34" charset="0"/>
              </a:rPr>
              <a:t>conditions for his detention</a:t>
            </a:r>
            <a:r>
              <a:rPr lang="en-GB" sz="2400" dirty="0">
                <a:latin typeface="Times New Roman" panose="02020603050405020304" pitchFamily="18" charset="0"/>
                <a:ea typeface="Calibri" panose="020F0502020204030204" pitchFamily="34" charset="0"/>
              </a:rPr>
              <a:t> in the issuing Member State, to a real risk of inhuman or degrading treatment, within the meaning of Article 4 of the Charter, in the event of his surrender to that Member State. </a:t>
            </a:r>
            <a:endParaRPr lang="en-HU" sz="2400"/>
          </a:p>
        </p:txBody>
      </p:sp>
    </p:spTree>
    <p:extLst>
      <p:ext uri="{BB962C8B-B14F-4D97-AF65-F5344CB8AC3E}">
        <p14:creationId xmlns:p14="http://schemas.microsoft.com/office/powerpoint/2010/main" val="2535177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8D0A46A-73F8-A95C-430B-45A504205144}"/>
              </a:ext>
            </a:extLst>
          </p:cNvPr>
          <p:cNvSpPr>
            <a:spLocks noGrp="1"/>
          </p:cNvSpPr>
          <p:nvPr>
            <p:ph type="title"/>
          </p:nvPr>
        </p:nvSpPr>
        <p:spPr/>
        <p:txBody>
          <a:bodyPr/>
          <a:lstStyle/>
          <a:p>
            <a:r>
              <a:rPr lang="hu-HU" b="1" i="0" u="none" strike="noStrike" dirty="0">
                <a:solidFill>
                  <a:schemeClr val="accent5"/>
                </a:solidFill>
                <a:effectLst/>
                <a:latin typeface="Times New Roman" panose="02020603050405020304" pitchFamily="18" charset="0"/>
                <a:cs typeface="Times New Roman" panose="02020603050405020304" pitchFamily="18" charset="0"/>
              </a:rPr>
              <a:t>IV.2. </a:t>
            </a:r>
            <a:r>
              <a:rPr lang="hu-HU" b="1" dirty="0">
                <a:solidFill>
                  <a:schemeClr val="accent5"/>
                </a:solidFill>
                <a:latin typeface="Times New Roman" panose="02020603050405020304" pitchFamily="18" charset="0"/>
                <a:cs typeface="Times New Roman" panose="02020603050405020304" pitchFamily="18" charset="0"/>
              </a:rPr>
              <a:t>LM </a:t>
            </a:r>
            <a:r>
              <a:rPr lang="hu-HU" b="1" i="0" u="none" strike="noStrike" dirty="0">
                <a:solidFill>
                  <a:schemeClr val="accent5"/>
                </a:solidFill>
                <a:effectLst/>
                <a:latin typeface="Times New Roman" panose="02020603050405020304" pitchFamily="18" charset="0"/>
                <a:cs typeface="Times New Roman" panose="02020603050405020304" pitchFamily="18" charset="0"/>
              </a:rPr>
              <a:t>C‑216/18 PPU  (25th </a:t>
            </a:r>
            <a:r>
              <a:rPr lang="hu-HU" b="1" i="0" u="none" strike="noStrike" dirty="0" err="1">
                <a:solidFill>
                  <a:schemeClr val="accent5"/>
                </a:solidFill>
                <a:effectLst/>
                <a:latin typeface="Times New Roman" panose="02020603050405020304" pitchFamily="18" charset="0"/>
                <a:cs typeface="Times New Roman" panose="02020603050405020304" pitchFamily="18" charset="0"/>
              </a:rPr>
              <a:t>June</a:t>
            </a:r>
            <a:r>
              <a:rPr lang="hu-HU" b="1" i="0" u="none" strike="noStrike" dirty="0">
                <a:solidFill>
                  <a:schemeClr val="accent5"/>
                </a:solidFill>
                <a:effectLst/>
                <a:latin typeface="Times New Roman" panose="02020603050405020304" pitchFamily="18" charset="0"/>
                <a:cs typeface="Times New Roman" panose="02020603050405020304" pitchFamily="18" charset="0"/>
              </a:rPr>
              <a:t> 2018)</a:t>
            </a:r>
            <a:endParaRPr lang="hu-HU" b="1" dirty="0">
              <a:solidFill>
                <a:schemeClr val="accent5"/>
              </a:solidFill>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EF4B5A7-B166-6E93-E345-B603A126148E}"/>
              </a:ext>
            </a:extLst>
          </p:cNvPr>
          <p:cNvSpPr>
            <a:spLocks noGrp="1"/>
          </p:cNvSpPr>
          <p:nvPr>
            <p:ph idx="1"/>
          </p:nvPr>
        </p:nvSpPr>
        <p:spPr/>
        <p:txBody>
          <a:bodyPr/>
          <a:lstStyle/>
          <a:p>
            <a:pPr marL="0" indent="0">
              <a:buNone/>
            </a:pP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In February 2012, June 2012 and September 2013 </a:t>
            </a:r>
            <a:r>
              <a:rPr lang="en-GB" sz="2800" kern="1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Polish</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courts issued three EAWs against LM for the purpose of conducting criminal prosecutions, inter alia for trafficking drugs. LM was arrested in Ireland on the basis of those EAWs and brought before the referring court, the High Court of Ireland. He did not consent to his surrender to Polish judicial authorities. In support of his opposition to being surrendered, he submitted that this would expose him to a real risk of flagrant denial of justice in contravention of Article 6 ECHR and relied, in particular, on the proposal by the European Commission (20th December 2017) in accordance with Article 7(1) TEU.</a:t>
            </a:r>
            <a:endParaRPr lang="hu-HU"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hu-HU" sz="1800" dirty="0"/>
          </a:p>
        </p:txBody>
      </p:sp>
    </p:spTree>
    <p:extLst>
      <p:ext uri="{BB962C8B-B14F-4D97-AF65-F5344CB8AC3E}">
        <p14:creationId xmlns:p14="http://schemas.microsoft.com/office/powerpoint/2010/main" val="14950501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A3315F83-CF7C-858B-CFBF-E1F67DC9C001}"/>
              </a:ext>
            </a:extLst>
          </p:cNvPr>
          <p:cNvSpPr>
            <a:spLocks noGrp="1"/>
          </p:cNvSpPr>
          <p:nvPr>
            <p:ph idx="1"/>
          </p:nvPr>
        </p:nvSpPr>
        <p:spPr>
          <a:xfrm>
            <a:off x="609600" y="637953"/>
            <a:ext cx="10972800" cy="5488211"/>
          </a:xfrm>
        </p:spPr>
        <p:txBody>
          <a:bodyPr/>
          <a:lstStyle/>
          <a:p>
            <a:pPr marL="0" indent="0">
              <a:buNone/>
            </a:pP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Article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1(3) of EAW FD, must be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interpreted</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as</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meaning</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that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where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executing</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judicial</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authority</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called</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upon</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to</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decide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whether</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person</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in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respect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whom</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 European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arrest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warrant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has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been</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issued</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for</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sng" strike="noStrike" dirty="0" err="1">
                <a:solidFill>
                  <a:srgbClr val="00B050"/>
                </a:solidFill>
                <a:effectLst/>
                <a:latin typeface="Times New Roman" panose="02020603050405020304" pitchFamily="18" charset="0"/>
                <a:cs typeface="Times New Roman" panose="02020603050405020304" pitchFamily="18" charset="0"/>
              </a:rPr>
              <a:t>purposes</a:t>
            </a:r>
            <a:r>
              <a:rPr lang="hu-HU" sz="2400" b="1" i="0" u="sng" strike="noStrike" dirty="0">
                <a:solidFill>
                  <a:srgbClr val="00B050"/>
                </a:solidFill>
                <a:effectLst/>
                <a:latin typeface="Times New Roman" panose="02020603050405020304" pitchFamily="18" charset="0"/>
                <a:cs typeface="Times New Roman" panose="02020603050405020304" pitchFamily="18" charset="0"/>
              </a:rPr>
              <a:t> of </a:t>
            </a:r>
            <a:r>
              <a:rPr lang="hu-HU" sz="2400" b="1" i="0" u="sng" strike="noStrike" dirty="0" err="1">
                <a:solidFill>
                  <a:srgbClr val="00B050"/>
                </a:solidFill>
                <a:effectLst/>
                <a:latin typeface="Times New Roman" panose="02020603050405020304" pitchFamily="18" charset="0"/>
                <a:cs typeface="Times New Roman" panose="02020603050405020304" pitchFamily="18" charset="0"/>
              </a:rPr>
              <a:t>conducting</a:t>
            </a:r>
            <a:r>
              <a:rPr lang="hu-HU" sz="2400" b="1" i="0" u="sng" strike="noStrike" dirty="0">
                <a:solidFill>
                  <a:srgbClr val="00B050"/>
                </a:solidFill>
                <a:effectLst/>
                <a:latin typeface="Times New Roman" panose="02020603050405020304" pitchFamily="18" charset="0"/>
                <a:cs typeface="Times New Roman" panose="02020603050405020304" pitchFamily="18" charset="0"/>
              </a:rPr>
              <a:t> a </a:t>
            </a:r>
            <a:r>
              <a:rPr lang="hu-HU" sz="2400" b="1" i="0" u="sng" strike="noStrike" dirty="0" err="1">
                <a:solidFill>
                  <a:srgbClr val="00B050"/>
                </a:solidFill>
                <a:effectLst/>
                <a:latin typeface="Times New Roman" panose="02020603050405020304" pitchFamily="18" charset="0"/>
                <a:cs typeface="Times New Roman" panose="02020603050405020304" pitchFamily="18" charset="0"/>
              </a:rPr>
              <a:t>criminal</a:t>
            </a:r>
            <a:r>
              <a:rPr lang="hu-HU" sz="2400" b="1" i="0" u="sng" strike="noStrike" dirty="0">
                <a:solidFill>
                  <a:srgbClr val="00B050"/>
                </a:solidFill>
                <a:effectLst/>
                <a:latin typeface="Times New Roman" panose="02020603050405020304" pitchFamily="18" charset="0"/>
                <a:cs typeface="Times New Roman" panose="02020603050405020304" pitchFamily="18" charset="0"/>
              </a:rPr>
              <a:t> </a:t>
            </a:r>
            <a:r>
              <a:rPr lang="hu-HU" sz="2400" b="1" i="0" u="sng" strike="noStrike" dirty="0" err="1">
                <a:solidFill>
                  <a:srgbClr val="00B050"/>
                </a:solidFill>
                <a:effectLst/>
                <a:latin typeface="Times New Roman" panose="02020603050405020304" pitchFamily="18" charset="0"/>
                <a:cs typeface="Times New Roman" panose="02020603050405020304" pitchFamily="18" charset="0"/>
              </a:rPr>
              <a:t>prosecution</a:t>
            </a:r>
            <a:r>
              <a:rPr lang="hu-HU" sz="2400" b="1" i="0" u="sng" strike="noStrike" dirty="0">
                <a:solidFill>
                  <a:srgbClr val="00B050"/>
                </a:solidFill>
                <a:effectLst/>
                <a:latin typeface="Times New Roman" panose="02020603050405020304" pitchFamily="18" charset="0"/>
                <a:cs typeface="Times New Roman" panose="02020603050405020304" pitchFamily="18" charset="0"/>
              </a:rPr>
              <a:t> </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is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to</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be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surrendered</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has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material</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such</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as</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that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set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out in a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reasoned</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proposal</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European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Commission</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adopted</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pursuant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to</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Article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7(1) TEU,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indicating</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that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there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is a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real</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risk</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breach</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fundamental</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right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to</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 fair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trial</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guaranteed</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by</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second</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paragraph</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Article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47 of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Charter of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Fundamental</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Rights</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on</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account of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systemic</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or</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generalised</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deficiencies</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so</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far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as</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concerns</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independence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issuing</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Member</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State’s</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judiciary</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that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authority</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must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determine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specifically</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and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precisely</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whether</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having</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regard</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to</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his</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personal</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situation</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as</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well</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as</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to</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nature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offence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for</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which</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he is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being</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prosecuted</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and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factual</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context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that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form</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basis</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EAW, and in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light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information</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provided</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by</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issuing</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Member</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State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pursuant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to</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Article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15(2),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that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there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are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substantial</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grounds</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for</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believing</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that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that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person</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will</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run</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such</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risk</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if</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he is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surrendered</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to</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that</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 </a:t>
            </a:r>
            <a:r>
              <a:rPr lang="hu-HU" sz="2400" b="1" i="0" u="none" strike="noStrike" dirty="0" err="1">
                <a:solidFill>
                  <a:srgbClr val="000000"/>
                </a:solidFill>
                <a:effectLst/>
                <a:latin typeface="Times New Roman" panose="02020603050405020304" pitchFamily="18" charset="0"/>
                <a:cs typeface="Times New Roman" panose="02020603050405020304" pitchFamily="18" charset="0"/>
              </a:rPr>
              <a:t>State</a:t>
            </a:r>
            <a:r>
              <a:rPr lang="hu-HU" sz="2400" b="1" i="0" u="none" strike="noStrike" dirty="0">
                <a:solidFill>
                  <a:srgbClr val="000000"/>
                </a:solidFill>
                <a:effectLst/>
                <a:latin typeface="Times New Roman" panose="02020603050405020304" pitchFamily="18" charset="0"/>
                <a:cs typeface="Times New Roman" panose="02020603050405020304" pitchFamily="18" charset="0"/>
              </a:rPr>
              <a:t>.</a:t>
            </a:r>
            <a:endParaRPr lang="hu-HU" sz="2400" dirty="0">
              <a:latin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3888353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F38568D-440C-CF22-0179-B7858C3782CD}"/>
              </a:ext>
            </a:extLst>
          </p:cNvPr>
          <p:cNvSpPr>
            <a:spLocks noGrp="1"/>
          </p:cNvSpPr>
          <p:nvPr>
            <p:ph type="title"/>
          </p:nvPr>
        </p:nvSpPr>
        <p:spPr>
          <a:xfrm>
            <a:off x="609600" y="141732"/>
            <a:ext cx="10972800" cy="1490367"/>
          </a:xfrm>
        </p:spPr>
        <p:txBody>
          <a:bodyPr>
            <a:normAutofit fontScale="90000"/>
          </a:bodyPr>
          <a:lstStyle/>
          <a:p>
            <a:r>
              <a:rPr lang="en-GB" altLang="hu-HU" sz="4000" b="1" dirty="0">
                <a:solidFill>
                  <a:schemeClr val="accent5"/>
                </a:solidFill>
                <a:latin typeface="Times New Roman" panose="02020603050405020304" pitchFamily="18" charset="0"/>
                <a:cs typeface="Times New Roman" panose="02020603050405020304" pitchFamily="18" charset="0"/>
              </a:rPr>
              <a:t>IV.3. Judgment of the Budapest Capital Court </a:t>
            </a:r>
            <a:r>
              <a:rPr lang="hu-HU" sz="4000" b="1" dirty="0">
                <a:solidFill>
                  <a:schemeClr val="accent5"/>
                </a:solidFill>
                <a:effectLst/>
                <a:latin typeface="Times New Roman" panose="02020603050405020304" pitchFamily="18" charset="0"/>
                <a:ea typeface="Times New Roman" panose="02020603050405020304" pitchFamily="18" charset="0"/>
                <a:cs typeface="Times New Roman" panose="02020603050405020304" pitchFamily="18" charset="0"/>
              </a:rPr>
              <a:t>33.Beü.954/2018/3</a:t>
            </a:r>
            <a:r>
              <a:rPr lang="hu-HU" sz="4000" b="1" dirty="0">
                <a:solidFill>
                  <a:schemeClr val="accent5"/>
                </a:solidFill>
                <a:effectLst/>
                <a:latin typeface="Times New Roman" panose="02020603050405020304" pitchFamily="18" charset="0"/>
                <a:cs typeface="Times New Roman" panose="02020603050405020304" pitchFamily="18" charset="0"/>
              </a:rPr>
              <a:t> </a:t>
            </a:r>
            <a:r>
              <a:rPr lang="hu-HU" sz="4000" b="1" dirty="0">
                <a:solidFill>
                  <a:schemeClr val="accent5"/>
                </a:solidFill>
                <a:effectLst/>
                <a:latin typeface="Times New Roman" panose="02020603050405020304" pitchFamily="18" charset="0"/>
                <a:ea typeface="Times New Roman" panose="02020603050405020304" pitchFamily="18" charset="0"/>
                <a:cs typeface="Times New Roman" panose="02020603050405020304" pitchFamily="18" charset="0"/>
              </a:rPr>
              <a:t> (23rd August 2018</a:t>
            </a:r>
            <a:r>
              <a:rPr lang="hu-HU" sz="4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altLang="hu-HU" sz="4000" dirty="0">
                <a:solidFill>
                  <a:schemeClr val="tx1"/>
                </a:solidFill>
                <a:latin typeface="Times New Roman" panose="02020603050405020304" pitchFamily="18" charset="0"/>
                <a:cs typeface="Times New Roman" panose="02020603050405020304" pitchFamily="18" charset="0"/>
              </a:rPr>
              <a:t>	</a:t>
            </a:r>
            <a:br>
              <a:rPr lang="en-GB" altLang="hu-HU" sz="4000" dirty="0">
                <a:solidFill>
                  <a:schemeClr val="tx1"/>
                </a:solidFill>
                <a:latin typeface="Times New Roman" panose="02020603050405020304" pitchFamily="18" charset="0"/>
                <a:cs typeface="Times New Roman" panose="02020603050405020304" pitchFamily="18" charset="0"/>
              </a:rPr>
            </a:br>
            <a:endParaRPr lang="hu-HU" dirty="0"/>
          </a:p>
        </p:txBody>
      </p:sp>
      <p:sp>
        <p:nvSpPr>
          <p:cNvPr id="3" name="Tartalom helye 2">
            <a:extLst>
              <a:ext uri="{FF2B5EF4-FFF2-40B4-BE49-F238E27FC236}">
                <a16:creationId xmlns:a16="http://schemas.microsoft.com/office/drawing/2014/main" id="{E5A62CCB-0AD3-B1B3-7452-27FD187CD447}"/>
              </a:ext>
            </a:extLst>
          </p:cNvPr>
          <p:cNvSpPr>
            <a:spLocks noGrp="1"/>
          </p:cNvSpPr>
          <p:nvPr>
            <p:ph idx="1"/>
          </p:nvPr>
        </p:nvSpPr>
        <p:spPr/>
        <p:txBody>
          <a:bodyPr/>
          <a:lstStyle/>
          <a:p>
            <a:pPr marL="0" indent="0">
              <a:buNone/>
            </a:pPr>
            <a:r>
              <a:rPr lang="hu-HU" dirty="0" err="1">
                <a:latin typeface="Times New Roman" panose="02020603050405020304" pitchFamily="18" charset="0"/>
                <a:cs typeface="Times New Roman" panose="02020603050405020304" pitchFamily="18" charset="0"/>
              </a:rPr>
              <a:t>Refused</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the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execution</a:t>
            </a:r>
            <a:r>
              <a:rPr lang="hu-HU" dirty="0">
                <a:latin typeface="Times New Roman" panose="02020603050405020304" pitchFamily="18" charset="0"/>
                <a:cs typeface="Times New Roman" panose="02020603050405020304" pitchFamily="18" charset="0"/>
              </a:rPr>
              <a:t> of </a:t>
            </a:r>
            <a:r>
              <a:rPr lang="hu-HU" dirty="0" err="1">
                <a:latin typeface="Times New Roman" panose="02020603050405020304" pitchFamily="18" charset="0"/>
                <a:cs typeface="Times New Roman" panose="02020603050405020304" pitchFamily="18" charset="0"/>
              </a:rPr>
              <a:t>the</a:t>
            </a:r>
            <a:r>
              <a:rPr lang="hu-HU" dirty="0">
                <a:latin typeface="Times New Roman" panose="02020603050405020304" pitchFamily="18" charset="0"/>
                <a:cs typeface="Times New Roman" panose="02020603050405020304" pitchFamily="18" charset="0"/>
              </a:rPr>
              <a:t> 3rd </a:t>
            </a:r>
            <a:r>
              <a:rPr lang="hu-HU" dirty="0" err="1">
                <a:latin typeface="Times New Roman" panose="02020603050405020304" pitchFamily="18" charset="0"/>
                <a:cs typeface="Times New Roman" panose="02020603050405020304" pitchFamily="18" charset="0"/>
              </a:rPr>
              <a:t>Croatian</a:t>
            </a:r>
            <a:r>
              <a:rPr lang="hu-HU" dirty="0">
                <a:latin typeface="Times New Roman" panose="02020603050405020304" pitchFamily="18" charset="0"/>
                <a:cs typeface="Times New Roman" panose="02020603050405020304" pitchFamily="18" charset="0"/>
              </a:rPr>
              <a:t> EAW</a:t>
            </a:r>
          </a:p>
          <a:p>
            <a:pPr marL="0" indent="0">
              <a:buNone/>
            </a:pPr>
            <a:r>
              <a:rPr lang="hu-HU" dirty="0">
                <a:latin typeface="Times New Roman" panose="02020603050405020304" pitchFamily="18" charset="0"/>
                <a:cs typeface="Times New Roman" panose="02020603050405020304" pitchFamily="18" charset="0"/>
              </a:rPr>
              <a:t>	- </a:t>
            </a:r>
            <a:r>
              <a:rPr lang="hu-HU" dirty="0" err="1">
                <a:latin typeface="Times New Roman" panose="02020603050405020304" pitchFamily="18" charset="0"/>
                <a:cs typeface="Times New Roman" panose="02020603050405020304" pitchFamily="18" charset="0"/>
              </a:rPr>
              <a:t>legal</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bases</a:t>
            </a:r>
            <a:r>
              <a:rPr lang="hu-HU" dirty="0">
                <a:latin typeface="Times New Roman" panose="02020603050405020304" pitchFamily="18" charset="0"/>
                <a:cs typeface="Times New Roman" panose="02020603050405020304" pitchFamily="18" charset="0"/>
              </a:rPr>
              <a:t> LM </a:t>
            </a:r>
            <a:r>
              <a:rPr lang="hu-HU" dirty="0" err="1">
                <a:latin typeface="Times New Roman" panose="02020603050405020304" pitchFamily="18" charset="0"/>
                <a:cs typeface="Times New Roman" panose="02020603050405020304" pitchFamily="18" charset="0"/>
              </a:rPr>
              <a:t>case</a:t>
            </a:r>
            <a:endParaRPr lang="hu-HU" dirty="0">
              <a:latin typeface="Times New Roman" panose="02020603050405020304" pitchFamily="18" charset="0"/>
              <a:cs typeface="Times New Roman" panose="02020603050405020304" pitchFamily="18" charset="0"/>
            </a:endParaRPr>
          </a:p>
          <a:p>
            <a:pPr marL="0" indent="0">
              <a:buNone/>
            </a:pPr>
            <a:r>
              <a:rPr lang="hu-HU" dirty="0">
                <a:latin typeface="Times New Roman" panose="02020603050405020304" pitchFamily="18" charset="0"/>
                <a:cs typeface="Times New Roman" panose="02020603050405020304" pitchFamily="18" charset="0"/>
              </a:rPr>
              <a:t>	- EAW FD </a:t>
            </a:r>
            <a:r>
              <a:rPr lang="hu-HU" dirty="0" err="1">
                <a:latin typeface="Times New Roman" panose="02020603050405020304" pitchFamily="18" charset="0"/>
                <a:cs typeface="Times New Roman" panose="02020603050405020304" pitchFamily="18" charset="0"/>
              </a:rPr>
              <a:t>Article</a:t>
            </a:r>
            <a:r>
              <a:rPr lang="hu-HU" dirty="0">
                <a:latin typeface="Times New Roman" panose="02020603050405020304" pitchFamily="18" charset="0"/>
                <a:cs typeface="Times New Roman" panose="02020603050405020304" pitchFamily="18" charset="0"/>
              </a:rPr>
              <a:t> 1 (3) </a:t>
            </a:r>
            <a:r>
              <a:rPr lang="hu-HU" i="0" u="none" strike="noStrike" dirty="0" err="1">
                <a:solidFill>
                  <a:srgbClr val="333333"/>
                </a:solidFill>
                <a:effectLst/>
                <a:latin typeface="Times New Roman" panose="02020603050405020304" pitchFamily="18" charset="0"/>
                <a:cs typeface="Times New Roman" panose="02020603050405020304" pitchFamily="18" charset="0"/>
              </a:rPr>
              <a:t>This</a:t>
            </a:r>
            <a:r>
              <a:rPr lang="hu-HU" i="0" u="none" strike="noStrike" dirty="0">
                <a:solidFill>
                  <a:srgbClr val="333333"/>
                </a:solidFill>
                <a:effectLst/>
                <a:latin typeface="Times New Roman" panose="02020603050405020304" pitchFamily="18" charset="0"/>
                <a:cs typeface="Times New Roman" panose="02020603050405020304" pitchFamily="18" charset="0"/>
              </a:rPr>
              <a:t> Framework Decision </a:t>
            </a:r>
            <a:r>
              <a:rPr lang="hu-HU" i="0" u="none" strike="noStrike" dirty="0" err="1">
                <a:solidFill>
                  <a:srgbClr val="333333"/>
                </a:solidFill>
                <a:effectLst/>
                <a:latin typeface="Times New Roman" panose="02020603050405020304" pitchFamily="18" charset="0"/>
                <a:cs typeface="Times New Roman" panose="02020603050405020304" pitchFamily="18" charset="0"/>
              </a:rPr>
              <a:t>shall</a:t>
            </a:r>
            <a:r>
              <a:rPr lang="hu-HU" i="0" u="none" strike="noStrike" dirty="0">
                <a:solidFill>
                  <a:srgbClr val="333333"/>
                </a:solidFill>
                <a:effectLst/>
                <a:latin typeface="Times New Roman" panose="02020603050405020304" pitchFamily="18" charset="0"/>
                <a:cs typeface="Times New Roman" panose="02020603050405020304" pitchFamily="18" charset="0"/>
              </a:rPr>
              <a:t> </a:t>
            </a:r>
            <a:r>
              <a:rPr lang="hu-HU" i="0" u="none" strike="noStrike" dirty="0" err="1">
                <a:solidFill>
                  <a:srgbClr val="333333"/>
                </a:solidFill>
                <a:effectLst/>
                <a:latin typeface="Times New Roman" panose="02020603050405020304" pitchFamily="18" charset="0"/>
                <a:cs typeface="Times New Roman" panose="02020603050405020304" pitchFamily="18" charset="0"/>
              </a:rPr>
              <a:t>not</a:t>
            </a:r>
            <a:r>
              <a:rPr lang="hu-HU" i="0" u="none" strike="noStrike" dirty="0">
                <a:solidFill>
                  <a:srgbClr val="333333"/>
                </a:solidFill>
                <a:effectLst/>
                <a:latin typeface="Times New Roman" panose="02020603050405020304" pitchFamily="18" charset="0"/>
                <a:cs typeface="Times New Roman" panose="02020603050405020304" pitchFamily="18" charset="0"/>
              </a:rPr>
              <a:t> </a:t>
            </a:r>
            <a:r>
              <a:rPr lang="hu-HU" i="0" u="none" strike="noStrike" dirty="0" err="1">
                <a:solidFill>
                  <a:srgbClr val="333333"/>
                </a:solidFill>
                <a:effectLst/>
                <a:latin typeface="Times New Roman" panose="02020603050405020304" pitchFamily="18" charset="0"/>
                <a:cs typeface="Times New Roman" panose="02020603050405020304" pitchFamily="18" charset="0"/>
              </a:rPr>
              <a:t>have</a:t>
            </a:r>
            <a:r>
              <a:rPr lang="hu-HU" i="0" u="none" strike="noStrike" dirty="0">
                <a:solidFill>
                  <a:srgbClr val="333333"/>
                </a:solidFill>
                <a:effectLst/>
                <a:latin typeface="Times New Roman" panose="02020603050405020304" pitchFamily="18" charset="0"/>
                <a:cs typeface="Times New Roman" panose="02020603050405020304" pitchFamily="18" charset="0"/>
              </a:rPr>
              <a:t> </a:t>
            </a:r>
            <a:r>
              <a:rPr lang="hu-HU" i="0" u="none" strike="noStrike" dirty="0" err="1">
                <a:solidFill>
                  <a:srgbClr val="333333"/>
                </a:solidFill>
                <a:effectLst/>
                <a:latin typeface="Times New Roman" panose="02020603050405020304" pitchFamily="18" charset="0"/>
                <a:cs typeface="Times New Roman" panose="02020603050405020304" pitchFamily="18" charset="0"/>
              </a:rPr>
              <a:t>the</a:t>
            </a:r>
            <a:r>
              <a:rPr lang="hu-HU" i="0" u="none" strike="noStrike" dirty="0">
                <a:solidFill>
                  <a:srgbClr val="333333"/>
                </a:solidFill>
                <a:effectLst/>
                <a:latin typeface="Times New Roman" panose="02020603050405020304" pitchFamily="18" charset="0"/>
                <a:cs typeface="Times New Roman" panose="02020603050405020304" pitchFamily="18" charset="0"/>
              </a:rPr>
              <a:t> </a:t>
            </a:r>
            <a:r>
              <a:rPr lang="hu-HU" i="0" u="none" strike="noStrike" dirty="0" err="1">
                <a:solidFill>
                  <a:srgbClr val="333333"/>
                </a:solidFill>
                <a:effectLst/>
                <a:latin typeface="Times New Roman" panose="02020603050405020304" pitchFamily="18" charset="0"/>
                <a:cs typeface="Times New Roman" panose="02020603050405020304" pitchFamily="18" charset="0"/>
              </a:rPr>
              <a:t>effect</a:t>
            </a:r>
            <a:r>
              <a:rPr lang="hu-HU" i="0" u="none" strike="noStrike" dirty="0">
                <a:solidFill>
                  <a:srgbClr val="333333"/>
                </a:solidFill>
                <a:effectLst/>
                <a:latin typeface="Times New Roman" panose="02020603050405020304" pitchFamily="18" charset="0"/>
                <a:cs typeface="Times New Roman" panose="02020603050405020304" pitchFamily="18" charset="0"/>
              </a:rPr>
              <a:t> of </a:t>
            </a:r>
            <a:r>
              <a:rPr lang="hu-HU" i="0" u="none" strike="noStrike" dirty="0" err="1">
                <a:solidFill>
                  <a:srgbClr val="333333"/>
                </a:solidFill>
                <a:effectLst/>
                <a:latin typeface="Times New Roman" panose="02020603050405020304" pitchFamily="18" charset="0"/>
                <a:cs typeface="Times New Roman" panose="02020603050405020304" pitchFamily="18" charset="0"/>
              </a:rPr>
              <a:t>modifying</a:t>
            </a:r>
            <a:r>
              <a:rPr lang="hu-HU" i="0" u="none" strike="noStrike" dirty="0">
                <a:solidFill>
                  <a:srgbClr val="333333"/>
                </a:solidFill>
                <a:effectLst/>
                <a:latin typeface="Times New Roman" panose="02020603050405020304" pitchFamily="18" charset="0"/>
                <a:cs typeface="Times New Roman" panose="02020603050405020304" pitchFamily="18" charset="0"/>
              </a:rPr>
              <a:t> </a:t>
            </a:r>
            <a:r>
              <a:rPr lang="hu-HU" i="0" u="none" strike="noStrike" dirty="0" err="1">
                <a:solidFill>
                  <a:srgbClr val="333333"/>
                </a:solidFill>
                <a:effectLst/>
                <a:latin typeface="Times New Roman" panose="02020603050405020304" pitchFamily="18" charset="0"/>
                <a:cs typeface="Times New Roman" panose="02020603050405020304" pitchFamily="18" charset="0"/>
              </a:rPr>
              <a:t>the</a:t>
            </a:r>
            <a:r>
              <a:rPr lang="hu-HU" i="0" u="none" strike="noStrike" dirty="0">
                <a:solidFill>
                  <a:srgbClr val="333333"/>
                </a:solidFill>
                <a:effectLst/>
                <a:latin typeface="Times New Roman" panose="02020603050405020304" pitchFamily="18" charset="0"/>
                <a:cs typeface="Times New Roman" panose="02020603050405020304" pitchFamily="18" charset="0"/>
              </a:rPr>
              <a:t> </a:t>
            </a:r>
            <a:r>
              <a:rPr lang="hu-HU" i="0" u="none" strike="noStrike" dirty="0" err="1">
                <a:solidFill>
                  <a:srgbClr val="333333"/>
                </a:solidFill>
                <a:effectLst/>
                <a:latin typeface="Times New Roman" panose="02020603050405020304" pitchFamily="18" charset="0"/>
                <a:cs typeface="Times New Roman" panose="02020603050405020304" pitchFamily="18" charset="0"/>
              </a:rPr>
              <a:t>obligation</a:t>
            </a:r>
            <a:r>
              <a:rPr lang="hu-HU" i="0" u="none" strike="noStrike" dirty="0">
                <a:solidFill>
                  <a:srgbClr val="333333"/>
                </a:solidFill>
                <a:effectLst/>
                <a:latin typeface="Times New Roman" panose="02020603050405020304" pitchFamily="18" charset="0"/>
                <a:cs typeface="Times New Roman" panose="02020603050405020304" pitchFamily="18" charset="0"/>
              </a:rPr>
              <a:t> </a:t>
            </a:r>
            <a:r>
              <a:rPr lang="hu-HU" i="0" u="none" strike="noStrike" dirty="0" err="1">
                <a:solidFill>
                  <a:srgbClr val="333333"/>
                </a:solidFill>
                <a:effectLst/>
                <a:latin typeface="Times New Roman" panose="02020603050405020304" pitchFamily="18" charset="0"/>
                <a:cs typeface="Times New Roman" panose="02020603050405020304" pitchFamily="18" charset="0"/>
              </a:rPr>
              <a:t>to</a:t>
            </a:r>
            <a:r>
              <a:rPr lang="hu-HU" i="0" u="none" strike="noStrike" dirty="0">
                <a:solidFill>
                  <a:srgbClr val="333333"/>
                </a:solidFill>
                <a:effectLst/>
                <a:latin typeface="Times New Roman" panose="02020603050405020304" pitchFamily="18" charset="0"/>
                <a:cs typeface="Times New Roman" panose="02020603050405020304" pitchFamily="18" charset="0"/>
              </a:rPr>
              <a:t> </a:t>
            </a:r>
            <a:r>
              <a:rPr lang="hu-HU" i="0" u="none" strike="noStrike" dirty="0" err="1">
                <a:solidFill>
                  <a:srgbClr val="333333"/>
                </a:solidFill>
                <a:effectLst/>
                <a:latin typeface="Times New Roman" panose="02020603050405020304" pitchFamily="18" charset="0"/>
                <a:cs typeface="Times New Roman" panose="02020603050405020304" pitchFamily="18" charset="0"/>
              </a:rPr>
              <a:t>respect</a:t>
            </a:r>
            <a:r>
              <a:rPr lang="hu-HU" i="0" u="none" strike="noStrike" dirty="0">
                <a:solidFill>
                  <a:srgbClr val="333333"/>
                </a:solidFill>
                <a:effectLst/>
                <a:latin typeface="Times New Roman" panose="02020603050405020304" pitchFamily="18" charset="0"/>
                <a:cs typeface="Times New Roman" panose="02020603050405020304" pitchFamily="18" charset="0"/>
              </a:rPr>
              <a:t> </a:t>
            </a:r>
            <a:r>
              <a:rPr lang="hu-HU" i="0" u="none" strike="noStrike" dirty="0" err="1">
                <a:solidFill>
                  <a:srgbClr val="333333"/>
                </a:solidFill>
                <a:effectLst/>
                <a:latin typeface="Times New Roman" panose="02020603050405020304" pitchFamily="18" charset="0"/>
                <a:cs typeface="Times New Roman" panose="02020603050405020304" pitchFamily="18" charset="0"/>
              </a:rPr>
              <a:t>fundamental</a:t>
            </a:r>
            <a:r>
              <a:rPr lang="hu-HU" i="0" u="none" strike="noStrike" dirty="0">
                <a:solidFill>
                  <a:srgbClr val="333333"/>
                </a:solidFill>
                <a:effectLst/>
                <a:latin typeface="Times New Roman" panose="02020603050405020304" pitchFamily="18" charset="0"/>
                <a:cs typeface="Times New Roman" panose="02020603050405020304" pitchFamily="18" charset="0"/>
              </a:rPr>
              <a:t> </a:t>
            </a:r>
            <a:r>
              <a:rPr lang="hu-HU" i="0" u="none" strike="noStrike" dirty="0" err="1">
                <a:solidFill>
                  <a:srgbClr val="333333"/>
                </a:solidFill>
                <a:effectLst/>
                <a:latin typeface="Times New Roman" panose="02020603050405020304" pitchFamily="18" charset="0"/>
                <a:cs typeface="Times New Roman" panose="02020603050405020304" pitchFamily="18" charset="0"/>
              </a:rPr>
              <a:t>rights</a:t>
            </a:r>
            <a:r>
              <a:rPr lang="hu-HU" i="0" u="none" strike="noStrike" dirty="0">
                <a:solidFill>
                  <a:srgbClr val="333333"/>
                </a:solidFill>
                <a:effectLst/>
                <a:latin typeface="Times New Roman" panose="02020603050405020304" pitchFamily="18" charset="0"/>
                <a:cs typeface="Times New Roman" panose="02020603050405020304" pitchFamily="18" charset="0"/>
              </a:rPr>
              <a:t> and </a:t>
            </a:r>
            <a:r>
              <a:rPr lang="hu-HU" i="0" u="none" strike="noStrike" dirty="0" err="1">
                <a:solidFill>
                  <a:srgbClr val="333333"/>
                </a:solidFill>
                <a:effectLst/>
                <a:latin typeface="Times New Roman" panose="02020603050405020304" pitchFamily="18" charset="0"/>
                <a:cs typeface="Times New Roman" panose="02020603050405020304" pitchFamily="18" charset="0"/>
              </a:rPr>
              <a:t>fundamental</a:t>
            </a:r>
            <a:r>
              <a:rPr lang="hu-HU" i="0" u="none" strike="noStrike" dirty="0">
                <a:solidFill>
                  <a:srgbClr val="333333"/>
                </a:solidFill>
                <a:effectLst/>
                <a:latin typeface="Times New Roman" panose="02020603050405020304" pitchFamily="18" charset="0"/>
                <a:cs typeface="Times New Roman" panose="02020603050405020304" pitchFamily="18" charset="0"/>
              </a:rPr>
              <a:t> </a:t>
            </a:r>
            <a:r>
              <a:rPr lang="hu-HU" i="0" u="none" strike="noStrike" dirty="0" err="1">
                <a:solidFill>
                  <a:srgbClr val="333333"/>
                </a:solidFill>
                <a:effectLst/>
                <a:latin typeface="Times New Roman" panose="02020603050405020304" pitchFamily="18" charset="0"/>
                <a:cs typeface="Times New Roman" panose="02020603050405020304" pitchFamily="18" charset="0"/>
              </a:rPr>
              <a:t>legal</a:t>
            </a:r>
            <a:r>
              <a:rPr lang="hu-HU" i="0" u="none" strike="noStrike" dirty="0">
                <a:solidFill>
                  <a:srgbClr val="333333"/>
                </a:solidFill>
                <a:effectLst/>
                <a:latin typeface="Times New Roman" panose="02020603050405020304" pitchFamily="18" charset="0"/>
                <a:cs typeface="Times New Roman" panose="02020603050405020304" pitchFamily="18" charset="0"/>
              </a:rPr>
              <a:t> </a:t>
            </a:r>
            <a:r>
              <a:rPr lang="hu-HU" i="0" u="none" strike="noStrike" dirty="0" err="1">
                <a:solidFill>
                  <a:srgbClr val="333333"/>
                </a:solidFill>
                <a:effectLst/>
                <a:latin typeface="Times New Roman" panose="02020603050405020304" pitchFamily="18" charset="0"/>
                <a:cs typeface="Times New Roman" panose="02020603050405020304" pitchFamily="18" charset="0"/>
              </a:rPr>
              <a:t>principles</a:t>
            </a:r>
            <a:r>
              <a:rPr lang="hu-HU" i="0" u="none" strike="noStrike" dirty="0">
                <a:solidFill>
                  <a:srgbClr val="333333"/>
                </a:solidFill>
                <a:effectLst/>
                <a:latin typeface="Times New Roman" panose="02020603050405020304" pitchFamily="18" charset="0"/>
                <a:cs typeface="Times New Roman" panose="02020603050405020304" pitchFamily="18" charset="0"/>
              </a:rPr>
              <a:t> </a:t>
            </a:r>
            <a:r>
              <a:rPr lang="hu-HU" i="0" u="none" strike="noStrike" dirty="0" err="1">
                <a:solidFill>
                  <a:srgbClr val="333333"/>
                </a:solidFill>
                <a:effectLst/>
                <a:latin typeface="Times New Roman" panose="02020603050405020304" pitchFamily="18" charset="0"/>
                <a:cs typeface="Times New Roman" panose="02020603050405020304" pitchFamily="18" charset="0"/>
              </a:rPr>
              <a:t>as</a:t>
            </a:r>
            <a:r>
              <a:rPr lang="hu-HU" i="0" u="none" strike="noStrike" dirty="0">
                <a:solidFill>
                  <a:srgbClr val="333333"/>
                </a:solidFill>
                <a:effectLst/>
                <a:latin typeface="Times New Roman" panose="02020603050405020304" pitchFamily="18" charset="0"/>
                <a:cs typeface="Times New Roman" panose="02020603050405020304" pitchFamily="18" charset="0"/>
              </a:rPr>
              <a:t> </a:t>
            </a:r>
            <a:r>
              <a:rPr lang="hu-HU" i="0" u="none" strike="noStrike" dirty="0" err="1">
                <a:solidFill>
                  <a:srgbClr val="333333"/>
                </a:solidFill>
                <a:effectLst/>
                <a:latin typeface="Times New Roman" panose="02020603050405020304" pitchFamily="18" charset="0"/>
                <a:cs typeface="Times New Roman" panose="02020603050405020304" pitchFamily="18" charset="0"/>
              </a:rPr>
              <a:t>enshrined</a:t>
            </a:r>
            <a:r>
              <a:rPr lang="hu-HU" i="0" u="none" strike="noStrike" dirty="0">
                <a:solidFill>
                  <a:srgbClr val="333333"/>
                </a:solidFill>
                <a:effectLst/>
                <a:latin typeface="Times New Roman" panose="02020603050405020304" pitchFamily="18" charset="0"/>
                <a:cs typeface="Times New Roman" panose="02020603050405020304" pitchFamily="18" charset="0"/>
              </a:rPr>
              <a:t> in </a:t>
            </a:r>
            <a:r>
              <a:rPr lang="hu-HU" i="0" u="none" strike="noStrike" dirty="0" err="1">
                <a:solidFill>
                  <a:srgbClr val="333333"/>
                </a:solidFill>
                <a:effectLst/>
                <a:latin typeface="Times New Roman" panose="02020603050405020304" pitchFamily="18" charset="0"/>
                <a:cs typeface="Times New Roman" panose="02020603050405020304" pitchFamily="18" charset="0"/>
              </a:rPr>
              <a:t>Article</a:t>
            </a:r>
            <a:r>
              <a:rPr lang="hu-HU" i="0" u="none" strike="noStrike" dirty="0">
                <a:solidFill>
                  <a:srgbClr val="333333"/>
                </a:solidFill>
                <a:effectLst/>
                <a:latin typeface="Times New Roman" panose="02020603050405020304" pitchFamily="18" charset="0"/>
                <a:cs typeface="Times New Roman" panose="02020603050405020304" pitchFamily="18" charset="0"/>
              </a:rPr>
              <a:t> 6 of </a:t>
            </a:r>
            <a:r>
              <a:rPr lang="hu-HU" i="0" u="none" strike="noStrike" dirty="0" err="1">
                <a:solidFill>
                  <a:srgbClr val="333333"/>
                </a:solidFill>
                <a:effectLst/>
                <a:latin typeface="Times New Roman" panose="02020603050405020304" pitchFamily="18" charset="0"/>
                <a:cs typeface="Times New Roman" panose="02020603050405020304" pitchFamily="18" charset="0"/>
              </a:rPr>
              <a:t>the</a:t>
            </a:r>
            <a:r>
              <a:rPr lang="hu-HU" i="0" u="none" strike="noStrike" dirty="0">
                <a:solidFill>
                  <a:srgbClr val="333333"/>
                </a:solidFill>
                <a:effectLst/>
                <a:latin typeface="Times New Roman" panose="02020603050405020304" pitchFamily="18" charset="0"/>
                <a:cs typeface="Times New Roman" panose="02020603050405020304" pitchFamily="18" charset="0"/>
              </a:rPr>
              <a:t> </a:t>
            </a:r>
            <a:r>
              <a:rPr lang="hu-HU" i="0" u="none" strike="noStrike" dirty="0" err="1">
                <a:solidFill>
                  <a:srgbClr val="333333"/>
                </a:solidFill>
                <a:effectLst/>
                <a:latin typeface="Times New Roman" panose="02020603050405020304" pitchFamily="18" charset="0"/>
                <a:cs typeface="Times New Roman" panose="02020603050405020304" pitchFamily="18" charset="0"/>
              </a:rPr>
              <a:t>Treaty</a:t>
            </a:r>
            <a:r>
              <a:rPr lang="hu-HU" i="0" u="none" strike="noStrike" dirty="0">
                <a:solidFill>
                  <a:srgbClr val="333333"/>
                </a:solidFill>
                <a:effectLst/>
                <a:latin typeface="Times New Roman" panose="02020603050405020304" pitchFamily="18" charset="0"/>
                <a:cs typeface="Times New Roman" panose="02020603050405020304" pitchFamily="18" charset="0"/>
              </a:rPr>
              <a:t> </a:t>
            </a:r>
            <a:r>
              <a:rPr lang="hu-HU" i="0" u="none" strike="noStrike" dirty="0" err="1">
                <a:solidFill>
                  <a:srgbClr val="333333"/>
                </a:solidFill>
                <a:effectLst/>
                <a:latin typeface="Times New Roman" panose="02020603050405020304" pitchFamily="18" charset="0"/>
                <a:cs typeface="Times New Roman" panose="02020603050405020304" pitchFamily="18" charset="0"/>
              </a:rPr>
              <a:t>on</a:t>
            </a:r>
            <a:r>
              <a:rPr lang="hu-HU" i="0" u="none" strike="noStrike" dirty="0">
                <a:solidFill>
                  <a:srgbClr val="333333"/>
                </a:solidFill>
                <a:effectLst/>
                <a:latin typeface="Times New Roman" panose="02020603050405020304" pitchFamily="18" charset="0"/>
                <a:cs typeface="Times New Roman" panose="02020603050405020304" pitchFamily="18" charset="0"/>
              </a:rPr>
              <a:t> European Union.</a:t>
            </a:r>
          </a:p>
          <a:p>
            <a:pPr marL="0" indent="0">
              <a:buNone/>
            </a:pPr>
            <a:r>
              <a:rPr lang="hu-HU" dirty="0">
                <a:solidFill>
                  <a:srgbClr val="333333"/>
                </a:solidFill>
                <a:latin typeface="Times New Roman" panose="02020603050405020304" pitchFamily="18" charset="0"/>
                <a:cs typeface="Times New Roman" panose="02020603050405020304" pitchFamily="18" charset="0"/>
              </a:rPr>
              <a:t>	- </a:t>
            </a:r>
            <a:r>
              <a:rPr lang="hu-HU" dirty="0" err="1">
                <a:solidFill>
                  <a:srgbClr val="333333"/>
                </a:solidFill>
                <a:latin typeface="Times New Roman" panose="02020603050405020304" pitchFamily="18" charset="0"/>
                <a:cs typeface="Times New Roman" panose="02020603050405020304" pitchFamily="18" charset="0"/>
              </a:rPr>
              <a:t>Croatian</a:t>
            </a:r>
            <a:r>
              <a:rPr lang="hu-HU" dirty="0">
                <a:solidFill>
                  <a:srgbClr val="333333"/>
                </a:solidFill>
                <a:latin typeface="Times New Roman" panose="02020603050405020304" pitchFamily="18" charset="0"/>
                <a:cs typeface="Times New Roman" panose="02020603050405020304" pitchFamily="18" charset="0"/>
              </a:rPr>
              <a:t> </a:t>
            </a:r>
            <a:r>
              <a:rPr lang="hu-HU" dirty="0" err="1">
                <a:solidFill>
                  <a:srgbClr val="333333"/>
                </a:solidFill>
                <a:latin typeface="Times New Roman" panose="02020603050405020304" pitchFamily="18" charset="0"/>
                <a:cs typeface="Times New Roman" panose="02020603050405020304" pitchFamily="18" charset="0"/>
              </a:rPr>
              <a:t>Constitutional</a:t>
            </a:r>
            <a:r>
              <a:rPr lang="hu-HU" dirty="0">
                <a:solidFill>
                  <a:srgbClr val="333333"/>
                </a:solidFill>
                <a:latin typeface="Times New Roman" panose="02020603050405020304" pitchFamily="18" charset="0"/>
                <a:cs typeface="Times New Roman" panose="02020603050405020304" pitchFamily="18" charset="0"/>
              </a:rPr>
              <a:t> </a:t>
            </a:r>
            <a:r>
              <a:rPr lang="hu-HU" dirty="0" err="1">
                <a:solidFill>
                  <a:srgbClr val="333333"/>
                </a:solidFill>
                <a:latin typeface="Times New Roman" panose="02020603050405020304" pitchFamily="18" charset="0"/>
                <a:cs typeface="Times New Roman" panose="02020603050405020304" pitchFamily="18" charset="0"/>
              </a:rPr>
              <a:t>Court</a:t>
            </a:r>
            <a:r>
              <a:rPr lang="hu-HU" dirty="0">
                <a:solidFill>
                  <a:srgbClr val="333333"/>
                </a:solidFill>
                <a:latin typeface="Times New Roman" panose="02020603050405020304" pitchFamily="18" charset="0"/>
                <a:cs typeface="Times New Roman" panose="02020603050405020304" pitchFamily="18" charset="0"/>
              </a:rPr>
              <a:t> </a:t>
            </a:r>
            <a:r>
              <a:rPr lang="hu-HU" dirty="0" err="1">
                <a:solidFill>
                  <a:srgbClr val="333333"/>
                </a:solidFill>
                <a:latin typeface="Times New Roman" panose="02020603050405020304" pitchFamily="18" charset="0"/>
                <a:cs typeface="Times New Roman" panose="02020603050405020304" pitchFamily="18" charset="0"/>
              </a:rPr>
              <a:t>judgment</a:t>
            </a:r>
            <a:r>
              <a:rPr lang="hu-HU" dirty="0">
                <a:solidFill>
                  <a:srgbClr val="333333"/>
                </a:solidFill>
                <a:latin typeface="Times New Roman" panose="02020603050405020304" pitchFamily="18" charset="0"/>
                <a:cs typeface="Times New Roman" panose="02020603050405020304" pitchFamily="18" charset="0"/>
              </a:rPr>
              <a:t> and </a:t>
            </a:r>
            <a:r>
              <a:rPr lang="hu-HU" sz="3200" dirty="0">
                <a:latin typeface="Times New Roman" panose="02020603050405020304" pitchFamily="18" charset="0"/>
                <a:ea typeface="Calibri" panose="020F0502020204030204" pitchFamily="34" charset="0"/>
                <a:cs typeface="Times New Roman" panose="02020603050405020304" pitchFamily="18" charset="0"/>
              </a:rPr>
              <a:t>UNCITRAL </a:t>
            </a:r>
            <a:r>
              <a:rPr lang="hu-HU" sz="3200" dirty="0" err="1">
                <a:latin typeface="Times New Roman" panose="02020603050405020304" pitchFamily="18" charset="0"/>
                <a:ea typeface="Calibri" panose="020F0502020204030204" pitchFamily="34" charset="0"/>
                <a:cs typeface="Times New Roman" panose="02020603050405020304" pitchFamily="18" charset="0"/>
              </a:rPr>
              <a:t>Judgment</a:t>
            </a:r>
            <a:r>
              <a:rPr lang="hu-HU" sz="3200" dirty="0">
                <a:latin typeface="Times New Roman" panose="02020603050405020304" pitchFamily="18" charset="0"/>
                <a:ea typeface="Calibri" panose="020F0502020204030204" pitchFamily="34" charset="0"/>
                <a:cs typeface="Times New Roman" panose="02020603050405020304" pitchFamily="18" charset="0"/>
              </a:rPr>
              <a:t> (23rd December 2016)</a:t>
            </a:r>
          </a:p>
          <a:p>
            <a:pPr marL="0" indent="0">
              <a:buNone/>
            </a:pPr>
            <a:r>
              <a:rPr lang="hu-HU" sz="3200" b="1" dirty="0">
                <a:latin typeface="Times New Roman" panose="02020603050405020304" pitchFamily="18" charset="0"/>
              </a:rPr>
              <a:t>	</a:t>
            </a:r>
            <a:endParaRPr lang="hu-HU" dirty="0"/>
          </a:p>
        </p:txBody>
      </p:sp>
    </p:spTree>
    <p:extLst>
      <p:ext uri="{BB962C8B-B14F-4D97-AF65-F5344CB8AC3E}">
        <p14:creationId xmlns:p14="http://schemas.microsoft.com/office/powerpoint/2010/main" val="27193722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26E8194-FD8C-CBC6-41C9-BEDE0218AC0B}"/>
              </a:ext>
            </a:extLst>
          </p:cNvPr>
          <p:cNvSpPr>
            <a:spLocks noGrp="1"/>
          </p:cNvSpPr>
          <p:nvPr>
            <p:ph type="title"/>
          </p:nvPr>
        </p:nvSpPr>
        <p:spPr/>
        <p:txBody>
          <a:bodyPr>
            <a:normAutofit fontScale="90000"/>
          </a:bodyPr>
          <a:lstStyle/>
          <a:p>
            <a:r>
              <a:rPr lang="hu-HU" b="1" dirty="0">
                <a:solidFill>
                  <a:schemeClr val="accent5"/>
                </a:solidFill>
                <a:effectLst/>
                <a:latin typeface="Times New Roman" panose="02020603050405020304" pitchFamily="18" charset="0"/>
                <a:ea typeface="Times New Roman" panose="02020603050405020304" pitchFamily="18" charset="0"/>
              </a:rPr>
              <a:t>IV.3. </a:t>
            </a:r>
            <a:r>
              <a:rPr lang="hu-HU" b="1" u="sng" dirty="0">
                <a:solidFill>
                  <a:srgbClr val="FF0000"/>
                </a:solidFill>
                <a:effectLst/>
                <a:latin typeface="Times New Roman" panose="02020603050405020304" pitchFamily="18" charset="0"/>
                <a:ea typeface="Times New Roman" panose="02020603050405020304" pitchFamily="18" charset="0"/>
              </a:rPr>
              <a:t>C‑562/21 </a:t>
            </a:r>
            <a:r>
              <a:rPr lang="hu-HU" b="1" dirty="0">
                <a:solidFill>
                  <a:schemeClr val="accent5"/>
                </a:solidFill>
                <a:effectLst/>
                <a:latin typeface="Times New Roman" panose="02020603050405020304" pitchFamily="18" charset="0"/>
                <a:ea typeface="Times New Roman" panose="02020603050405020304" pitchFamily="18" charset="0"/>
              </a:rPr>
              <a:t>PPU a</a:t>
            </a:r>
            <a:r>
              <a:rPr lang="hu-HU" b="1" dirty="0">
                <a:solidFill>
                  <a:schemeClr val="accent5"/>
                </a:solidFill>
                <a:latin typeface="Times New Roman" panose="02020603050405020304" pitchFamily="18" charset="0"/>
                <a:ea typeface="Times New Roman" panose="02020603050405020304" pitchFamily="18" charset="0"/>
              </a:rPr>
              <a:t>nd </a:t>
            </a:r>
            <a:r>
              <a:rPr lang="hu-HU" b="1" dirty="0">
                <a:solidFill>
                  <a:schemeClr val="accent5"/>
                </a:solidFill>
                <a:effectLst/>
                <a:latin typeface="Times New Roman" panose="02020603050405020304" pitchFamily="18" charset="0"/>
                <a:ea typeface="Times New Roman" panose="02020603050405020304" pitchFamily="18" charset="0"/>
              </a:rPr>
              <a:t>C‑563/21 PPU (</a:t>
            </a:r>
            <a:r>
              <a:rPr lang="hu-HU" b="1" dirty="0" err="1">
                <a:solidFill>
                  <a:schemeClr val="accent5"/>
                </a:solidFill>
                <a:effectLst/>
                <a:latin typeface="Times New Roman" panose="02020603050405020304" pitchFamily="18" charset="0"/>
                <a:ea typeface="Times New Roman" panose="02020603050405020304" pitchFamily="18" charset="0"/>
              </a:rPr>
              <a:t>Neth</a:t>
            </a:r>
            <a:r>
              <a:rPr lang="hu-HU" b="1" dirty="0">
                <a:solidFill>
                  <a:schemeClr val="accent5"/>
                </a:solidFill>
                <a:effectLst/>
                <a:latin typeface="Times New Roman" panose="02020603050405020304" pitchFamily="18" charset="0"/>
                <a:ea typeface="Times New Roman" panose="02020603050405020304" pitchFamily="18" charset="0"/>
              </a:rPr>
              <a:t>., Pol.)</a:t>
            </a:r>
            <a:endParaRPr lang="hu-HU" b="1" dirty="0">
              <a:solidFill>
                <a:schemeClr val="accent5"/>
              </a:solidFill>
            </a:endParaRPr>
          </a:p>
        </p:txBody>
      </p:sp>
      <p:sp>
        <p:nvSpPr>
          <p:cNvPr id="3" name="Tartalom helye 2">
            <a:extLst>
              <a:ext uri="{FF2B5EF4-FFF2-40B4-BE49-F238E27FC236}">
                <a16:creationId xmlns:a16="http://schemas.microsoft.com/office/drawing/2014/main" id="{A0B6A1AE-0E7E-73B4-C70B-D7A4B4BAFE47}"/>
              </a:ext>
            </a:extLst>
          </p:cNvPr>
          <p:cNvSpPr>
            <a:spLocks noGrp="1"/>
          </p:cNvSpPr>
          <p:nvPr>
            <p:ph idx="1"/>
          </p:nvPr>
        </p:nvSpPr>
        <p:spPr>
          <a:xfrm>
            <a:off x="609600" y="1180215"/>
            <a:ext cx="10972800" cy="5592726"/>
          </a:xfrm>
        </p:spPr>
        <p:txBody>
          <a:bodyPr/>
          <a:lstStyle/>
          <a:p>
            <a:pPr marL="0" indent="0" algn="just">
              <a:spcAft>
                <a:spcPts val="1200"/>
              </a:spcAft>
              <a:buNone/>
            </a:pPr>
            <a:r>
              <a:rPr lang="hu-HU" sz="1600" b="1" i="0" u="none" strike="noStrike" dirty="0" err="1">
                <a:solidFill>
                  <a:srgbClr val="000000"/>
                </a:solidFill>
                <a:effectLst/>
                <a:latin typeface="Open Sans" panose="020B0606030504020204" pitchFamily="34" charset="0"/>
              </a:rPr>
              <a:t>Article</a:t>
            </a:r>
            <a:r>
              <a:rPr lang="hu-HU" sz="1600" b="1" i="0" u="none" strike="noStrike" dirty="0">
                <a:solidFill>
                  <a:srgbClr val="000000"/>
                </a:solidFill>
                <a:effectLst/>
                <a:latin typeface="Open Sans" panose="020B0606030504020204" pitchFamily="34" charset="0"/>
              </a:rPr>
              <a:t> 1(2) and (3) EAW FD must be </a:t>
            </a:r>
            <a:r>
              <a:rPr lang="hu-HU" sz="1600" b="1" i="0" u="none" strike="noStrike" dirty="0" err="1">
                <a:solidFill>
                  <a:srgbClr val="000000"/>
                </a:solidFill>
                <a:effectLst/>
                <a:latin typeface="Open Sans" panose="020B0606030504020204" pitchFamily="34" charset="0"/>
              </a:rPr>
              <a:t>interpreted</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as</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meaning</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that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where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executing</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judicial</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authority</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called</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upon</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to</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decide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on</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surrender</a:t>
            </a:r>
            <a:r>
              <a:rPr lang="hu-HU" sz="1600" b="1" i="0" u="none" strike="noStrike" dirty="0">
                <a:solidFill>
                  <a:srgbClr val="000000"/>
                </a:solidFill>
                <a:effectLst/>
                <a:latin typeface="Open Sans" panose="020B0606030504020204" pitchFamily="34" charset="0"/>
              </a:rPr>
              <a:t> of a </a:t>
            </a:r>
            <a:r>
              <a:rPr lang="hu-HU" sz="1600" b="1" i="0" u="none" strike="noStrike" dirty="0" err="1">
                <a:solidFill>
                  <a:srgbClr val="000000"/>
                </a:solidFill>
                <a:effectLst/>
                <a:latin typeface="Open Sans" panose="020B0606030504020204" pitchFamily="34" charset="0"/>
              </a:rPr>
              <a:t>person</a:t>
            </a:r>
            <a:r>
              <a:rPr lang="hu-HU" sz="1600" b="1" i="0" u="none" strike="noStrike" dirty="0">
                <a:solidFill>
                  <a:srgbClr val="000000"/>
                </a:solidFill>
                <a:effectLst/>
                <a:latin typeface="Open Sans" panose="020B0606030504020204" pitchFamily="34" charset="0"/>
              </a:rPr>
              <a:t> in </a:t>
            </a:r>
            <a:r>
              <a:rPr lang="hu-HU" sz="1600" b="1" i="0" u="none" strike="noStrike" dirty="0" err="1">
                <a:solidFill>
                  <a:srgbClr val="000000"/>
                </a:solidFill>
                <a:effectLst/>
                <a:latin typeface="Open Sans" panose="020B0606030504020204" pitchFamily="34" charset="0"/>
              </a:rPr>
              <a:t>respect</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whom</a:t>
            </a:r>
            <a:r>
              <a:rPr lang="hu-HU" sz="1600" b="1" i="0" u="none" strike="noStrike" dirty="0">
                <a:solidFill>
                  <a:srgbClr val="000000"/>
                </a:solidFill>
                <a:effectLst/>
                <a:latin typeface="Open Sans" panose="020B0606030504020204" pitchFamily="34" charset="0"/>
              </a:rPr>
              <a:t> a EAW has </a:t>
            </a:r>
            <a:r>
              <a:rPr lang="hu-HU" sz="1600" b="1" i="0" u="none" strike="noStrike" dirty="0" err="1">
                <a:solidFill>
                  <a:srgbClr val="000000"/>
                </a:solidFill>
                <a:effectLst/>
                <a:latin typeface="Open Sans" panose="020B0606030504020204" pitchFamily="34" charset="0"/>
              </a:rPr>
              <a:t>been</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issued</a:t>
            </a:r>
            <a:r>
              <a:rPr lang="hu-HU" sz="1600" b="1" i="0" u="none" strike="noStrike" dirty="0">
                <a:solidFill>
                  <a:srgbClr val="000000"/>
                </a:solidFill>
                <a:effectLst/>
                <a:latin typeface="Open Sans" panose="020B0606030504020204" pitchFamily="34" charset="0"/>
              </a:rPr>
              <a:t> has </a:t>
            </a:r>
            <a:r>
              <a:rPr lang="hu-HU" sz="1600" b="1" i="0" u="none" strike="noStrike" dirty="0" err="1">
                <a:solidFill>
                  <a:srgbClr val="000000"/>
                </a:solidFill>
                <a:effectLst/>
                <a:latin typeface="Open Sans" panose="020B0606030504020204" pitchFamily="34" charset="0"/>
              </a:rPr>
              <a:t>evidence</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systemic</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or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generalised</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deficiencies</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concerning</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independence</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judiciary</a:t>
            </a:r>
            <a:r>
              <a:rPr lang="hu-HU" sz="1600" b="1" i="0" u="none" strike="noStrike" dirty="0">
                <a:solidFill>
                  <a:srgbClr val="000000"/>
                </a:solidFill>
                <a:effectLst/>
                <a:latin typeface="Open Sans" panose="020B0606030504020204" pitchFamily="34" charset="0"/>
              </a:rPr>
              <a:t> in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issuing</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Member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State</a:t>
            </a:r>
            <a:r>
              <a:rPr lang="hu-HU" sz="1600" b="1" i="0" u="none" strike="noStrike" dirty="0">
                <a:solidFill>
                  <a:srgbClr val="000000"/>
                </a:solidFill>
                <a:effectLst/>
                <a:latin typeface="Open Sans" panose="020B0606030504020204" pitchFamily="34" charset="0"/>
              </a:rPr>
              <a:t>, in </a:t>
            </a:r>
            <a:r>
              <a:rPr lang="hu-HU" sz="1600" b="1" i="0" u="none" strike="noStrike" dirty="0" err="1">
                <a:solidFill>
                  <a:srgbClr val="000000"/>
                </a:solidFill>
                <a:effectLst/>
                <a:latin typeface="Open Sans" panose="020B0606030504020204" pitchFamily="34" charset="0"/>
              </a:rPr>
              <a:t>particular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as</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regards</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procedure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for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appointment</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members</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judiciary</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that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authority</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may</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refuse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to</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surrender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that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person</a:t>
            </a:r>
            <a:r>
              <a:rPr lang="hu-HU" sz="1600" b="1" i="0" u="none" strike="noStrike" dirty="0">
                <a:solidFill>
                  <a:srgbClr val="000000"/>
                </a:solidFill>
                <a:effectLst/>
                <a:latin typeface="Open Sans" panose="020B0606030504020204" pitchFamily="34" charset="0"/>
              </a:rPr>
              <a:t>:</a:t>
            </a:r>
          </a:p>
          <a:p>
            <a:pPr marL="0" indent="0" algn="just">
              <a:spcAft>
                <a:spcPts val="1200"/>
              </a:spcAft>
              <a:buNone/>
            </a:pPr>
            <a:r>
              <a:rPr lang="hu-HU" sz="1600" b="1" i="0" u="sng" strike="noStrike" dirty="0" err="1">
                <a:solidFill>
                  <a:srgbClr val="FF0000"/>
                </a:solidFill>
                <a:effectLst/>
                <a:latin typeface="Open Sans" panose="020B0606030504020204" pitchFamily="34" charset="0"/>
              </a:rPr>
              <a:t>For</a:t>
            </a:r>
            <a:r>
              <a:rPr lang="hu-HU" sz="1600" b="1" i="0" u="sng" strike="noStrike" dirty="0">
                <a:solidFill>
                  <a:srgbClr val="FF0000"/>
                </a:solidFill>
                <a:effectLst/>
                <a:latin typeface="Open Sans" panose="020B0606030504020204" pitchFamily="34" charset="0"/>
              </a:rPr>
              <a:t> </a:t>
            </a:r>
            <a:r>
              <a:rPr lang="hu-HU" sz="1600" b="1" i="0" u="sng" strike="noStrike" dirty="0" err="1">
                <a:solidFill>
                  <a:srgbClr val="FF0000"/>
                </a:solidFill>
                <a:effectLst/>
                <a:latin typeface="Open Sans" panose="020B0606030504020204" pitchFamily="34" charset="0"/>
              </a:rPr>
              <a:t>the</a:t>
            </a:r>
            <a:r>
              <a:rPr lang="hu-HU" sz="1600" b="1" i="0" u="sng" strike="noStrike" dirty="0">
                <a:solidFill>
                  <a:srgbClr val="FF0000"/>
                </a:solidFill>
                <a:effectLst/>
                <a:latin typeface="Open Sans" panose="020B0606030504020204" pitchFamily="34" charset="0"/>
              </a:rPr>
              <a:t> </a:t>
            </a:r>
            <a:r>
              <a:rPr lang="hu-HU" sz="1600" b="1" i="0" u="sng" strike="noStrike" dirty="0" err="1">
                <a:solidFill>
                  <a:srgbClr val="FF0000"/>
                </a:solidFill>
                <a:effectLst/>
                <a:latin typeface="Open Sans" panose="020B0606030504020204" pitchFamily="34" charset="0"/>
              </a:rPr>
              <a:t>purposes</a:t>
            </a:r>
            <a:r>
              <a:rPr lang="hu-HU" sz="1600" b="1" i="0" u="sng" strike="noStrike" dirty="0">
                <a:solidFill>
                  <a:srgbClr val="FF0000"/>
                </a:solidFill>
                <a:effectLst/>
                <a:latin typeface="Open Sans" panose="020B0606030504020204" pitchFamily="34" charset="0"/>
              </a:rPr>
              <a:t> of </a:t>
            </a:r>
            <a:r>
              <a:rPr lang="hu-HU" sz="1600" b="1" i="0" u="sng" strike="noStrike" dirty="0" err="1">
                <a:solidFill>
                  <a:srgbClr val="FF0000"/>
                </a:solidFill>
                <a:effectLst/>
                <a:latin typeface="Open Sans" panose="020B0606030504020204" pitchFamily="34" charset="0"/>
              </a:rPr>
              <a:t>executing</a:t>
            </a:r>
            <a:r>
              <a:rPr lang="hu-HU" sz="1600" b="1" i="0" u="sng" strike="noStrike" dirty="0">
                <a:solidFill>
                  <a:srgbClr val="FF0000"/>
                </a:solidFill>
                <a:effectLst/>
                <a:latin typeface="Open Sans" panose="020B0606030504020204" pitchFamily="34" charset="0"/>
              </a:rPr>
              <a:t> a </a:t>
            </a:r>
            <a:r>
              <a:rPr lang="hu-HU" sz="1600" b="1" i="0" u="sng" strike="noStrike" dirty="0" err="1">
                <a:solidFill>
                  <a:srgbClr val="FF0000"/>
                </a:solidFill>
                <a:effectLst/>
                <a:latin typeface="Open Sans" panose="020B0606030504020204" pitchFamily="34" charset="0"/>
              </a:rPr>
              <a:t>custodial</a:t>
            </a:r>
            <a:r>
              <a:rPr lang="hu-HU" sz="1600" b="1" i="0" u="sng" strike="noStrike" dirty="0">
                <a:solidFill>
                  <a:srgbClr val="FF0000"/>
                </a:solidFill>
                <a:effectLst/>
                <a:latin typeface="Open Sans" panose="020B0606030504020204" pitchFamily="34" charset="0"/>
              </a:rPr>
              <a:t> </a:t>
            </a:r>
            <a:r>
              <a:rPr lang="hu-HU" sz="1600" b="1" i="0" u="sng" strike="noStrike" dirty="0" err="1">
                <a:solidFill>
                  <a:srgbClr val="FF0000"/>
                </a:solidFill>
                <a:effectLst/>
                <a:latin typeface="Open Sans" panose="020B0606030504020204" pitchFamily="34" charset="0"/>
              </a:rPr>
              <a:t>sentence</a:t>
            </a:r>
            <a:r>
              <a:rPr lang="hu-HU" sz="1600" b="1" i="0" u="sng" strike="noStrike" dirty="0">
                <a:solidFill>
                  <a:srgbClr val="FF0000"/>
                </a:solidFill>
                <a:effectLst/>
                <a:latin typeface="Open Sans" panose="020B0606030504020204" pitchFamily="34" charset="0"/>
              </a:rPr>
              <a:t> </a:t>
            </a:r>
            <a:r>
              <a:rPr lang="hu-HU" sz="1600" b="1" i="0" u="sng" strike="noStrike" dirty="0" err="1">
                <a:solidFill>
                  <a:srgbClr val="FF0000"/>
                </a:solidFill>
                <a:effectLst/>
                <a:latin typeface="Open Sans" panose="020B0606030504020204" pitchFamily="34" charset="0"/>
              </a:rPr>
              <a:t>or</a:t>
            </a:r>
            <a:r>
              <a:rPr lang="hu-HU" sz="1600" b="1" i="0" u="sng" strike="noStrike" dirty="0">
                <a:solidFill>
                  <a:srgbClr val="FF0000"/>
                </a:solidFill>
                <a:effectLst/>
                <a:latin typeface="Open Sans" panose="020B0606030504020204" pitchFamily="34" charset="0"/>
              </a:rPr>
              <a:t> </a:t>
            </a:r>
            <a:r>
              <a:rPr lang="hu-HU" sz="1600" b="1" i="0" u="sng" strike="noStrike" dirty="0" err="1">
                <a:solidFill>
                  <a:srgbClr val="FF0000"/>
                </a:solidFill>
                <a:effectLst/>
                <a:latin typeface="Open Sans" panose="020B0606030504020204" pitchFamily="34" charset="0"/>
              </a:rPr>
              <a:t>detention</a:t>
            </a:r>
            <a:r>
              <a:rPr lang="hu-HU" sz="1600" b="1" i="0" u="sng" strike="noStrike" dirty="0">
                <a:solidFill>
                  <a:srgbClr val="FF0000"/>
                </a:solidFill>
                <a:effectLst/>
                <a:latin typeface="Open Sans" panose="020B0606030504020204" pitchFamily="34" charset="0"/>
              </a:rPr>
              <a:t> </a:t>
            </a:r>
            <a:r>
              <a:rPr lang="hu-HU" sz="1600" b="1" i="0" u="sng" strike="noStrike" dirty="0" err="1">
                <a:solidFill>
                  <a:srgbClr val="FF0000"/>
                </a:solidFill>
                <a:effectLst/>
                <a:latin typeface="Open Sans" panose="020B0606030504020204" pitchFamily="34" charset="0"/>
              </a:rPr>
              <a:t>order</a:t>
            </a:r>
            <a:r>
              <a:rPr lang="hu-HU" sz="1600" b="1" i="0" u="sng" strike="noStrike" dirty="0">
                <a:solidFill>
                  <a:srgbClr val="FF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only</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if</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that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authority</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finds</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that</a:t>
            </a:r>
            <a:r>
              <a:rPr lang="hu-HU" sz="1600" b="1" i="0" u="none" strike="noStrike" dirty="0">
                <a:solidFill>
                  <a:srgbClr val="000000"/>
                </a:solidFill>
                <a:effectLst/>
                <a:latin typeface="Open Sans" panose="020B0606030504020204" pitchFamily="34" charset="0"/>
              </a:rPr>
              <a:t>, in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particular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circumstances</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case</a:t>
            </a:r>
            <a:r>
              <a:rPr lang="hu-HU" sz="1600" b="1" i="0" u="none" strike="noStrike" dirty="0">
                <a:solidFill>
                  <a:srgbClr val="000000"/>
                </a:solidFill>
                <a:effectLst/>
                <a:latin typeface="Open Sans" panose="020B0606030504020204" pitchFamily="34" charset="0"/>
              </a:rPr>
              <a:t>, </a:t>
            </a:r>
            <a:r>
              <a:rPr lang="hu-HU" sz="1600" b="1" dirty="0">
                <a:solidFill>
                  <a:srgbClr val="000000"/>
                </a:solidFill>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there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are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substantial</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grounds</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for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believing</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that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having</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regard</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inter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alia</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to</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information</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provided</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by</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that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person</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relating</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to</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composition</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panel of </a:t>
            </a:r>
            <a:r>
              <a:rPr lang="hu-HU" sz="1600" b="1" i="0" u="none" strike="noStrike" dirty="0" err="1">
                <a:solidFill>
                  <a:srgbClr val="000000"/>
                </a:solidFill>
                <a:effectLst/>
                <a:latin typeface="Open Sans" panose="020B0606030504020204" pitchFamily="34" charset="0"/>
              </a:rPr>
              <a:t>judges</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who</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heard</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his</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or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her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criminal</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case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or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to</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any</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other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circumstance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relevant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to</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assessment</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independence</a:t>
            </a:r>
            <a:r>
              <a:rPr lang="hu-HU" sz="1600" b="1" i="0" u="none" strike="noStrike" dirty="0">
                <a:solidFill>
                  <a:srgbClr val="000000"/>
                </a:solidFill>
                <a:effectLst/>
                <a:latin typeface="Open Sans" panose="020B0606030504020204" pitchFamily="34" charset="0"/>
              </a:rPr>
              <a:t> and </a:t>
            </a:r>
            <a:r>
              <a:rPr lang="hu-HU" sz="1600" b="1" i="0" u="none" strike="noStrike" dirty="0" err="1">
                <a:solidFill>
                  <a:srgbClr val="000000"/>
                </a:solidFill>
                <a:effectLst/>
                <a:latin typeface="Open Sans" panose="020B0606030504020204" pitchFamily="34" charset="0"/>
              </a:rPr>
              <a:t>impartiality</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that</a:t>
            </a:r>
            <a:r>
              <a:rPr lang="hu-HU" sz="1600" b="1" i="0" u="none" strike="noStrike" dirty="0">
                <a:solidFill>
                  <a:srgbClr val="000000"/>
                </a:solidFill>
                <a:effectLst/>
                <a:latin typeface="Open Sans" panose="020B0606030504020204" pitchFamily="34" charset="0"/>
              </a:rPr>
              <a:t> panel, </a:t>
            </a:r>
            <a:r>
              <a:rPr lang="hu-HU" sz="1600" b="1" i="0" u="none" strike="noStrike" dirty="0" err="1">
                <a:solidFill>
                  <a:srgbClr val="000000"/>
                </a:solidFill>
                <a:effectLst/>
                <a:latin typeface="Open Sans" panose="020B0606030504020204" pitchFamily="34" charset="0"/>
              </a:rPr>
              <a:t>there</a:t>
            </a:r>
            <a:r>
              <a:rPr lang="hu-HU" sz="1600" b="1" i="0" u="none" strike="noStrike" dirty="0">
                <a:solidFill>
                  <a:srgbClr val="000000"/>
                </a:solidFill>
                <a:effectLst/>
                <a:latin typeface="Open Sans" panose="020B0606030504020204" pitchFamily="34" charset="0"/>
              </a:rPr>
              <a:t> has </a:t>
            </a:r>
            <a:r>
              <a:rPr lang="hu-HU" sz="1600" b="1" i="0" u="none" strike="noStrike" dirty="0" err="1">
                <a:solidFill>
                  <a:srgbClr val="000000"/>
                </a:solidFill>
                <a:effectLst/>
                <a:latin typeface="Open Sans" panose="020B0606030504020204" pitchFamily="34" charset="0"/>
              </a:rPr>
              <a:t>been</a:t>
            </a:r>
            <a:r>
              <a:rPr lang="hu-HU" sz="1600" b="1" i="0" u="none" strike="noStrike" dirty="0">
                <a:solidFill>
                  <a:srgbClr val="000000"/>
                </a:solidFill>
                <a:effectLst/>
                <a:latin typeface="Open Sans" panose="020B0606030504020204" pitchFamily="34" charset="0"/>
              </a:rPr>
              <a:t> a </a:t>
            </a:r>
            <a:r>
              <a:rPr lang="hu-HU" sz="1600" b="1" i="0" u="none" strike="noStrike" dirty="0" err="1">
                <a:solidFill>
                  <a:srgbClr val="000000"/>
                </a:solidFill>
                <a:effectLst/>
                <a:latin typeface="Open Sans" panose="020B0606030504020204" pitchFamily="34" charset="0"/>
              </a:rPr>
              <a:t>breach</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that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person’s</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fundamental</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right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to</a:t>
            </a:r>
            <a:r>
              <a:rPr lang="hu-HU" sz="1600" b="1" i="0" u="none" strike="noStrike" dirty="0">
                <a:solidFill>
                  <a:srgbClr val="000000"/>
                </a:solidFill>
                <a:effectLst/>
                <a:latin typeface="Open Sans" panose="020B0606030504020204" pitchFamily="34" charset="0"/>
              </a:rPr>
              <a:t> a fair </a:t>
            </a:r>
            <a:r>
              <a:rPr lang="hu-HU" sz="1600" b="1" i="0" u="none" strike="noStrike" dirty="0" err="1">
                <a:solidFill>
                  <a:srgbClr val="000000"/>
                </a:solidFill>
                <a:effectLst/>
                <a:latin typeface="Open Sans" panose="020B0606030504020204" pitchFamily="34" charset="0"/>
              </a:rPr>
              <a:t>trial</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before</a:t>
            </a:r>
            <a:r>
              <a:rPr lang="hu-HU" sz="1600" b="1" i="0" u="none" strike="noStrike" dirty="0">
                <a:solidFill>
                  <a:srgbClr val="000000"/>
                </a:solidFill>
                <a:effectLst/>
                <a:latin typeface="Open Sans" panose="020B0606030504020204" pitchFamily="34" charset="0"/>
              </a:rPr>
              <a:t> an </a:t>
            </a:r>
            <a:r>
              <a:rPr lang="hu-HU" sz="1600" b="1" i="0" u="none" strike="noStrike" dirty="0" err="1">
                <a:solidFill>
                  <a:srgbClr val="000000"/>
                </a:solidFill>
                <a:effectLst/>
                <a:latin typeface="Open Sans" panose="020B0606030504020204" pitchFamily="34" charset="0"/>
              </a:rPr>
              <a:t>independent</a:t>
            </a:r>
            <a:r>
              <a:rPr lang="hu-HU" sz="1600" b="1" i="0" u="none" strike="noStrike" dirty="0">
                <a:solidFill>
                  <a:srgbClr val="000000"/>
                </a:solidFill>
                <a:effectLst/>
                <a:latin typeface="Open Sans" panose="020B0606030504020204" pitchFamily="34" charset="0"/>
              </a:rPr>
              <a:t> and </a:t>
            </a:r>
            <a:r>
              <a:rPr lang="hu-HU" sz="1600" b="1" i="0" u="none" strike="noStrike" dirty="0" err="1">
                <a:solidFill>
                  <a:srgbClr val="000000"/>
                </a:solidFill>
                <a:effectLst/>
                <a:latin typeface="Open Sans" panose="020B0606030504020204" pitchFamily="34" charset="0"/>
              </a:rPr>
              <a:t>impartial</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tribunal</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previously</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established</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by</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law</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enshrined</a:t>
            </a:r>
            <a:r>
              <a:rPr lang="hu-HU" sz="1600" b="1" i="0" u="none" strike="noStrike" dirty="0">
                <a:solidFill>
                  <a:srgbClr val="000000"/>
                </a:solidFill>
                <a:effectLst/>
                <a:latin typeface="Open Sans" panose="020B0606030504020204" pitchFamily="34" charset="0"/>
              </a:rPr>
              <a:t> in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second</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paragraph</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Article</a:t>
            </a:r>
            <a:r>
              <a:rPr lang="hu-HU" sz="1600" b="1" i="0" u="none" strike="noStrike" dirty="0">
                <a:solidFill>
                  <a:srgbClr val="000000"/>
                </a:solidFill>
                <a:effectLst/>
                <a:latin typeface="Open Sans" panose="020B0606030504020204" pitchFamily="34" charset="0"/>
              </a:rPr>
              <a:t> 47 of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Charter of </a:t>
            </a:r>
            <a:r>
              <a:rPr lang="hu-HU" sz="1600" b="1" i="0" u="none" strike="noStrike" dirty="0" err="1">
                <a:solidFill>
                  <a:srgbClr val="000000"/>
                </a:solidFill>
                <a:effectLst/>
                <a:latin typeface="Open Sans" panose="020B0606030504020204" pitchFamily="34" charset="0"/>
              </a:rPr>
              <a:t>Fundamental</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Rights</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European Union, and</a:t>
            </a:r>
          </a:p>
          <a:p>
            <a:pPr marL="0" indent="0" algn="just">
              <a:spcAft>
                <a:spcPts val="1200"/>
              </a:spcAft>
              <a:buNone/>
            </a:pP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for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B050"/>
                </a:solidFill>
                <a:effectLst/>
                <a:latin typeface="Open Sans" panose="020B0606030504020204" pitchFamily="34" charset="0"/>
              </a:rPr>
              <a:t>purposes</a:t>
            </a:r>
            <a:r>
              <a:rPr lang="hu-HU" sz="1600" b="1" i="0" u="none" strike="noStrike" dirty="0">
                <a:solidFill>
                  <a:srgbClr val="00B050"/>
                </a:solidFill>
                <a:effectLst/>
                <a:latin typeface="Open Sans" panose="020B0606030504020204" pitchFamily="34" charset="0"/>
              </a:rPr>
              <a:t> of </a:t>
            </a:r>
            <a:r>
              <a:rPr lang="hu-HU" sz="1600" b="1" i="0" u="none" strike="noStrike" dirty="0" err="1">
                <a:solidFill>
                  <a:srgbClr val="00B050"/>
                </a:solidFill>
                <a:effectLst/>
                <a:latin typeface="Open Sans" panose="020B0606030504020204" pitchFamily="34" charset="0"/>
              </a:rPr>
              <a:t>conducting</a:t>
            </a:r>
            <a:r>
              <a:rPr lang="hu-HU" sz="1600" b="1" i="0" u="none" strike="noStrike" dirty="0">
                <a:solidFill>
                  <a:srgbClr val="00B050"/>
                </a:solidFill>
                <a:effectLst/>
                <a:latin typeface="Open Sans" panose="020B0606030504020204" pitchFamily="34" charset="0"/>
              </a:rPr>
              <a:t> a </a:t>
            </a:r>
            <a:r>
              <a:rPr lang="hu-HU" sz="1600" b="1" i="0" u="none" strike="noStrike" dirty="0" err="1">
                <a:solidFill>
                  <a:srgbClr val="00B050"/>
                </a:solidFill>
                <a:effectLst/>
                <a:latin typeface="Open Sans" panose="020B0606030504020204" pitchFamily="34" charset="0"/>
              </a:rPr>
              <a:t>criminal</a:t>
            </a:r>
            <a:r>
              <a:rPr lang="hu-HU" sz="1600" b="1" i="0" u="none" strike="noStrike" dirty="0">
                <a:solidFill>
                  <a:srgbClr val="00B050"/>
                </a:solidFill>
                <a:effectLst/>
                <a:latin typeface="Open Sans" panose="020B0606030504020204" pitchFamily="34" charset="0"/>
              </a:rPr>
              <a:t> </a:t>
            </a:r>
            <a:r>
              <a:rPr lang="hu-HU" sz="1600" b="1" i="0" u="none" strike="noStrike" dirty="0" err="1">
                <a:solidFill>
                  <a:srgbClr val="00B050"/>
                </a:solidFill>
                <a:effectLst/>
                <a:latin typeface="Open Sans" panose="020B0606030504020204" pitchFamily="34" charset="0"/>
              </a:rPr>
              <a:t>prosecution</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only</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if</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that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authority</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finds</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that</a:t>
            </a:r>
            <a:r>
              <a:rPr lang="hu-HU" sz="1600" b="1" i="0" u="none" strike="noStrike" dirty="0">
                <a:solidFill>
                  <a:srgbClr val="000000"/>
                </a:solidFill>
                <a:effectLst/>
                <a:latin typeface="Open Sans" panose="020B0606030504020204" pitchFamily="34" charset="0"/>
              </a:rPr>
              <a:t>, in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particular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circumstances</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case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there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are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substantial</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grounds</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for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believing</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that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having</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regard</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inter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alia</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to</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information</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provided</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by</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person</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concerned</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relating</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to</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his</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or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her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personal</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situation</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nature</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offence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for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which</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that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person</a:t>
            </a:r>
            <a:r>
              <a:rPr lang="hu-HU" sz="1600" b="1" i="0" u="none" strike="noStrike" dirty="0">
                <a:solidFill>
                  <a:srgbClr val="000000"/>
                </a:solidFill>
                <a:effectLst/>
                <a:latin typeface="Open Sans" panose="020B0606030504020204" pitchFamily="34" charset="0"/>
              </a:rPr>
              <a:t> is </a:t>
            </a:r>
            <a:r>
              <a:rPr lang="hu-HU" sz="1600" b="1" i="0" u="none" strike="noStrike" dirty="0" err="1">
                <a:solidFill>
                  <a:srgbClr val="000000"/>
                </a:solidFill>
                <a:effectLst/>
                <a:latin typeface="Open Sans" panose="020B0606030504020204" pitchFamily="34" charset="0"/>
              </a:rPr>
              <a:t>prosecuted</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factual</a:t>
            </a:r>
            <a:r>
              <a:rPr lang="hu-HU" sz="1600" b="1" i="0" u="none" strike="noStrike" dirty="0">
                <a:solidFill>
                  <a:srgbClr val="000000"/>
                </a:solidFill>
                <a:effectLst/>
                <a:latin typeface="Open Sans" panose="020B0606030504020204" pitchFamily="34" charset="0"/>
              </a:rPr>
              <a:t> context </a:t>
            </a:r>
            <a:r>
              <a:rPr lang="hu-HU" sz="1600" b="1" i="0" u="none" strike="noStrike" dirty="0" err="1">
                <a:solidFill>
                  <a:srgbClr val="000000"/>
                </a:solidFill>
                <a:effectLst/>
                <a:latin typeface="Open Sans" panose="020B0606030504020204" pitchFamily="34" charset="0"/>
              </a:rPr>
              <a:t>surrounding</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that</a:t>
            </a:r>
            <a:r>
              <a:rPr lang="hu-HU" sz="1600" b="1" i="0" u="none" strike="noStrike" dirty="0">
                <a:solidFill>
                  <a:srgbClr val="000000"/>
                </a:solidFill>
                <a:effectLst/>
                <a:latin typeface="Open Sans" panose="020B0606030504020204" pitchFamily="34" charset="0"/>
              </a:rPr>
              <a:t> European </a:t>
            </a:r>
            <a:r>
              <a:rPr lang="hu-HU" sz="1600" b="1" i="0" u="none" strike="noStrike" dirty="0" err="1">
                <a:solidFill>
                  <a:srgbClr val="000000"/>
                </a:solidFill>
                <a:effectLst/>
                <a:latin typeface="Open Sans" panose="020B0606030504020204" pitchFamily="34" charset="0"/>
              </a:rPr>
              <a:t>arrest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warrant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or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any</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other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circumstance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relevant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to</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assessment</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sng" strike="noStrike" dirty="0" err="1">
                <a:solidFill>
                  <a:srgbClr val="00B050"/>
                </a:solidFill>
                <a:effectLst/>
                <a:latin typeface="Open Sans" panose="020B0606030504020204" pitchFamily="34" charset="0"/>
              </a:rPr>
              <a:t>independence</a:t>
            </a:r>
            <a:r>
              <a:rPr lang="hu-HU" sz="1600" b="1" i="0" u="sng" strike="noStrike" dirty="0">
                <a:solidFill>
                  <a:srgbClr val="00B050"/>
                </a:solidFill>
                <a:effectLst/>
                <a:latin typeface="Open Sans" panose="020B0606030504020204" pitchFamily="34" charset="0"/>
              </a:rPr>
              <a:t> and </a:t>
            </a:r>
            <a:r>
              <a:rPr lang="hu-HU" sz="1600" b="1" i="0" u="sng" strike="noStrike" dirty="0" err="1">
                <a:solidFill>
                  <a:srgbClr val="00B050"/>
                </a:solidFill>
                <a:effectLst/>
                <a:latin typeface="Open Sans" panose="020B0606030504020204" pitchFamily="34" charset="0"/>
              </a:rPr>
              <a:t>impartiality</a:t>
            </a:r>
            <a:r>
              <a:rPr lang="hu-HU" sz="1600" b="1" i="0" u="sng" strike="noStrike" dirty="0">
                <a:solidFill>
                  <a:srgbClr val="00B050"/>
                </a:solidFill>
                <a:effectLst/>
                <a:latin typeface="Open Sans" panose="020B0606030504020204" pitchFamily="34" charset="0"/>
              </a:rPr>
              <a:t> of </a:t>
            </a:r>
            <a:r>
              <a:rPr lang="hu-HU" sz="1600" b="1" i="0" u="sng" strike="noStrike" dirty="0" err="1">
                <a:solidFill>
                  <a:srgbClr val="00B050"/>
                </a:solidFill>
                <a:effectLst/>
                <a:latin typeface="Open Sans" panose="020B0606030504020204" pitchFamily="34" charset="0"/>
              </a:rPr>
              <a:t>the</a:t>
            </a:r>
            <a:r>
              <a:rPr lang="hu-HU" sz="1600" b="1" i="0" u="sng" strike="noStrike" dirty="0">
                <a:solidFill>
                  <a:srgbClr val="00B050"/>
                </a:solidFill>
                <a:effectLst/>
                <a:latin typeface="Open Sans" panose="020B0606030504020204" pitchFamily="34" charset="0"/>
              </a:rPr>
              <a:t> panel of </a:t>
            </a:r>
            <a:r>
              <a:rPr lang="hu-HU" sz="1600" b="1" i="0" u="sng" strike="noStrike" dirty="0" err="1">
                <a:solidFill>
                  <a:srgbClr val="00B050"/>
                </a:solidFill>
                <a:effectLst/>
                <a:latin typeface="Open Sans" panose="020B0606030504020204" pitchFamily="34" charset="0"/>
              </a:rPr>
              <a:t>judges</a:t>
            </a:r>
            <a:r>
              <a:rPr lang="hu-HU" sz="1600" b="1" i="0" u="sng" strike="noStrike" dirty="0">
                <a:solidFill>
                  <a:srgbClr val="00B050"/>
                </a:solidFill>
                <a:effectLst/>
                <a:latin typeface="Open Sans" panose="020B0606030504020204" pitchFamily="34" charset="0"/>
              </a:rPr>
              <a:t> </a:t>
            </a:r>
            <a:r>
              <a:rPr lang="hu-HU" sz="1600" b="1" i="0" u="sng" strike="noStrike" dirty="0" err="1">
                <a:solidFill>
                  <a:srgbClr val="00B050"/>
                </a:solidFill>
                <a:effectLst/>
                <a:latin typeface="Open Sans" panose="020B0606030504020204" pitchFamily="34" charset="0"/>
              </a:rPr>
              <a:t>likely</a:t>
            </a:r>
            <a:r>
              <a:rPr lang="hu-HU" sz="1600" b="1" i="0" u="sng" strike="noStrike" dirty="0">
                <a:solidFill>
                  <a:srgbClr val="00B05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to</a:t>
            </a:r>
            <a:r>
              <a:rPr lang="hu-HU" sz="1600" b="1" i="0" u="none" strike="noStrike" dirty="0">
                <a:solidFill>
                  <a:srgbClr val="000000"/>
                </a:solidFill>
                <a:effectLst/>
                <a:latin typeface="Open Sans" panose="020B0606030504020204" pitchFamily="34" charset="0"/>
              </a:rPr>
              <a:t> be </a:t>
            </a:r>
            <a:r>
              <a:rPr lang="hu-HU" sz="1600" b="1" i="0" u="none" strike="noStrike" dirty="0" err="1">
                <a:solidFill>
                  <a:srgbClr val="000000"/>
                </a:solidFill>
                <a:effectLst/>
                <a:latin typeface="Open Sans" panose="020B0606030504020204" pitchFamily="34" charset="0"/>
              </a:rPr>
              <a:t>called</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upon</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to</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hear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proceedings</a:t>
            </a:r>
            <a:r>
              <a:rPr lang="hu-HU" sz="1600" b="1" i="0" u="none" strike="noStrike" dirty="0">
                <a:solidFill>
                  <a:srgbClr val="000000"/>
                </a:solidFill>
                <a:effectLst/>
                <a:latin typeface="Open Sans" panose="020B0606030504020204" pitchFamily="34" charset="0"/>
              </a:rPr>
              <a:t> in </a:t>
            </a:r>
            <a:r>
              <a:rPr lang="hu-HU" sz="1600" b="1" i="0" u="none" strike="noStrike" dirty="0" err="1">
                <a:solidFill>
                  <a:srgbClr val="000000"/>
                </a:solidFill>
                <a:effectLst/>
                <a:latin typeface="Open Sans" panose="020B0606030504020204" pitchFamily="34" charset="0"/>
              </a:rPr>
              <a:t>respect</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that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person</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the</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latter</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if</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surrendered</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runs</a:t>
            </a:r>
            <a:r>
              <a:rPr lang="hu-HU" sz="1600" b="1" i="0" u="none" strike="noStrike" dirty="0">
                <a:solidFill>
                  <a:srgbClr val="000000"/>
                </a:solidFill>
                <a:effectLst/>
                <a:latin typeface="Open Sans" panose="020B0606030504020204" pitchFamily="34" charset="0"/>
              </a:rPr>
              <a:t> a </a:t>
            </a:r>
            <a:r>
              <a:rPr lang="hu-HU" sz="1600" b="1" i="0" u="none" strike="noStrike" dirty="0" err="1">
                <a:solidFill>
                  <a:srgbClr val="000000"/>
                </a:solidFill>
                <a:effectLst/>
                <a:latin typeface="Open Sans" panose="020B0606030504020204" pitchFamily="34" charset="0"/>
              </a:rPr>
              <a:t>real</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risk</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breach</a:t>
            </a:r>
            <a:r>
              <a:rPr lang="hu-HU" sz="1600" b="1" i="0" u="none" strike="noStrike" dirty="0">
                <a:solidFill>
                  <a:srgbClr val="000000"/>
                </a:solidFill>
                <a:effectLst/>
                <a:latin typeface="Open Sans" panose="020B0606030504020204" pitchFamily="34" charset="0"/>
              </a:rPr>
              <a:t> of </a:t>
            </a:r>
            <a:r>
              <a:rPr lang="hu-HU" sz="1600" b="1" i="0" u="none" strike="noStrike" dirty="0" err="1">
                <a:solidFill>
                  <a:srgbClr val="000000"/>
                </a:solidFill>
                <a:effectLst/>
                <a:latin typeface="Open Sans" panose="020B0606030504020204" pitchFamily="34" charset="0"/>
              </a:rPr>
              <a:t>that</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fundamental</a:t>
            </a:r>
            <a:r>
              <a:rPr lang="hu-HU" sz="1600" b="1" i="0" u="none" strike="noStrike" dirty="0">
                <a:solidFill>
                  <a:srgbClr val="000000"/>
                </a:solidFill>
                <a:effectLst/>
                <a:latin typeface="Open Sans" panose="020B0606030504020204" pitchFamily="34" charset="0"/>
              </a:rPr>
              <a:t> </a:t>
            </a:r>
            <a:r>
              <a:rPr lang="hu-HU" sz="1600" b="1" i="0" u="none" strike="noStrike" dirty="0" err="1">
                <a:solidFill>
                  <a:srgbClr val="000000"/>
                </a:solidFill>
                <a:effectLst/>
                <a:latin typeface="Open Sans" panose="020B0606030504020204" pitchFamily="34" charset="0"/>
              </a:rPr>
              <a:t>right</a:t>
            </a:r>
            <a:r>
              <a:rPr lang="hu-HU" sz="1600" b="1" i="0" u="none" strike="noStrike" dirty="0">
                <a:solidFill>
                  <a:srgbClr val="000000"/>
                </a:solidFill>
                <a:effectLst/>
                <a:latin typeface="Open Sans" panose="020B0606030504020204" pitchFamily="34" charset="0"/>
              </a:rPr>
              <a:t>.</a:t>
            </a:r>
            <a:br>
              <a:rPr lang="hu-HU" sz="1600" dirty="0"/>
            </a:br>
            <a:endParaRPr lang="hu-HU" sz="1600" dirty="0"/>
          </a:p>
        </p:txBody>
      </p:sp>
    </p:spTree>
    <p:extLst>
      <p:ext uri="{BB962C8B-B14F-4D97-AF65-F5344CB8AC3E}">
        <p14:creationId xmlns:p14="http://schemas.microsoft.com/office/powerpoint/2010/main" val="24824633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1E694B7-8705-07F0-CAC8-3C89B4F2621D}"/>
              </a:ext>
            </a:extLst>
          </p:cNvPr>
          <p:cNvSpPr>
            <a:spLocks noGrp="1"/>
          </p:cNvSpPr>
          <p:nvPr>
            <p:ph type="title"/>
          </p:nvPr>
        </p:nvSpPr>
        <p:spPr/>
        <p:txBody>
          <a:bodyPr/>
          <a:lstStyle/>
          <a:p>
            <a:r>
              <a:rPr lang="hu-HU" b="1" dirty="0">
                <a:solidFill>
                  <a:schemeClr val="accent5"/>
                </a:solidFill>
                <a:latin typeface="Times New Roman" panose="02020603050405020304" pitchFamily="18" charset="0"/>
                <a:cs typeface="Times New Roman" panose="02020603050405020304" pitchFamily="18" charset="0"/>
              </a:rPr>
              <a:t>V. </a:t>
            </a:r>
            <a:r>
              <a:rPr lang="hu-HU" b="1" dirty="0" err="1">
                <a:solidFill>
                  <a:schemeClr val="accent5"/>
                </a:solidFill>
                <a:latin typeface="Times New Roman" panose="02020603050405020304" pitchFamily="18" charset="0"/>
                <a:cs typeface="Times New Roman" panose="02020603050405020304" pitchFamily="18" charset="0"/>
              </a:rPr>
              <a:t>Further</a:t>
            </a:r>
            <a:r>
              <a:rPr lang="hu-HU" b="1" dirty="0">
                <a:solidFill>
                  <a:schemeClr val="accent5"/>
                </a:solidFill>
                <a:latin typeface="Times New Roman" panose="02020603050405020304" pitchFamily="18" charset="0"/>
                <a:cs typeface="Times New Roman" panose="02020603050405020304" pitchFamily="18" charset="0"/>
              </a:rPr>
              <a:t> </a:t>
            </a:r>
            <a:r>
              <a:rPr lang="hu-HU" b="1" dirty="0" err="1">
                <a:solidFill>
                  <a:schemeClr val="accent5"/>
                </a:solidFill>
                <a:latin typeface="Times New Roman" panose="02020603050405020304" pitchFamily="18" charset="0"/>
                <a:cs typeface="Times New Roman" panose="02020603050405020304" pitchFamily="18" charset="0"/>
              </a:rPr>
              <a:t>developments</a:t>
            </a:r>
            <a:endParaRPr lang="hu-HU" b="1" dirty="0">
              <a:solidFill>
                <a:schemeClr val="accent5"/>
              </a:solidFill>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B2BDC01F-2665-E54F-DCA3-4A54246C6ACC}"/>
              </a:ext>
            </a:extLst>
          </p:cNvPr>
          <p:cNvSpPr>
            <a:spLocks noGrp="1"/>
          </p:cNvSpPr>
          <p:nvPr>
            <p:ph idx="1"/>
          </p:nvPr>
        </p:nvSpPr>
        <p:spPr>
          <a:xfrm>
            <a:off x="609600" y="1137685"/>
            <a:ext cx="10972800" cy="5720316"/>
          </a:xfrm>
        </p:spPr>
        <p:txBody>
          <a:bodyPr/>
          <a:lstStyle/>
          <a:p>
            <a:pPr marL="0" indent="0">
              <a:buNone/>
            </a:pPr>
            <a:r>
              <a:rPr lang="hu-HU" sz="2000" b="1" i="0" u="none" strike="noStrike" dirty="0">
                <a:solidFill>
                  <a:srgbClr val="00B050"/>
                </a:solidFill>
                <a:effectLst/>
                <a:latin typeface="Times New Roman" panose="02020603050405020304" pitchFamily="18" charset="0"/>
                <a:cs typeface="Times New Roman" panose="02020603050405020304" pitchFamily="18" charset="0"/>
              </a:rPr>
              <a:t>GN C‑261/22 OPINION OF ADVOCATE GENERAL ĆAPETA (13 </a:t>
            </a:r>
            <a:r>
              <a:rPr lang="hu-HU" sz="2000" b="1" i="0" u="none" strike="noStrike" dirty="0" err="1">
                <a:solidFill>
                  <a:srgbClr val="00B050"/>
                </a:solidFill>
                <a:effectLst/>
                <a:latin typeface="Times New Roman" panose="02020603050405020304" pitchFamily="18" charset="0"/>
                <a:cs typeface="Times New Roman" panose="02020603050405020304" pitchFamily="18" charset="0"/>
              </a:rPr>
              <a:t>July</a:t>
            </a:r>
            <a:r>
              <a:rPr lang="hu-HU" sz="2000" b="1" i="0" u="none" strike="noStrike" dirty="0">
                <a:solidFill>
                  <a:srgbClr val="00B050"/>
                </a:solidFill>
                <a:effectLst/>
                <a:latin typeface="Times New Roman" panose="02020603050405020304" pitchFamily="18" charset="0"/>
                <a:cs typeface="Times New Roman" panose="02020603050405020304" pitchFamily="18" charset="0"/>
              </a:rPr>
              <a:t> 2023) (</a:t>
            </a:r>
            <a:r>
              <a:rPr lang="hu-HU" sz="2000" b="1" i="0" u="none" strike="noStrike" dirty="0" err="1">
                <a:solidFill>
                  <a:srgbClr val="00B050"/>
                </a:solidFill>
                <a:effectLst/>
                <a:latin typeface="Times New Roman" panose="02020603050405020304" pitchFamily="18" charset="0"/>
                <a:cs typeface="Times New Roman" panose="02020603050405020304" pitchFamily="18" charset="0"/>
              </a:rPr>
              <a:t>Italy</a:t>
            </a:r>
            <a:r>
              <a:rPr lang="hu-HU" sz="2000" b="1" i="0" u="none" strike="noStrike" dirty="0">
                <a:solidFill>
                  <a:srgbClr val="00B050"/>
                </a:solidFill>
                <a:effectLst/>
                <a:latin typeface="Times New Roman" panose="02020603050405020304" pitchFamily="18" charset="0"/>
                <a:cs typeface="Times New Roman" panose="02020603050405020304" pitchFamily="18" charset="0"/>
              </a:rPr>
              <a:t>, Belgium)</a:t>
            </a:r>
          </a:p>
          <a:p>
            <a:pPr marL="17145" indent="0" algn="just">
              <a:spcAft>
                <a:spcPts val="1200"/>
              </a:spcAft>
              <a:buNone/>
            </a:pP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For</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first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time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before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this</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Court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situation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arose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where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 EAW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was</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issued</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for</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execution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of a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prison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sentence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against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mother</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of a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small</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child</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Is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best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interest of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child</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relevant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for</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execution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such</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an EAW?</a:t>
            </a:r>
          </a:p>
          <a:p>
            <a:pPr algn="l"/>
            <a:r>
              <a:rPr lang="hu-HU" sz="2000" b="0" i="0" u="none" strike="noStrike" dirty="0">
                <a:solidFill>
                  <a:srgbClr val="000000"/>
                </a:solidFill>
                <a:effectLst/>
                <a:latin typeface="Times New Roman" panose="02020603050405020304" pitchFamily="18" charset="0"/>
                <a:cs typeface="Times New Roman" panose="02020603050405020304" pitchFamily="18" charset="0"/>
              </a:rPr>
              <a:t>(1)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Article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1(3) of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Council</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Framework Decision 2002/584/JHA of 13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June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2002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on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European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arrest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warrant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and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surrender</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procedures</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between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Member</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States</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does</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not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in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principle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preclude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refusal</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to</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execute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an EAW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issued</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against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mother</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small</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children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when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that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is in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best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interests</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child</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a:t>
            </a:r>
          </a:p>
          <a:p>
            <a:pPr algn="l"/>
            <a:r>
              <a:rPr lang="hu-HU" sz="2000" b="0" i="0" u="none" strike="noStrike" dirty="0">
                <a:solidFill>
                  <a:srgbClr val="000000"/>
                </a:solidFill>
                <a:effectLst/>
                <a:latin typeface="Times New Roman" panose="02020603050405020304" pitchFamily="18" charset="0"/>
                <a:cs typeface="Times New Roman" panose="02020603050405020304" pitchFamily="18" charset="0"/>
              </a:rPr>
              <a:t>(2)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Such</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refusal</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is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possible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only</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if</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after</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determining</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concrete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situation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child</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and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after</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using</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communication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mechanism</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under</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Article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15(2) of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EAW Framework Decision,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executing</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authority</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does</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not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have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sufficient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information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that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would</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allow</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it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to</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be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absolutely</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certain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that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execution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EAW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would</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not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go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against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best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interests</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child</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a:t>
            </a:r>
          </a:p>
          <a:p>
            <a:pPr algn="l"/>
            <a:r>
              <a:rPr lang="hu-HU" sz="2000" b="0" i="0" u="none" strike="noStrike" dirty="0">
                <a:solidFill>
                  <a:srgbClr val="000000"/>
                </a:solidFill>
                <a:effectLst/>
                <a:latin typeface="Times New Roman" panose="02020603050405020304" pitchFamily="18" charset="0"/>
                <a:cs typeface="Times New Roman" panose="02020603050405020304" pitchFamily="18" charset="0"/>
              </a:rPr>
              <a:t>(3)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Temporarily</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postponing</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surrender</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under</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Article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23(4) of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EAW Framework Decision is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not</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possible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for</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person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other</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than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requested</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person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and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outside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serious</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humanitarian</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reasons</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for</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example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where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requested</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person’s</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life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or</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health</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is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manifestly</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000" b="0" i="0" u="none" strike="noStrike" dirty="0" err="1">
                <a:solidFill>
                  <a:srgbClr val="000000"/>
                </a:solidFill>
                <a:effectLst/>
                <a:latin typeface="Times New Roman" panose="02020603050405020304" pitchFamily="18" charset="0"/>
                <a:cs typeface="Times New Roman" panose="02020603050405020304" pitchFamily="18" charset="0"/>
              </a:rPr>
              <a:t>endangered</a:t>
            </a:r>
            <a:r>
              <a:rPr lang="hu-HU" sz="2000" b="0" i="0" u="none" strike="noStrike" dirty="0">
                <a:solidFill>
                  <a:srgbClr val="000000"/>
                </a:solidFill>
                <a:effectLst/>
                <a:latin typeface="Times New Roman" panose="02020603050405020304" pitchFamily="18" charset="0"/>
                <a:cs typeface="Times New Roman" panose="02020603050405020304" pitchFamily="18" charset="0"/>
              </a:rPr>
              <a:t>.</a:t>
            </a:r>
          </a:p>
          <a:p>
            <a:pPr marL="0" indent="0">
              <a:buNone/>
            </a:pPr>
            <a:endParaRPr lang="hu-HU" dirty="0"/>
          </a:p>
        </p:txBody>
      </p:sp>
    </p:spTree>
    <p:extLst>
      <p:ext uri="{BB962C8B-B14F-4D97-AF65-F5344CB8AC3E}">
        <p14:creationId xmlns:p14="http://schemas.microsoft.com/office/powerpoint/2010/main" val="1697851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F4726AA-DAA2-04AF-F511-7622DFCF0BD8}"/>
              </a:ext>
            </a:extLst>
          </p:cNvPr>
          <p:cNvSpPr>
            <a:spLocks noGrp="1"/>
          </p:cNvSpPr>
          <p:nvPr>
            <p:ph type="title"/>
          </p:nvPr>
        </p:nvSpPr>
        <p:spPr/>
        <p:txBody>
          <a:bodyPr>
            <a:normAutofit fontScale="90000"/>
          </a:bodyPr>
          <a:lstStyle/>
          <a:p>
            <a:r>
              <a:rPr lang="hu-HU" b="1"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RO C‑327/18 PPU, (19th </a:t>
            </a:r>
            <a:r>
              <a:rPr lang="hu-HU" b="1" dirty="0" err="1">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September</a:t>
            </a:r>
            <a:r>
              <a:rPr lang="hu-HU" b="1"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 2018)</a:t>
            </a:r>
            <a:br>
              <a:rPr lang="hu-HU" b="1"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br>
            <a:endParaRPr lang="hu-HU" b="1" dirty="0">
              <a:solidFill>
                <a:schemeClr val="accent5"/>
              </a:solidFill>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72C31BC3-C882-381A-5049-B6FA195A3873}"/>
              </a:ext>
            </a:extLst>
          </p:cNvPr>
          <p:cNvSpPr>
            <a:spLocks noGrp="1"/>
          </p:cNvSpPr>
          <p:nvPr>
            <p:ph idx="1"/>
          </p:nvPr>
        </p:nvSpPr>
        <p:spPr/>
        <p:txBody>
          <a:bodyPr/>
          <a:lstStyle/>
          <a:p>
            <a:pPr marL="0" indent="0" algn="just">
              <a:spcAft>
                <a:spcPts val="1200"/>
              </a:spcAft>
              <a:buNone/>
            </a:pP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UK </a:t>
            </a:r>
            <a:r>
              <a:rPr lang="hu-HU"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ssuead</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two</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EAWs</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a:t>
            </a:r>
            <a:r>
              <a:rPr lang="hu-HU"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respect</a:t>
            </a:r>
            <a:r>
              <a:rPr lang="hu-H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of </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purpose</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conducting</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prosecutions</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foroffence</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murder</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arson</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rape</a:t>
            </a:r>
            <a:r>
              <a:rPr lang="hu-H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He</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was</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arrested</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Ireland</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ont he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basis</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these</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warrants</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he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raised</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objections</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his</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surrender</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by</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Ireland</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basis</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UK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withdrew</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from</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EU. He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argued</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he is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exposed</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risk</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number</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rights</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enshrined</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harger</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EAW FD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may</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no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longer</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be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respected</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by</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hu-H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UK.</a:t>
            </a:r>
          </a:p>
          <a:p>
            <a:pPr marL="0" indent="0" algn="just">
              <a:spcAft>
                <a:spcPts val="1200"/>
              </a:spcAft>
              <a:buNone/>
            </a:pPr>
            <a:r>
              <a:rPr lang="hu-HU" sz="1400" b="1" i="0" u="none" strike="noStrike" dirty="0" err="1">
                <a:solidFill>
                  <a:srgbClr val="000000"/>
                </a:solidFill>
                <a:effectLst/>
                <a:latin typeface="Open Sans" panose="020B0606030504020204" pitchFamily="34" charset="0"/>
              </a:rPr>
              <a:t>Article</a:t>
            </a:r>
            <a:r>
              <a:rPr lang="hu-HU" sz="1400" b="1" i="0" u="none" strike="noStrike" dirty="0">
                <a:solidFill>
                  <a:srgbClr val="000000"/>
                </a:solidFill>
                <a:effectLst/>
                <a:latin typeface="Open Sans" panose="020B0606030504020204" pitchFamily="34" charset="0"/>
              </a:rPr>
              <a:t> 50 TEU must be </a:t>
            </a:r>
            <a:r>
              <a:rPr lang="hu-HU" sz="1400" b="1" i="0" u="none" strike="noStrike" dirty="0" err="1">
                <a:solidFill>
                  <a:srgbClr val="000000"/>
                </a:solidFill>
                <a:effectLst/>
                <a:latin typeface="Open Sans" panose="020B0606030504020204" pitchFamily="34" charset="0"/>
              </a:rPr>
              <a:t>interpreted</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as</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meaning</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that</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mere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notification</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by</a:t>
            </a:r>
            <a:r>
              <a:rPr lang="hu-HU" sz="1400" b="1" i="0" u="none" strike="noStrike" dirty="0">
                <a:solidFill>
                  <a:srgbClr val="000000"/>
                </a:solidFill>
                <a:effectLst/>
                <a:latin typeface="Open Sans" panose="020B0606030504020204" pitchFamily="34" charset="0"/>
              </a:rPr>
              <a:t> a </a:t>
            </a:r>
            <a:r>
              <a:rPr lang="hu-HU" sz="1400" b="1" i="0" u="none" strike="noStrike" dirty="0" err="1">
                <a:solidFill>
                  <a:srgbClr val="000000"/>
                </a:solidFill>
                <a:effectLst/>
                <a:latin typeface="Open Sans" panose="020B0606030504020204" pitchFamily="34" charset="0"/>
              </a:rPr>
              <a:t>Member</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State</a:t>
            </a:r>
            <a:r>
              <a:rPr lang="hu-HU" sz="1400" b="1" i="0" u="none" strike="noStrike" dirty="0">
                <a:solidFill>
                  <a:srgbClr val="000000"/>
                </a:solidFill>
                <a:effectLst/>
                <a:latin typeface="Open Sans" panose="020B0606030504020204" pitchFamily="34" charset="0"/>
              </a:rPr>
              <a:t> of </a:t>
            </a:r>
            <a:r>
              <a:rPr lang="hu-HU" sz="1400" b="1" i="0" u="none" strike="noStrike" dirty="0" err="1">
                <a:solidFill>
                  <a:srgbClr val="000000"/>
                </a:solidFill>
                <a:effectLst/>
                <a:latin typeface="Open Sans" panose="020B0606030504020204" pitchFamily="34" charset="0"/>
              </a:rPr>
              <a:t>its</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intention</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to</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withdraw</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from</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European Union </a:t>
            </a:r>
            <a:r>
              <a:rPr lang="hu-HU" sz="1400" b="1" i="0" u="none" strike="noStrike" dirty="0" err="1">
                <a:solidFill>
                  <a:srgbClr val="000000"/>
                </a:solidFill>
                <a:effectLst/>
                <a:latin typeface="Open Sans" panose="020B0606030504020204" pitchFamily="34" charset="0"/>
              </a:rPr>
              <a:t>does</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not</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have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consequence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that</a:t>
            </a:r>
            <a:r>
              <a:rPr lang="hu-HU" sz="1400" b="1" i="0" u="none" strike="noStrike" dirty="0">
                <a:solidFill>
                  <a:srgbClr val="000000"/>
                </a:solidFill>
                <a:effectLst/>
                <a:latin typeface="Open Sans" panose="020B0606030504020204" pitchFamily="34" charset="0"/>
              </a:rPr>
              <a:t>, in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event</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that</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that</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Member</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State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issues</a:t>
            </a:r>
            <a:r>
              <a:rPr lang="hu-HU" sz="1400" b="1" i="0" u="none" strike="noStrike" dirty="0">
                <a:solidFill>
                  <a:srgbClr val="000000"/>
                </a:solidFill>
                <a:effectLst/>
                <a:latin typeface="Open Sans" panose="020B0606030504020204" pitchFamily="34" charset="0"/>
              </a:rPr>
              <a:t> a EAW </a:t>
            </a:r>
            <a:r>
              <a:rPr lang="hu-HU" sz="1400" b="1" i="0" u="none" strike="noStrike" dirty="0" err="1">
                <a:solidFill>
                  <a:srgbClr val="000000"/>
                </a:solidFill>
                <a:effectLst/>
                <a:latin typeface="Open Sans" panose="020B0606030504020204" pitchFamily="34" charset="0"/>
              </a:rPr>
              <a:t>with</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respect</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to</a:t>
            </a:r>
            <a:r>
              <a:rPr lang="hu-HU" sz="1400" b="1" i="0" u="none" strike="noStrike" dirty="0">
                <a:solidFill>
                  <a:srgbClr val="000000"/>
                </a:solidFill>
                <a:effectLst/>
                <a:latin typeface="Open Sans" panose="020B0606030504020204" pitchFamily="34" charset="0"/>
              </a:rPr>
              <a:t> an </a:t>
            </a:r>
            <a:r>
              <a:rPr lang="hu-HU" sz="1400" b="1" i="0" u="none" strike="noStrike" dirty="0" err="1">
                <a:solidFill>
                  <a:srgbClr val="000000"/>
                </a:solidFill>
                <a:effectLst/>
                <a:latin typeface="Open Sans" panose="020B0606030504020204" pitchFamily="34" charset="0"/>
              </a:rPr>
              <a:t>individual</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executing</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Member</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State</a:t>
            </a:r>
            <a:r>
              <a:rPr lang="hu-HU" sz="1400" b="1" i="0" u="none" strike="noStrike" dirty="0">
                <a:solidFill>
                  <a:srgbClr val="000000"/>
                </a:solidFill>
                <a:effectLst/>
                <a:latin typeface="Open Sans" panose="020B0606030504020204" pitchFamily="34" charset="0"/>
              </a:rPr>
              <a:t> must </a:t>
            </a:r>
            <a:r>
              <a:rPr lang="hu-HU" sz="1400" b="1" i="0" u="none" strike="noStrike" dirty="0" err="1">
                <a:solidFill>
                  <a:srgbClr val="000000"/>
                </a:solidFill>
                <a:effectLst/>
                <a:latin typeface="Open Sans" panose="020B0606030504020204" pitchFamily="34" charset="0"/>
              </a:rPr>
              <a:t>refuse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to</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execute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that</a:t>
            </a:r>
            <a:r>
              <a:rPr lang="hu-HU" sz="1400" b="1" i="0" u="none" strike="noStrike" dirty="0">
                <a:solidFill>
                  <a:srgbClr val="000000"/>
                </a:solidFill>
                <a:effectLst/>
                <a:latin typeface="Open Sans" panose="020B0606030504020204" pitchFamily="34" charset="0"/>
              </a:rPr>
              <a:t> European </a:t>
            </a:r>
            <a:r>
              <a:rPr lang="hu-HU" sz="1400" b="1" i="0" u="none" strike="noStrike" dirty="0" err="1">
                <a:solidFill>
                  <a:srgbClr val="000000"/>
                </a:solidFill>
                <a:effectLst/>
                <a:latin typeface="Open Sans" panose="020B0606030504020204" pitchFamily="34" charset="0"/>
              </a:rPr>
              <a:t>arrest</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warrant</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or</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postpone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its</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execution</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pending</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clarification</a:t>
            </a:r>
            <a:r>
              <a:rPr lang="hu-HU" sz="1400" b="1" i="0" u="none" strike="noStrike" dirty="0">
                <a:solidFill>
                  <a:srgbClr val="000000"/>
                </a:solidFill>
                <a:effectLst/>
                <a:latin typeface="Open Sans" panose="020B0606030504020204" pitchFamily="34" charset="0"/>
              </a:rPr>
              <a:t> of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law</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that</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will</a:t>
            </a:r>
            <a:r>
              <a:rPr lang="hu-HU" sz="1400" b="1" i="0" u="none" strike="noStrike" dirty="0">
                <a:solidFill>
                  <a:srgbClr val="000000"/>
                </a:solidFill>
                <a:effectLst/>
                <a:latin typeface="Open Sans" panose="020B0606030504020204" pitchFamily="34" charset="0"/>
              </a:rPr>
              <a:t> be </a:t>
            </a:r>
            <a:r>
              <a:rPr lang="hu-HU" sz="1400" b="1" i="0" u="none" strike="noStrike" dirty="0" err="1">
                <a:solidFill>
                  <a:srgbClr val="000000"/>
                </a:solidFill>
                <a:effectLst/>
                <a:latin typeface="Open Sans" panose="020B0606030504020204" pitchFamily="34" charset="0"/>
              </a:rPr>
              <a:t>applicable</a:t>
            </a:r>
            <a:r>
              <a:rPr lang="hu-HU" sz="1400" b="1" i="0" u="none" strike="noStrike" dirty="0">
                <a:solidFill>
                  <a:srgbClr val="000000"/>
                </a:solidFill>
                <a:effectLst/>
                <a:latin typeface="Open Sans" panose="020B0606030504020204" pitchFamily="34" charset="0"/>
              </a:rPr>
              <a:t> in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issuing</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Member</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State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after</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its</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withdrawal</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from</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European Union. In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absence</a:t>
            </a:r>
            <a:r>
              <a:rPr lang="hu-HU" sz="1400" b="1" i="0" u="none" strike="noStrike" dirty="0">
                <a:solidFill>
                  <a:srgbClr val="000000"/>
                </a:solidFill>
                <a:effectLst/>
                <a:latin typeface="Open Sans" panose="020B0606030504020204" pitchFamily="34" charset="0"/>
              </a:rPr>
              <a:t> of </a:t>
            </a:r>
            <a:r>
              <a:rPr lang="hu-HU" sz="1400" b="1" i="0" u="none" strike="noStrike" dirty="0" err="1">
                <a:solidFill>
                  <a:srgbClr val="000000"/>
                </a:solidFill>
                <a:effectLst/>
                <a:latin typeface="Open Sans" panose="020B0606030504020204" pitchFamily="34" charset="0"/>
              </a:rPr>
              <a:t>substantial</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grounds</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to</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believe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that</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person</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who</a:t>
            </a:r>
            <a:r>
              <a:rPr lang="hu-HU" sz="1400" b="1" i="0" u="none" strike="noStrike" dirty="0">
                <a:solidFill>
                  <a:srgbClr val="000000"/>
                </a:solidFill>
                <a:effectLst/>
                <a:latin typeface="Open Sans" panose="020B0606030504020204" pitchFamily="34" charset="0"/>
              </a:rPr>
              <a:t> is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subject</a:t>
            </a:r>
            <a:r>
              <a:rPr lang="hu-HU" sz="1400" b="1" i="0" u="none" strike="noStrike" dirty="0">
                <a:solidFill>
                  <a:srgbClr val="000000"/>
                </a:solidFill>
                <a:effectLst/>
                <a:latin typeface="Open Sans" panose="020B0606030504020204" pitchFamily="34" charset="0"/>
              </a:rPr>
              <a:t> of </a:t>
            </a:r>
            <a:r>
              <a:rPr lang="hu-HU" sz="1400" b="1" i="0" u="none" strike="noStrike" dirty="0" err="1">
                <a:solidFill>
                  <a:srgbClr val="000000"/>
                </a:solidFill>
                <a:effectLst/>
                <a:latin typeface="Open Sans" panose="020B0606030504020204" pitchFamily="34" charset="0"/>
              </a:rPr>
              <a:t>that</a:t>
            </a:r>
            <a:r>
              <a:rPr lang="hu-HU" sz="1400" b="1" i="0" u="none" strike="noStrike" dirty="0">
                <a:solidFill>
                  <a:srgbClr val="000000"/>
                </a:solidFill>
                <a:effectLst/>
                <a:latin typeface="Open Sans" panose="020B0606030504020204" pitchFamily="34" charset="0"/>
              </a:rPr>
              <a:t> European </a:t>
            </a:r>
            <a:r>
              <a:rPr lang="hu-HU" sz="1400" b="1" i="0" u="none" strike="noStrike" dirty="0" err="1">
                <a:solidFill>
                  <a:srgbClr val="000000"/>
                </a:solidFill>
                <a:effectLst/>
                <a:latin typeface="Open Sans" panose="020B0606030504020204" pitchFamily="34" charset="0"/>
              </a:rPr>
              <a:t>arrest</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warrant</a:t>
            </a:r>
            <a:r>
              <a:rPr lang="hu-HU" sz="1400" b="1" i="0" u="none" strike="noStrike" dirty="0">
                <a:solidFill>
                  <a:srgbClr val="000000"/>
                </a:solidFill>
                <a:effectLst/>
                <a:latin typeface="Open Sans" panose="020B0606030504020204" pitchFamily="34" charset="0"/>
              </a:rPr>
              <a:t> is </a:t>
            </a:r>
            <a:r>
              <a:rPr lang="hu-HU" sz="1400" b="1" i="0" u="none" strike="noStrike" dirty="0" err="1">
                <a:solidFill>
                  <a:srgbClr val="000000"/>
                </a:solidFill>
                <a:effectLst/>
                <a:latin typeface="Open Sans" panose="020B0606030504020204" pitchFamily="34" charset="0"/>
              </a:rPr>
              <a:t>at</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risk</a:t>
            </a:r>
            <a:r>
              <a:rPr lang="hu-HU" sz="1400" b="1" i="0" u="none" strike="noStrike" dirty="0">
                <a:solidFill>
                  <a:srgbClr val="000000"/>
                </a:solidFill>
                <a:effectLst/>
                <a:latin typeface="Open Sans" panose="020B0606030504020204" pitchFamily="34" charset="0"/>
              </a:rPr>
              <a:t> of </a:t>
            </a:r>
            <a:r>
              <a:rPr lang="hu-HU" sz="1400" b="1" i="0" u="none" strike="noStrike" dirty="0" err="1">
                <a:solidFill>
                  <a:srgbClr val="000000"/>
                </a:solidFill>
                <a:effectLst/>
                <a:latin typeface="Open Sans" panose="020B0606030504020204" pitchFamily="34" charset="0"/>
              </a:rPr>
              <a:t>being</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deprived</a:t>
            </a:r>
            <a:r>
              <a:rPr lang="hu-HU" sz="1400" b="1" i="0" u="none" strike="noStrike" dirty="0">
                <a:solidFill>
                  <a:srgbClr val="000000"/>
                </a:solidFill>
                <a:effectLst/>
                <a:latin typeface="Open Sans" panose="020B0606030504020204" pitchFamily="34" charset="0"/>
              </a:rPr>
              <a:t> of </a:t>
            </a:r>
            <a:r>
              <a:rPr lang="hu-HU" sz="1400" b="1" i="0" u="none" strike="noStrike" dirty="0" err="1">
                <a:solidFill>
                  <a:srgbClr val="000000"/>
                </a:solidFill>
                <a:effectLst/>
                <a:latin typeface="Open Sans" panose="020B0606030504020204" pitchFamily="34" charset="0"/>
              </a:rPr>
              <a:t>rights</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recognised</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by</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Charter of </a:t>
            </a:r>
            <a:r>
              <a:rPr lang="hu-HU" sz="1400" b="1" i="0" u="none" strike="noStrike" dirty="0" err="1">
                <a:solidFill>
                  <a:srgbClr val="000000"/>
                </a:solidFill>
                <a:effectLst/>
                <a:latin typeface="Open Sans" panose="020B0606030504020204" pitchFamily="34" charset="0"/>
              </a:rPr>
              <a:t>Fundamental</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Rights</a:t>
            </a:r>
            <a:r>
              <a:rPr lang="hu-HU" sz="1400" b="1" i="0" u="none" strike="noStrike" dirty="0">
                <a:solidFill>
                  <a:srgbClr val="000000"/>
                </a:solidFill>
                <a:effectLst/>
                <a:latin typeface="Open Sans" panose="020B0606030504020204" pitchFamily="34" charset="0"/>
              </a:rPr>
              <a:t> of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European Union and EAW Framework Decision </a:t>
            </a:r>
            <a:r>
              <a:rPr lang="hu-HU" sz="1400" b="1" i="0" u="none" strike="noStrike" dirty="0" err="1">
                <a:solidFill>
                  <a:srgbClr val="000000"/>
                </a:solidFill>
                <a:effectLst/>
                <a:latin typeface="Open Sans" panose="020B0606030504020204" pitchFamily="34" charset="0"/>
              </a:rPr>
              <a:t>following</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withdrawal</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from</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European Union of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issuing</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Member</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State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executing</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Member</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State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cannot</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refuse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to</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execute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that</a:t>
            </a:r>
            <a:r>
              <a:rPr lang="hu-HU" sz="1400" b="1" i="0" u="none" strike="noStrike" dirty="0">
                <a:solidFill>
                  <a:srgbClr val="000000"/>
                </a:solidFill>
                <a:effectLst/>
                <a:latin typeface="Open Sans" panose="020B0606030504020204" pitchFamily="34" charset="0"/>
              </a:rPr>
              <a:t> EAW </a:t>
            </a:r>
            <a:r>
              <a:rPr lang="hu-HU" sz="1400" b="1" i="0" u="none" strike="noStrike" dirty="0" err="1">
                <a:solidFill>
                  <a:srgbClr val="000000"/>
                </a:solidFill>
                <a:effectLst/>
                <a:latin typeface="Open Sans" panose="020B0606030504020204" pitchFamily="34" charset="0"/>
              </a:rPr>
              <a:t>while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issuing</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Member</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State</a:t>
            </a:r>
            <a:r>
              <a:rPr lang="hu-HU" sz="1400" b="1" i="0" u="none" strike="noStrike" dirty="0">
                <a:solidFill>
                  <a:srgbClr val="000000"/>
                </a:solidFill>
                <a:effectLst/>
                <a:latin typeface="Open Sans" panose="020B0606030504020204" pitchFamily="34" charset="0"/>
              </a:rPr>
              <a:t> </a:t>
            </a:r>
            <a:r>
              <a:rPr lang="hu-HU" sz="1400" b="1" i="0" u="none" strike="noStrike" dirty="0" err="1">
                <a:solidFill>
                  <a:srgbClr val="000000"/>
                </a:solidFill>
                <a:effectLst/>
                <a:latin typeface="Open Sans" panose="020B0606030504020204" pitchFamily="34" charset="0"/>
              </a:rPr>
              <a:t>remains</a:t>
            </a:r>
            <a:r>
              <a:rPr lang="hu-HU" sz="1400" b="1" i="0" u="none" strike="noStrike" dirty="0">
                <a:solidFill>
                  <a:srgbClr val="000000"/>
                </a:solidFill>
                <a:effectLst/>
                <a:latin typeface="Open Sans" panose="020B0606030504020204" pitchFamily="34" charset="0"/>
              </a:rPr>
              <a:t> a </a:t>
            </a:r>
            <a:r>
              <a:rPr lang="hu-HU" sz="1400" b="1" i="0" u="none" strike="noStrike" dirty="0" err="1">
                <a:solidFill>
                  <a:srgbClr val="000000"/>
                </a:solidFill>
                <a:effectLst/>
                <a:latin typeface="Open Sans" panose="020B0606030504020204" pitchFamily="34" charset="0"/>
              </a:rPr>
              <a:t>member</a:t>
            </a:r>
            <a:r>
              <a:rPr lang="hu-HU" sz="1400" b="1" i="0" u="none" strike="noStrike" dirty="0">
                <a:solidFill>
                  <a:srgbClr val="000000"/>
                </a:solidFill>
                <a:effectLst/>
                <a:latin typeface="Open Sans" panose="020B0606030504020204" pitchFamily="34" charset="0"/>
              </a:rPr>
              <a:t> of </a:t>
            </a:r>
            <a:r>
              <a:rPr lang="hu-HU" sz="1400" b="1" i="0" u="none" strike="noStrike" dirty="0" err="1">
                <a:solidFill>
                  <a:srgbClr val="000000"/>
                </a:solidFill>
                <a:effectLst/>
                <a:latin typeface="Open Sans" panose="020B0606030504020204" pitchFamily="34" charset="0"/>
              </a:rPr>
              <a:t>the</a:t>
            </a:r>
            <a:r>
              <a:rPr lang="hu-HU" sz="1400" b="1" i="0" u="none" strike="noStrike" dirty="0">
                <a:solidFill>
                  <a:srgbClr val="000000"/>
                </a:solidFill>
                <a:effectLst/>
                <a:latin typeface="Open Sans" panose="020B0606030504020204" pitchFamily="34" charset="0"/>
              </a:rPr>
              <a:t> European Union.</a:t>
            </a:r>
            <a:endParaRPr lang="hu-HU"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10075914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03FF7ED-1A3F-558D-1D0B-7B6FF7AB8E2D}"/>
              </a:ext>
            </a:extLst>
          </p:cNvPr>
          <p:cNvSpPr>
            <a:spLocks noGrp="1"/>
          </p:cNvSpPr>
          <p:nvPr>
            <p:ph type="title"/>
          </p:nvPr>
        </p:nvSpPr>
        <p:spPr/>
        <p:txBody>
          <a:bodyPr>
            <a:normAutofit fontScale="90000"/>
          </a:bodyPr>
          <a:lstStyle/>
          <a:p>
            <a:pPr>
              <a:spcAft>
                <a:spcPts val="1200"/>
              </a:spcAft>
            </a:pPr>
            <a:br>
              <a:rPr lang="hu-HU" b="1" i="0" u="none" strike="noStrike" dirty="0">
                <a:solidFill>
                  <a:schemeClr val="accent5"/>
                </a:solidFill>
                <a:effectLst/>
                <a:latin typeface="Open Sans" panose="020B0606030504020204" pitchFamily="34" charset="0"/>
              </a:rPr>
            </a:br>
            <a:r>
              <a:rPr lang="hu-HU" b="1" i="0" u="none" strike="noStrike" dirty="0">
                <a:solidFill>
                  <a:schemeClr val="accent5"/>
                </a:solidFill>
                <a:effectLst/>
                <a:latin typeface="Open Sans" panose="020B0606030504020204" pitchFamily="34" charset="0"/>
              </a:rPr>
              <a:t>SN,</a:t>
            </a:r>
            <a:r>
              <a:rPr lang="hu-HU" b="1" dirty="0">
                <a:solidFill>
                  <a:schemeClr val="accent5"/>
                </a:solidFill>
                <a:latin typeface="Open Sans" panose="020B0606030504020204" pitchFamily="34" charset="0"/>
              </a:rPr>
              <a:t> </a:t>
            </a:r>
            <a:r>
              <a:rPr lang="hu-HU" b="1" i="0" u="none" strike="noStrike" dirty="0">
                <a:solidFill>
                  <a:schemeClr val="accent5"/>
                </a:solidFill>
                <a:effectLst/>
                <a:latin typeface="Open Sans" panose="020B0606030504020204" pitchFamily="34" charset="0"/>
              </a:rPr>
              <a:t>SD C‑479/21 PPU (2021)</a:t>
            </a:r>
            <a:br>
              <a:rPr lang="hu-HU" b="0" i="0" u="none" strike="noStrike" dirty="0">
                <a:solidFill>
                  <a:srgbClr val="000000"/>
                </a:solidFill>
                <a:effectLst/>
                <a:latin typeface="Open Sans" panose="020B0606030504020204" pitchFamily="34" charset="0"/>
              </a:rPr>
            </a:br>
            <a:endParaRPr lang="hu-HU" dirty="0"/>
          </a:p>
        </p:txBody>
      </p:sp>
      <p:sp>
        <p:nvSpPr>
          <p:cNvPr id="3" name="Tartalom helye 2">
            <a:extLst>
              <a:ext uri="{FF2B5EF4-FFF2-40B4-BE49-F238E27FC236}">
                <a16:creationId xmlns:a16="http://schemas.microsoft.com/office/drawing/2014/main" id="{36EC0A38-FE6D-BB1E-3325-37D70AC03362}"/>
              </a:ext>
            </a:extLst>
          </p:cNvPr>
          <p:cNvSpPr>
            <a:spLocks noGrp="1"/>
          </p:cNvSpPr>
          <p:nvPr>
            <p:ph idx="1"/>
          </p:nvPr>
        </p:nvSpPr>
        <p:spPr/>
        <p:txBody>
          <a:bodyPr/>
          <a:lstStyle/>
          <a:p>
            <a:pPr marL="360045" indent="0" algn="just">
              <a:spcAft>
                <a:spcPts val="1200"/>
              </a:spcAft>
              <a:buNone/>
            </a:pPr>
            <a:r>
              <a:rPr lang="hu-HU" sz="2800" b="0" i="0" u="none" strike="noStrike" dirty="0">
                <a:solidFill>
                  <a:srgbClr val="000000"/>
                </a:solidFill>
                <a:effectLst/>
                <a:latin typeface="Times New Roman" panose="02020603050405020304" pitchFamily="18" charset="0"/>
                <a:cs typeface="Times New Roman" panose="02020603050405020304" pitchFamily="18" charset="0"/>
              </a:rPr>
              <a:t>1)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Can</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provisions</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Withdrawal</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Agreement</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which</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provide</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for</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continuance</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[European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arrest</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warrant</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(EAW)]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regime</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in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respect</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United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Kingdom</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1" i="0" u="none" strike="noStrike" dirty="0" err="1">
                <a:solidFill>
                  <a:srgbClr val="FF0000"/>
                </a:solidFill>
                <a:effectLst/>
                <a:latin typeface="Times New Roman" panose="02020603050405020304" pitchFamily="18" charset="0"/>
                <a:cs typeface="Times New Roman" panose="02020603050405020304" pitchFamily="18" charset="0"/>
              </a:rPr>
              <a:t>during</a:t>
            </a:r>
            <a:r>
              <a:rPr lang="hu-HU" sz="2800" b="1" i="0" u="none" strike="noStrike" dirty="0">
                <a:solidFill>
                  <a:srgbClr val="FF0000"/>
                </a:solidFill>
                <a:effectLst/>
                <a:latin typeface="Times New Roman" panose="02020603050405020304" pitchFamily="18" charset="0"/>
                <a:cs typeface="Times New Roman" panose="02020603050405020304" pitchFamily="18" charset="0"/>
              </a:rPr>
              <a:t> </a:t>
            </a:r>
            <a:r>
              <a:rPr lang="hu-HU" sz="2800" b="1" i="0" u="none" strike="noStrike" dirty="0" err="1">
                <a:solidFill>
                  <a:srgbClr val="FF0000"/>
                </a:solidFill>
                <a:effectLst/>
                <a:latin typeface="Times New Roman" panose="02020603050405020304" pitchFamily="18" charset="0"/>
                <a:cs typeface="Times New Roman" panose="02020603050405020304" pitchFamily="18" charset="0"/>
              </a:rPr>
              <a:t>the</a:t>
            </a:r>
            <a:r>
              <a:rPr lang="hu-HU" sz="2800" b="1" i="0" u="none" strike="noStrike" dirty="0">
                <a:solidFill>
                  <a:srgbClr val="FF0000"/>
                </a:solidFill>
                <a:effectLst/>
                <a:latin typeface="Times New Roman" panose="02020603050405020304" pitchFamily="18" charset="0"/>
                <a:cs typeface="Times New Roman" panose="02020603050405020304" pitchFamily="18" charset="0"/>
              </a:rPr>
              <a:t> </a:t>
            </a:r>
            <a:r>
              <a:rPr lang="hu-HU" sz="2800" b="1" i="0" u="none" strike="noStrike" dirty="0" err="1">
                <a:solidFill>
                  <a:srgbClr val="FF0000"/>
                </a:solidFill>
                <a:effectLst/>
                <a:latin typeface="Times New Roman" panose="02020603050405020304" pitchFamily="18" charset="0"/>
                <a:cs typeface="Times New Roman" panose="02020603050405020304" pitchFamily="18" charset="0"/>
              </a:rPr>
              <a:t>transition</a:t>
            </a:r>
            <a:r>
              <a:rPr lang="hu-HU" sz="2800" b="1" i="0" u="none" strike="noStrike" dirty="0">
                <a:solidFill>
                  <a:srgbClr val="FF0000"/>
                </a:solidFill>
                <a:effectLst/>
                <a:latin typeface="Times New Roman" panose="02020603050405020304" pitchFamily="18" charset="0"/>
                <a:cs typeface="Times New Roman" panose="02020603050405020304" pitchFamily="18" charset="0"/>
              </a:rPr>
              <a:t> </a:t>
            </a:r>
            <a:r>
              <a:rPr lang="hu-HU" sz="2800" b="1" i="0" u="none" strike="noStrike" dirty="0" err="1">
                <a:solidFill>
                  <a:srgbClr val="FF0000"/>
                </a:solidFill>
                <a:effectLst/>
                <a:latin typeface="Times New Roman" panose="02020603050405020304" pitchFamily="18" charset="0"/>
                <a:cs typeface="Times New Roman" panose="02020603050405020304" pitchFamily="18" charset="0"/>
              </a:rPr>
              <a:t>period</a:t>
            </a:r>
            <a:r>
              <a:rPr lang="hu-HU" sz="2800" b="1" i="0" u="none" strike="noStrike" dirty="0">
                <a:solidFill>
                  <a:srgbClr val="FF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provided</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for</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in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that</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agreement</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be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considered</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binding</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on</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Ireland</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having</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regard</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to</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its</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significant</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AFSJ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content</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and</a:t>
            </a:r>
          </a:p>
          <a:p>
            <a:pPr marL="360045" indent="0" algn="just">
              <a:spcAft>
                <a:spcPts val="1200"/>
              </a:spcAft>
              <a:buNone/>
            </a:pPr>
            <a:r>
              <a:rPr lang="hu-HU" sz="2800" b="0" i="0" u="none" strike="noStrike" dirty="0">
                <a:solidFill>
                  <a:srgbClr val="000000"/>
                </a:solidFill>
                <a:effectLst/>
                <a:latin typeface="Times New Roman" panose="02020603050405020304" pitchFamily="18" charset="0"/>
                <a:cs typeface="Times New Roman" panose="02020603050405020304" pitchFamily="18" charset="0"/>
              </a:rPr>
              <a:t>2)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Can</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provisions</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[TCA]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which</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provide</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for</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continuance</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EAW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regime</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in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respect</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of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the</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United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Kingdom</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1" i="0" u="none" strike="noStrike" dirty="0" err="1">
                <a:solidFill>
                  <a:srgbClr val="FF0000"/>
                </a:solidFill>
                <a:effectLst/>
                <a:latin typeface="Times New Roman" panose="02020603050405020304" pitchFamily="18" charset="0"/>
                <a:cs typeface="Times New Roman" panose="02020603050405020304" pitchFamily="18" charset="0"/>
              </a:rPr>
              <a:t>after</a:t>
            </a:r>
            <a:r>
              <a:rPr lang="hu-HU" sz="2800" b="1" i="0" u="none" strike="noStrike" dirty="0">
                <a:solidFill>
                  <a:srgbClr val="FF0000"/>
                </a:solidFill>
                <a:effectLst/>
                <a:latin typeface="Times New Roman" panose="02020603050405020304" pitchFamily="18" charset="0"/>
                <a:cs typeface="Times New Roman" panose="02020603050405020304" pitchFamily="18" charset="0"/>
              </a:rPr>
              <a:t> </a:t>
            </a:r>
            <a:r>
              <a:rPr lang="hu-HU" sz="2800" b="1" i="0" u="none" strike="noStrike" dirty="0" err="1">
                <a:solidFill>
                  <a:srgbClr val="FF0000"/>
                </a:solidFill>
                <a:effectLst/>
                <a:latin typeface="Times New Roman" panose="02020603050405020304" pitchFamily="18" charset="0"/>
                <a:cs typeface="Times New Roman" panose="02020603050405020304" pitchFamily="18" charset="0"/>
              </a:rPr>
              <a:t>the</a:t>
            </a:r>
            <a:r>
              <a:rPr lang="hu-HU" sz="2800" b="1" i="0" u="none" strike="noStrike" dirty="0">
                <a:solidFill>
                  <a:srgbClr val="FF0000"/>
                </a:solidFill>
                <a:effectLst/>
                <a:latin typeface="Times New Roman" panose="02020603050405020304" pitchFamily="18" charset="0"/>
                <a:cs typeface="Times New Roman" panose="02020603050405020304" pitchFamily="18" charset="0"/>
              </a:rPr>
              <a:t> </a:t>
            </a:r>
            <a:r>
              <a:rPr lang="hu-HU" sz="2800" b="1" i="0" u="none" strike="noStrike" dirty="0" err="1">
                <a:solidFill>
                  <a:srgbClr val="FF0000"/>
                </a:solidFill>
                <a:effectLst/>
                <a:latin typeface="Times New Roman" panose="02020603050405020304" pitchFamily="18" charset="0"/>
                <a:cs typeface="Times New Roman" panose="02020603050405020304" pitchFamily="18" charset="0"/>
              </a:rPr>
              <a:t>relevant</a:t>
            </a:r>
            <a:r>
              <a:rPr lang="hu-HU" sz="2800" b="1" i="0" u="none" strike="noStrike" dirty="0">
                <a:solidFill>
                  <a:srgbClr val="FF0000"/>
                </a:solidFill>
                <a:effectLst/>
                <a:latin typeface="Times New Roman" panose="02020603050405020304" pitchFamily="18" charset="0"/>
                <a:cs typeface="Times New Roman" panose="02020603050405020304" pitchFamily="18" charset="0"/>
              </a:rPr>
              <a:t> </a:t>
            </a:r>
            <a:r>
              <a:rPr lang="hu-HU" sz="2800" b="1" i="0" u="none" strike="noStrike" dirty="0" err="1">
                <a:solidFill>
                  <a:srgbClr val="FF0000"/>
                </a:solidFill>
                <a:effectLst/>
                <a:latin typeface="Times New Roman" panose="02020603050405020304" pitchFamily="18" charset="0"/>
                <a:cs typeface="Times New Roman" panose="02020603050405020304" pitchFamily="18" charset="0"/>
              </a:rPr>
              <a:t>transition</a:t>
            </a:r>
            <a:r>
              <a:rPr lang="hu-HU" sz="2800" b="1" i="0" u="none" strike="noStrike" dirty="0">
                <a:solidFill>
                  <a:srgbClr val="FF0000"/>
                </a:solidFill>
                <a:effectLst/>
                <a:latin typeface="Times New Roman" panose="02020603050405020304" pitchFamily="18" charset="0"/>
                <a:cs typeface="Times New Roman" panose="02020603050405020304" pitchFamily="18" charset="0"/>
              </a:rPr>
              <a:t> </a:t>
            </a:r>
            <a:r>
              <a:rPr lang="hu-HU" sz="2800" b="1" i="0" u="none" strike="noStrike" dirty="0" err="1">
                <a:solidFill>
                  <a:srgbClr val="FF0000"/>
                </a:solidFill>
                <a:effectLst/>
                <a:latin typeface="Times New Roman" panose="02020603050405020304" pitchFamily="18" charset="0"/>
                <a:cs typeface="Times New Roman" panose="02020603050405020304" pitchFamily="18" charset="0"/>
              </a:rPr>
              <a:t>pe</a:t>
            </a:r>
            <a:r>
              <a:rPr lang="hu-HU" sz="2800" b="1" i="0" u="none" strike="noStrike" dirty="0" err="1">
                <a:solidFill>
                  <a:srgbClr val="000000"/>
                </a:solidFill>
                <a:effectLst/>
                <a:latin typeface="Times New Roman" panose="02020603050405020304" pitchFamily="18" charset="0"/>
                <a:cs typeface="Times New Roman" panose="02020603050405020304" pitchFamily="18" charset="0"/>
              </a:rPr>
              <a:t>riod</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be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considered</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binding</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on</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Ireland</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having</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regard</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to</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its</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significant</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 AFSJ </a:t>
            </a:r>
            <a:r>
              <a:rPr lang="hu-HU" sz="2800" b="0" i="0" u="none" strike="noStrike" dirty="0" err="1">
                <a:solidFill>
                  <a:srgbClr val="000000"/>
                </a:solidFill>
                <a:effectLst/>
                <a:latin typeface="Times New Roman" panose="02020603050405020304" pitchFamily="18" charset="0"/>
                <a:cs typeface="Times New Roman" panose="02020603050405020304" pitchFamily="18" charset="0"/>
              </a:rPr>
              <a:t>content</a:t>
            </a:r>
            <a:r>
              <a:rPr lang="hu-HU" sz="2800" b="0" i="0" u="none" strike="noStrike" dirty="0">
                <a:solidFill>
                  <a:srgbClr val="000000"/>
                </a:solidFill>
                <a:effectLst/>
                <a:latin typeface="Times New Roman" panose="02020603050405020304" pitchFamily="18" charset="0"/>
                <a:cs typeface="Times New Roman" panose="02020603050405020304" pitchFamily="18" charset="0"/>
              </a:rPr>
              <a:t>?’</a:t>
            </a:r>
          </a:p>
          <a:p>
            <a:br>
              <a:rPr lang="hu-HU" sz="2800" dirty="0">
                <a:latin typeface="Times New Roman" panose="02020603050405020304" pitchFamily="18" charset="0"/>
                <a:cs typeface="Times New Roman" panose="02020603050405020304" pitchFamily="18" charset="0"/>
              </a:rPr>
            </a:br>
            <a:endParaRPr lang="hu-H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47218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7D31596-F8D4-7DAC-FAB1-A6BE1CBF3A7F}"/>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CCCC055D-EB2C-4F23-5244-B0CE25BEE35D}"/>
              </a:ext>
            </a:extLst>
          </p:cNvPr>
          <p:cNvSpPr>
            <a:spLocks noGrp="1"/>
          </p:cNvSpPr>
          <p:nvPr>
            <p:ph idx="1"/>
          </p:nvPr>
        </p:nvSpPr>
        <p:spPr/>
        <p:txBody>
          <a:bodyPr/>
          <a:lstStyle/>
          <a:p>
            <a:pPr marL="0" indent="0">
              <a:buNone/>
            </a:pPr>
            <a:r>
              <a:rPr lang="hu-HU" sz="2400" b="1" i="0" u="none" strike="noStrike" dirty="0" err="1">
                <a:solidFill>
                  <a:srgbClr val="000000"/>
                </a:solidFill>
                <a:effectLst/>
                <a:latin typeface="Open Sans" panose="020B0606030504020204" pitchFamily="34" charset="0"/>
              </a:rPr>
              <a:t>Article</a:t>
            </a:r>
            <a:r>
              <a:rPr lang="hu-HU" sz="2400" b="1" i="0" u="none" strike="noStrike" dirty="0">
                <a:solidFill>
                  <a:srgbClr val="000000"/>
                </a:solidFill>
                <a:effectLst/>
                <a:latin typeface="Open Sans" panose="020B0606030504020204" pitchFamily="34" charset="0"/>
              </a:rPr>
              <a:t> 50 TEU, </a:t>
            </a:r>
            <a:r>
              <a:rPr lang="hu-HU" sz="2400" b="1" i="0" u="none" strike="noStrike" dirty="0" err="1">
                <a:solidFill>
                  <a:srgbClr val="000000"/>
                </a:solidFill>
                <a:effectLst/>
                <a:latin typeface="Open Sans" panose="020B0606030504020204" pitchFamily="34" charset="0"/>
              </a:rPr>
              <a:t>Article</a:t>
            </a:r>
            <a:r>
              <a:rPr lang="hu-HU" sz="2400" b="1" i="0" u="none" strike="noStrike" dirty="0">
                <a:solidFill>
                  <a:srgbClr val="000000"/>
                </a:solidFill>
                <a:effectLst/>
                <a:latin typeface="Open Sans" panose="020B0606030504020204" pitchFamily="34" charset="0"/>
              </a:rPr>
              <a:t> 217 TFEU and </a:t>
            </a:r>
            <a:r>
              <a:rPr lang="hu-HU" sz="2400" b="1" i="0" u="none" strike="noStrike" dirty="0" err="1">
                <a:solidFill>
                  <a:srgbClr val="000000"/>
                </a:solidFill>
                <a:effectLst/>
                <a:latin typeface="Open Sans" panose="020B0606030504020204" pitchFamily="34" charset="0"/>
              </a:rPr>
              <a:t>Protocol</a:t>
            </a:r>
            <a:r>
              <a:rPr lang="hu-HU" sz="2400" b="1" i="0" u="none" strike="noStrike" dirty="0">
                <a:solidFill>
                  <a:srgbClr val="000000"/>
                </a:solidFill>
                <a:effectLst/>
                <a:latin typeface="Open Sans" panose="020B0606030504020204" pitchFamily="34" charset="0"/>
              </a:rPr>
              <a:t> (No 21) </a:t>
            </a:r>
            <a:r>
              <a:rPr lang="hu-HU" sz="2400" b="1" i="0" u="none" strike="noStrike" dirty="0" err="1">
                <a:solidFill>
                  <a:srgbClr val="000000"/>
                </a:solidFill>
                <a:effectLst/>
                <a:latin typeface="Open Sans" panose="020B0606030504020204" pitchFamily="34" charset="0"/>
              </a:rPr>
              <a:t>on</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position</a:t>
            </a:r>
            <a:r>
              <a:rPr lang="hu-HU" sz="2400" b="1" i="0" u="none" strike="noStrike" dirty="0">
                <a:solidFill>
                  <a:srgbClr val="000000"/>
                </a:solidFill>
                <a:effectLst/>
                <a:latin typeface="Open Sans" panose="020B0606030504020204" pitchFamily="34" charset="0"/>
              </a:rPr>
              <a:t> of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United </a:t>
            </a:r>
            <a:r>
              <a:rPr lang="hu-HU" sz="2400" b="1" i="0" u="none" strike="noStrike" dirty="0" err="1">
                <a:solidFill>
                  <a:srgbClr val="000000"/>
                </a:solidFill>
                <a:effectLst/>
                <a:latin typeface="Open Sans" panose="020B0606030504020204" pitchFamily="34" charset="0"/>
              </a:rPr>
              <a:t>Kingdom</a:t>
            </a:r>
            <a:r>
              <a:rPr lang="hu-HU" sz="2400" b="1" i="0" u="none" strike="noStrike" dirty="0">
                <a:solidFill>
                  <a:srgbClr val="000000"/>
                </a:solidFill>
                <a:effectLst/>
                <a:latin typeface="Open Sans" panose="020B0606030504020204" pitchFamily="34" charset="0"/>
              </a:rPr>
              <a:t> and </a:t>
            </a:r>
            <a:r>
              <a:rPr lang="hu-HU" sz="2400" b="1" i="0" u="none" strike="noStrike" dirty="0" err="1">
                <a:solidFill>
                  <a:srgbClr val="000000"/>
                </a:solidFill>
                <a:effectLst/>
                <a:latin typeface="Open Sans" panose="020B0606030504020204" pitchFamily="34" charset="0"/>
              </a:rPr>
              <a:t>Ireland</a:t>
            </a:r>
            <a:r>
              <a:rPr lang="hu-HU" sz="2400" b="1" i="0" u="none" strike="noStrike" dirty="0">
                <a:solidFill>
                  <a:srgbClr val="000000"/>
                </a:solidFill>
                <a:effectLst/>
                <a:latin typeface="Open Sans" panose="020B0606030504020204" pitchFamily="34" charset="0"/>
              </a:rPr>
              <a:t> in </a:t>
            </a:r>
            <a:r>
              <a:rPr lang="hu-HU" sz="2400" b="1" i="0" u="none" strike="noStrike" dirty="0" err="1">
                <a:solidFill>
                  <a:srgbClr val="000000"/>
                </a:solidFill>
                <a:effectLst/>
                <a:latin typeface="Open Sans" panose="020B0606030504020204" pitchFamily="34" charset="0"/>
              </a:rPr>
              <a:t>respect</a:t>
            </a:r>
            <a:r>
              <a:rPr lang="hu-HU" sz="2400" b="1" i="0" u="none" strike="noStrike" dirty="0">
                <a:solidFill>
                  <a:srgbClr val="000000"/>
                </a:solidFill>
                <a:effectLst/>
                <a:latin typeface="Open Sans" panose="020B0606030504020204" pitchFamily="34" charset="0"/>
              </a:rPr>
              <a:t> of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Area</a:t>
            </a:r>
            <a:r>
              <a:rPr lang="hu-HU" sz="2400" b="1" i="0" u="none" strike="noStrike" dirty="0">
                <a:solidFill>
                  <a:srgbClr val="000000"/>
                </a:solidFill>
                <a:effectLst/>
                <a:latin typeface="Open Sans" panose="020B0606030504020204" pitchFamily="34" charset="0"/>
              </a:rPr>
              <a:t> of </a:t>
            </a:r>
            <a:r>
              <a:rPr lang="hu-HU" sz="2400" b="1" i="0" u="none" strike="noStrike" dirty="0" err="1">
                <a:solidFill>
                  <a:srgbClr val="000000"/>
                </a:solidFill>
                <a:effectLst/>
                <a:latin typeface="Open Sans" panose="020B0606030504020204" pitchFamily="34" charset="0"/>
              </a:rPr>
              <a:t>Freedom</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Security</a:t>
            </a:r>
            <a:r>
              <a:rPr lang="hu-HU" sz="2400" b="1" i="0" u="none" strike="noStrike" dirty="0">
                <a:solidFill>
                  <a:srgbClr val="000000"/>
                </a:solidFill>
                <a:effectLst/>
                <a:latin typeface="Open Sans" panose="020B0606030504020204" pitchFamily="34" charset="0"/>
              </a:rPr>
              <a:t> and </a:t>
            </a:r>
            <a:r>
              <a:rPr lang="hu-HU" sz="2400" b="1" i="0" u="none" strike="noStrike" dirty="0" err="1">
                <a:solidFill>
                  <a:srgbClr val="000000"/>
                </a:solidFill>
                <a:effectLst/>
                <a:latin typeface="Open Sans" panose="020B0606030504020204" pitchFamily="34" charset="0"/>
              </a:rPr>
              <a:t>Justice</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annexed</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to</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TEU and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TFEU, must be </a:t>
            </a:r>
            <a:r>
              <a:rPr lang="hu-HU" sz="2400" b="1" i="0" u="none" strike="noStrike" dirty="0" err="1">
                <a:solidFill>
                  <a:srgbClr val="000000"/>
                </a:solidFill>
                <a:effectLst/>
                <a:latin typeface="Open Sans" panose="020B0606030504020204" pitchFamily="34" charset="0"/>
              </a:rPr>
              <a:t>interpreted</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as</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meaning</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that</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Article</a:t>
            </a:r>
            <a:r>
              <a:rPr lang="hu-HU" sz="2400" b="1" i="0" u="none" strike="noStrike" dirty="0">
                <a:solidFill>
                  <a:srgbClr val="000000"/>
                </a:solidFill>
                <a:effectLst/>
                <a:latin typeface="Open Sans" panose="020B0606030504020204" pitchFamily="34" charset="0"/>
              </a:rPr>
              <a:t> 62(1)(</a:t>
            </a:r>
            <a:r>
              <a:rPr lang="hu-HU" sz="2400" b="1" i="0" u="none" strike="noStrike" dirty="0" err="1">
                <a:solidFill>
                  <a:srgbClr val="000000"/>
                </a:solidFill>
                <a:effectLst/>
                <a:latin typeface="Open Sans" panose="020B0606030504020204" pitchFamily="34" charset="0"/>
              </a:rPr>
              <a:t>b</a:t>
            </a:r>
            <a:r>
              <a:rPr lang="hu-HU" sz="2400" b="1" i="0" u="none" strike="noStrike" dirty="0">
                <a:solidFill>
                  <a:srgbClr val="000000"/>
                </a:solidFill>
                <a:effectLst/>
                <a:latin typeface="Open Sans" panose="020B0606030504020204" pitchFamily="34" charset="0"/>
              </a:rPr>
              <a:t>) of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Agreement</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on</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withdrawal</a:t>
            </a:r>
            <a:r>
              <a:rPr lang="hu-HU" sz="2400" b="1" i="0" u="none" strike="noStrike" dirty="0">
                <a:solidFill>
                  <a:srgbClr val="000000"/>
                </a:solidFill>
                <a:effectLst/>
                <a:latin typeface="Open Sans" panose="020B0606030504020204" pitchFamily="34" charset="0"/>
              </a:rPr>
              <a:t> of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United </a:t>
            </a:r>
            <a:r>
              <a:rPr lang="hu-HU" sz="2400" b="1" i="0" u="none" strike="noStrike" dirty="0" err="1">
                <a:solidFill>
                  <a:srgbClr val="000000"/>
                </a:solidFill>
                <a:effectLst/>
                <a:latin typeface="Open Sans" panose="020B0606030504020204" pitchFamily="34" charset="0"/>
              </a:rPr>
              <a:t>Kingdom</a:t>
            </a:r>
            <a:r>
              <a:rPr lang="hu-HU" sz="2400" b="1" i="0" u="none" strike="noStrike" dirty="0">
                <a:solidFill>
                  <a:srgbClr val="000000"/>
                </a:solidFill>
                <a:effectLst/>
                <a:latin typeface="Open Sans" panose="020B0606030504020204" pitchFamily="34" charset="0"/>
              </a:rPr>
              <a:t> of Great </a:t>
            </a:r>
            <a:r>
              <a:rPr lang="hu-HU" sz="2400" b="1" i="0" u="none" strike="noStrike" dirty="0" err="1">
                <a:solidFill>
                  <a:srgbClr val="000000"/>
                </a:solidFill>
                <a:effectLst/>
                <a:latin typeface="Open Sans" panose="020B0606030504020204" pitchFamily="34" charset="0"/>
              </a:rPr>
              <a:t>Britain</a:t>
            </a:r>
            <a:r>
              <a:rPr lang="hu-HU" sz="2400" b="1" i="0" u="none" strike="noStrike" dirty="0">
                <a:solidFill>
                  <a:srgbClr val="000000"/>
                </a:solidFill>
                <a:effectLst/>
                <a:latin typeface="Open Sans" panose="020B0606030504020204" pitchFamily="34" charset="0"/>
              </a:rPr>
              <a:t> and </a:t>
            </a:r>
            <a:r>
              <a:rPr lang="hu-HU" sz="2400" b="1" i="0" u="none" strike="noStrike" dirty="0" err="1">
                <a:solidFill>
                  <a:srgbClr val="000000"/>
                </a:solidFill>
                <a:effectLst/>
                <a:latin typeface="Open Sans" panose="020B0606030504020204" pitchFamily="34" charset="0"/>
              </a:rPr>
              <a:t>Northern</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Ireland</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from</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European Union and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European </a:t>
            </a:r>
            <a:r>
              <a:rPr lang="hu-HU" sz="2400" b="1" i="0" u="none" strike="noStrike" dirty="0" err="1">
                <a:solidFill>
                  <a:srgbClr val="000000"/>
                </a:solidFill>
                <a:effectLst/>
                <a:latin typeface="Open Sans" panose="020B0606030504020204" pitchFamily="34" charset="0"/>
              </a:rPr>
              <a:t>Atomic</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Energy</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Community</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read</a:t>
            </a:r>
            <a:r>
              <a:rPr lang="hu-HU" sz="2400" b="1" i="0" u="none" strike="noStrike" dirty="0">
                <a:solidFill>
                  <a:srgbClr val="000000"/>
                </a:solidFill>
                <a:effectLst/>
                <a:latin typeface="Open Sans" panose="020B0606030504020204" pitchFamily="34" charset="0"/>
              </a:rPr>
              <a:t> in </a:t>
            </a:r>
            <a:r>
              <a:rPr lang="hu-HU" sz="2400" b="1" i="0" u="none" strike="noStrike" dirty="0" err="1">
                <a:solidFill>
                  <a:srgbClr val="000000"/>
                </a:solidFill>
                <a:effectLst/>
                <a:latin typeface="Open Sans" panose="020B0606030504020204" pitchFamily="34" charset="0"/>
              </a:rPr>
              <a:t>conjunction</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with</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fourth</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paragraph</a:t>
            </a:r>
            <a:r>
              <a:rPr lang="hu-HU" sz="2400" b="1" i="0" u="none" strike="noStrike" dirty="0">
                <a:solidFill>
                  <a:srgbClr val="000000"/>
                </a:solidFill>
                <a:effectLst/>
                <a:latin typeface="Open Sans" panose="020B0606030504020204" pitchFamily="34" charset="0"/>
              </a:rPr>
              <a:t> of </a:t>
            </a:r>
            <a:r>
              <a:rPr lang="hu-HU" sz="2400" b="1" i="0" u="none" strike="noStrike" dirty="0" err="1">
                <a:solidFill>
                  <a:srgbClr val="000000"/>
                </a:solidFill>
                <a:effectLst/>
                <a:latin typeface="Open Sans" panose="020B0606030504020204" pitchFamily="34" charset="0"/>
              </a:rPr>
              <a:t>Article</a:t>
            </a:r>
            <a:r>
              <a:rPr lang="hu-HU" sz="2400" b="1" i="0" u="none" strike="noStrike" dirty="0">
                <a:solidFill>
                  <a:srgbClr val="000000"/>
                </a:solidFill>
                <a:effectLst/>
                <a:latin typeface="Open Sans" panose="020B0606030504020204" pitchFamily="34" charset="0"/>
              </a:rPr>
              <a:t> 185 </a:t>
            </a:r>
            <a:r>
              <a:rPr lang="hu-HU" sz="2400" b="1" i="0" u="none" strike="noStrike" dirty="0" err="1">
                <a:solidFill>
                  <a:srgbClr val="000000"/>
                </a:solidFill>
                <a:effectLst/>
                <a:latin typeface="Open Sans" panose="020B0606030504020204" pitchFamily="34" charset="0"/>
              </a:rPr>
              <a:t>thereof</a:t>
            </a:r>
            <a:r>
              <a:rPr lang="hu-HU" sz="2400" b="1" i="0" u="none" strike="noStrike" dirty="0">
                <a:solidFill>
                  <a:srgbClr val="000000"/>
                </a:solidFill>
                <a:effectLst/>
                <a:latin typeface="Open Sans" panose="020B0606030504020204" pitchFamily="34" charset="0"/>
              </a:rPr>
              <a:t>, and </a:t>
            </a:r>
            <a:r>
              <a:rPr lang="hu-HU" sz="2400" b="1" i="0" u="none" strike="noStrike" dirty="0" err="1">
                <a:solidFill>
                  <a:srgbClr val="000000"/>
                </a:solidFill>
                <a:effectLst/>
                <a:latin typeface="Open Sans" panose="020B0606030504020204" pitchFamily="34" charset="0"/>
              </a:rPr>
              <a:t>Article</a:t>
            </a:r>
            <a:r>
              <a:rPr lang="hu-HU" sz="2400" b="1" i="0" u="none" strike="noStrike" dirty="0">
                <a:solidFill>
                  <a:srgbClr val="000000"/>
                </a:solidFill>
                <a:effectLst/>
                <a:latin typeface="Open Sans" panose="020B0606030504020204" pitchFamily="34" charset="0"/>
              </a:rPr>
              <a:t> 632 of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Trade and </a:t>
            </a:r>
            <a:r>
              <a:rPr lang="hu-HU" sz="2400" b="1" i="0" u="none" strike="noStrike" dirty="0" err="1">
                <a:solidFill>
                  <a:srgbClr val="000000"/>
                </a:solidFill>
                <a:effectLst/>
                <a:latin typeface="Open Sans" panose="020B0606030504020204" pitchFamily="34" charset="0"/>
              </a:rPr>
              <a:t>Cooperation</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Agreement</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between</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European Union and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European </a:t>
            </a:r>
            <a:r>
              <a:rPr lang="hu-HU" sz="2400" b="1" i="0" u="none" strike="noStrike" dirty="0" err="1">
                <a:solidFill>
                  <a:srgbClr val="000000"/>
                </a:solidFill>
                <a:effectLst/>
                <a:latin typeface="Open Sans" panose="020B0606030504020204" pitchFamily="34" charset="0"/>
              </a:rPr>
              <a:t>Atomic</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Energy</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Community</a:t>
            </a:r>
            <a:r>
              <a:rPr lang="hu-HU" sz="2400" b="1" i="0" u="none" strike="noStrike" dirty="0">
                <a:solidFill>
                  <a:srgbClr val="000000"/>
                </a:solidFill>
                <a:effectLst/>
                <a:latin typeface="Open Sans" panose="020B0606030504020204" pitchFamily="34" charset="0"/>
              </a:rPr>
              <a:t>, of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one</a:t>
            </a:r>
            <a:r>
              <a:rPr lang="hu-HU" sz="2400" b="1" i="0" u="none" strike="noStrike" dirty="0">
                <a:solidFill>
                  <a:srgbClr val="000000"/>
                </a:solidFill>
                <a:effectLst/>
                <a:latin typeface="Open Sans" panose="020B0606030504020204" pitchFamily="34" charset="0"/>
              </a:rPr>
              <a:t> part, and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United </a:t>
            </a:r>
            <a:r>
              <a:rPr lang="hu-HU" sz="2400" b="1" i="0" u="none" strike="noStrike" dirty="0" err="1">
                <a:solidFill>
                  <a:srgbClr val="000000"/>
                </a:solidFill>
                <a:effectLst/>
                <a:latin typeface="Open Sans" panose="020B0606030504020204" pitchFamily="34" charset="0"/>
              </a:rPr>
              <a:t>Kingdom</a:t>
            </a:r>
            <a:r>
              <a:rPr lang="hu-HU" sz="2400" b="1" i="0" u="none" strike="noStrike" dirty="0">
                <a:solidFill>
                  <a:srgbClr val="000000"/>
                </a:solidFill>
                <a:effectLst/>
                <a:latin typeface="Open Sans" panose="020B0606030504020204" pitchFamily="34" charset="0"/>
              </a:rPr>
              <a:t> of Great </a:t>
            </a:r>
            <a:r>
              <a:rPr lang="hu-HU" sz="2400" b="1" i="0" u="none" strike="noStrike" dirty="0" err="1">
                <a:solidFill>
                  <a:srgbClr val="000000"/>
                </a:solidFill>
                <a:effectLst/>
                <a:latin typeface="Open Sans" panose="020B0606030504020204" pitchFamily="34" charset="0"/>
              </a:rPr>
              <a:t>Britain</a:t>
            </a:r>
            <a:r>
              <a:rPr lang="hu-HU" sz="2400" b="1" i="0" u="none" strike="noStrike" dirty="0">
                <a:solidFill>
                  <a:srgbClr val="000000"/>
                </a:solidFill>
                <a:effectLst/>
                <a:latin typeface="Open Sans" panose="020B0606030504020204" pitchFamily="34" charset="0"/>
              </a:rPr>
              <a:t> and </a:t>
            </a:r>
            <a:r>
              <a:rPr lang="hu-HU" sz="2400" b="1" i="0" u="none" strike="noStrike" dirty="0" err="1">
                <a:solidFill>
                  <a:srgbClr val="000000"/>
                </a:solidFill>
                <a:effectLst/>
                <a:latin typeface="Open Sans" panose="020B0606030504020204" pitchFamily="34" charset="0"/>
              </a:rPr>
              <a:t>Northern</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Ireland</a:t>
            </a:r>
            <a:r>
              <a:rPr lang="hu-HU" sz="2400" b="1" i="0" u="none" strike="noStrike" dirty="0">
                <a:solidFill>
                  <a:srgbClr val="000000"/>
                </a:solidFill>
                <a:effectLst/>
                <a:latin typeface="Open Sans" panose="020B0606030504020204" pitchFamily="34" charset="0"/>
              </a:rPr>
              <a:t>, of </a:t>
            </a:r>
            <a:r>
              <a:rPr lang="hu-HU" sz="2400" b="1" i="0" u="none" strike="noStrike" dirty="0" err="1">
                <a:solidFill>
                  <a:srgbClr val="000000"/>
                </a:solidFill>
                <a:effectLst/>
                <a:latin typeface="Open Sans" panose="020B0606030504020204" pitchFamily="34" charset="0"/>
              </a:rPr>
              <a:t>the</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other</a:t>
            </a:r>
            <a:r>
              <a:rPr lang="hu-HU" sz="2400" b="1" i="0" u="none" strike="noStrike" dirty="0">
                <a:solidFill>
                  <a:srgbClr val="000000"/>
                </a:solidFill>
                <a:effectLst/>
                <a:latin typeface="Open Sans" panose="020B0606030504020204" pitchFamily="34" charset="0"/>
              </a:rPr>
              <a:t> part, </a:t>
            </a:r>
            <a:r>
              <a:rPr lang="hu-HU" sz="2400" b="1" i="0" u="none" strike="noStrike" dirty="0" err="1">
                <a:solidFill>
                  <a:srgbClr val="000000"/>
                </a:solidFill>
                <a:effectLst/>
                <a:latin typeface="Open Sans" panose="020B0606030504020204" pitchFamily="34" charset="0"/>
              </a:rPr>
              <a:t>are</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binding</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on</a:t>
            </a:r>
            <a:r>
              <a:rPr lang="hu-HU" sz="2400" b="1" i="0" u="none" strike="noStrike" dirty="0">
                <a:solidFill>
                  <a:srgbClr val="000000"/>
                </a:solidFill>
                <a:effectLst/>
                <a:latin typeface="Open Sans" panose="020B0606030504020204" pitchFamily="34" charset="0"/>
              </a:rPr>
              <a:t> </a:t>
            </a:r>
            <a:r>
              <a:rPr lang="hu-HU" sz="2400" b="1" i="0" u="none" strike="noStrike" dirty="0" err="1">
                <a:solidFill>
                  <a:srgbClr val="000000"/>
                </a:solidFill>
                <a:effectLst/>
                <a:latin typeface="Open Sans" panose="020B0606030504020204" pitchFamily="34" charset="0"/>
              </a:rPr>
              <a:t>Ireland</a:t>
            </a:r>
            <a:r>
              <a:rPr lang="hu-HU" b="1" i="0" u="none" strike="noStrike" dirty="0">
                <a:solidFill>
                  <a:srgbClr val="000000"/>
                </a:solidFill>
                <a:effectLst/>
                <a:latin typeface="Open Sans" panose="020B0606030504020204" pitchFamily="34" charset="0"/>
              </a:rPr>
              <a:t>.</a:t>
            </a:r>
            <a:br>
              <a:rPr lang="hu-HU" dirty="0"/>
            </a:br>
            <a:endParaRPr lang="hu-HU" dirty="0"/>
          </a:p>
        </p:txBody>
      </p:sp>
    </p:spTree>
    <p:extLst>
      <p:ext uri="{BB962C8B-B14F-4D97-AF65-F5344CB8AC3E}">
        <p14:creationId xmlns:p14="http://schemas.microsoft.com/office/powerpoint/2010/main" val="28897017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AE5EB-476F-95FE-B442-17E1982FAC8F}"/>
              </a:ext>
            </a:extLst>
          </p:cNvPr>
          <p:cNvSpPr>
            <a:spLocks noGrp="1"/>
          </p:cNvSpPr>
          <p:nvPr>
            <p:ph type="title"/>
          </p:nvPr>
        </p:nvSpPr>
        <p:spPr>
          <a:xfrm>
            <a:off x="2246313" y="4406901"/>
            <a:ext cx="7772400" cy="1362075"/>
          </a:xfrm>
        </p:spPr>
        <p:txBody>
          <a:bodyPr/>
          <a:lstStyle/>
          <a:p>
            <a:pPr>
              <a:defRPr/>
            </a:pPr>
            <a:r>
              <a:rPr lang="hu-HU" altLang="hu-HU" err="1">
                <a:latin typeface="Arial" panose="020B0604020202020204" pitchFamily="34" charset="0"/>
                <a:cs typeface="Arial" panose="020B0604020202020204" pitchFamily="34" charset="0"/>
              </a:rPr>
              <a:t>Thank</a:t>
            </a:r>
            <a:r>
              <a:rPr lang="hu-HU" altLang="hu-HU">
                <a:latin typeface="Arial" panose="020B0604020202020204" pitchFamily="34" charset="0"/>
                <a:cs typeface="Arial" panose="020B0604020202020204" pitchFamily="34" charset="0"/>
              </a:rPr>
              <a:t> </a:t>
            </a:r>
            <a:r>
              <a:rPr lang="hu-HU" altLang="hu-HU" err="1">
                <a:latin typeface="Arial" panose="020B0604020202020204" pitchFamily="34" charset="0"/>
                <a:cs typeface="Arial" panose="020B0604020202020204" pitchFamily="34" charset="0"/>
              </a:rPr>
              <a:t>you</a:t>
            </a:r>
            <a:r>
              <a:rPr lang="hu-HU" altLang="hu-HU">
                <a:latin typeface="Arial" panose="020B0604020202020204" pitchFamily="34" charset="0"/>
                <a:cs typeface="Arial" panose="020B0604020202020204" pitchFamily="34" charset="0"/>
              </a:rPr>
              <a:t> </a:t>
            </a:r>
            <a:r>
              <a:rPr lang="hu-HU" altLang="hu-HU" err="1">
                <a:latin typeface="Arial" panose="020B0604020202020204" pitchFamily="34" charset="0"/>
                <a:cs typeface="Arial" panose="020B0604020202020204" pitchFamily="34" charset="0"/>
              </a:rPr>
              <a:t>for</a:t>
            </a:r>
            <a:r>
              <a:rPr lang="hu-HU" altLang="hu-HU">
                <a:latin typeface="Arial" panose="020B0604020202020204" pitchFamily="34" charset="0"/>
                <a:cs typeface="Arial" panose="020B0604020202020204" pitchFamily="34" charset="0"/>
              </a:rPr>
              <a:t> </a:t>
            </a:r>
            <a:r>
              <a:rPr lang="hu-HU" altLang="hu-HU" err="1">
                <a:latin typeface="Arial" panose="020B0604020202020204" pitchFamily="34" charset="0"/>
                <a:cs typeface="Arial" panose="020B0604020202020204" pitchFamily="34" charset="0"/>
              </a:rPr>
              <a:t>your</a:t>
            </a:r>
            <a:r>
              <a:rPr lang="hu-HU" altLang="hu-HU">
                <a:latin typeface="Arial" panose="020B0604020202020204" pitchFamily="34" charset="0"/>
                <a:cs typeface="Arial" panose="020B0604020202020204" pitchFamily="34" charset="0"/>
              </a:rPr>
              <a:t> </a:t>
            </a:r>
            <a:r>
              <a:rPr lang="hu-HU" altLang="hu-HU" err="1">
                <a:latin typeface="Arial" panose="020B0604020202020204" pitchFamily="34" charset="0"/>
                <a:cs typeface="Arial" panose="020B0604020202020204" pitchFamily="34" charset="0"/>
              </a:rPr>
              <a:t>attention</a:t>
            </a:r>
            <a:r>
              <a:rPr lang="hu-HU" altLang="hu-HU">
                <a:latin typeface="Arial" panose="020B0604020202020204" pitchFamily="34" charset="0"/>
                <a:cs typeface="Arial" panose="020B0604020202020204" pitchFamily="34" charset="0"/>
              </a:rPr>
              <a:t>!</a:t>
            </a:r>
            <a:br>
              <a:rPr lang="hu-HU" altLang="hu-HU">
                <a:latin typeface="Arial" panose="020B0604020202020204" pitchFamily="34" charset="0"/>
                <a:cs typeface="Arial" panose="020B0604020202020204" pitchFamily="34" charset="0"/>
              </a:rPr>
            </a:br>
            <a:endParaRPr lang="en-US"/>
          </a:p>
        </p:txBody>
      </p:sp>
      <p:sp>
        <p:nvSpPr>
          <p:cNvPr id="13315" name="Text Placeholder 2">
            <a:extLst>
              <a:ext uri="{FF2B5EF4-FFF2-40B4-BE49-F238E27FC236}">
                <a16:creationId xmlns:a16="http://schemas.microsoft.com/office/drawing/2014/main" id="{FD4C5438-4E27-AE64-E4D3-461CF81C6FD8}"/>
              </a:ext>
            </a:extLst>
          </p:cNvPr>
          <p:cNvSpPr>
            <a:spLocks noGrp="1"/>
          </p:cNvSpPr>
          <p:nvPr>
            <p:ph type="body" idx="1"/>
          </p:nvPr>
        </p:nvSpPr>
        <p:spPr/>
        <p:txBody>
          <a:bodyPr/>
          <a:lstStyle/>
          <a:p>
            <a:r>
              <a:rPr lang="hu-HU" altLang="hu-HU" sz="4000">
                <a:latin typeface="Arial" panose="020B0604020202020204" pitchFamily="34" charset="0"/>
                <a:cs typeface="Arial" panose="020B0604020202020204" pitchFamily="34" charset="0"/>
                <a:hlinkClick r:id="rId2"/>
              </a:rPr>
              <a:t>jbgeller@ajk.elte.hu</a:t>
            </a:r>
            <a:r>
              <a:rPr lang="hu-HU" altLang="hu-HU" sz="4000">
                <a:latin typeface="Arial" panose="020B0604020202020204" pitchFamily="34" charset="0"/>
                <a:cs typeface="Arial" panose="020B0604020202020204"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909F-A93E-16F1-7BC6-790D6D2537E1}"/>
              </a:ext>
            </a:extLst>
          </p:cNvPr>
          <p:cNvSpPr>
            <a:spLocks noGrp="1"/>
          </p:cNvSpPr>
          <p:nvPr>
            <p:ph type="title"/>
          </p:nvPr>
        </p:nvSpPr>
        <p:spPr>
          <a:xfrm>
            <a:off x="1981200" y="274638"/>
            <a:ext cx="8229600" cy="1711817"/>
          </a:xfrm>
        </p:spPr>
        <p:txBody>
          <a:bodyPr>
            <a:noAutofit/>
          </a:bodyPr>
          <a:lstStyle/>
          <a:p>
            <a:r>
              <a:rPr lang="en-GB" sz="3200" b="1" i="1" dirty="0"/>
              <a:t>CHAPTER 4 JUDICIAL COOPERATION IN CRIMINAL MATTERS </a:t>
            </a:r>
            <a:r>
              <a:rPr lang="en-GB" sz="3200" b="1" i="1" dirty="0">
                <a:solidFill>
                  <a:srgbClr val="FF0000"/>
                </a:solidFill>
              </a:rPr>
              <a:t>Article 82 (ex Article 31 TEU)</a:t>
            </a:r>
            <a:br>
              <a:rPr lang="en-GB" sz="3200" b="1" i="1" dirty="0"/>
            </a:br>
            <a:endParaRPr lang="en-HU" sz="3200"/>
          </a:p>
        </p:txBody>
      </p:sp>
      <p:sp>
        <p:nvSpPr>
          <p:cNvPr id="3" name="Content Placeholder 2">
            <a:extLst>
              <a:ext uri="{FF2B5EF4-FFF2-40B4-BE49-F238E27FC236}">
                <a16:creationId xmlns:a16="http://schemas.microsoft.com/office/drawing/2014/main" id="{7704752C-216D-1FF2-C3BC-DB82E03B0E59}"/>
              </a:ext>
            </a:extLst>
          </p:cNvPr>
          <p:cNvSpPr>
            <a:spLocks noGrp="1"/>
          </p:cNvSpPr>
          <p:nvPr>
            <p:ph idx="1"/>
          </p:nvPr>
        </p:nvSpPr>
        <p:spPr>
          <a:xfrm>
            <a:off x="340241" y="1986455"/>
            <a:ext cx="10919637" cy="4046484"/>
          </a:xfrm>
        </p:spPr>
        <p:txBody>
          <a:bodyPr/>
          <a:lstStyle/>
          <a:p>
            <a:pPr>
              <a:buAutoNum type="arabicPeriod"/>
            </a:pPr>
            <a:r>
              <a:rPr lang="en-GB" sz="1800" dirty="0"/>
              <a:t>Judicial cooperation in criminal matters in the Union shall be based on the </a:t>
            </a:r>
            <a:r>
              <a:rPr lang="en-GB" sz="1800" b="1" i="1" u="sng" dirty="0">
                <a:solidFill>
                  <a:srgbClr val="FF0000"/>
                </a:solidFill>
              </a:rPr>
              <a:t>principle of mutual recognition </a:t>
            </a:r>
            <a:r>
              <a:rPr lang="en-GB" sz="1800" dirty="0">
                <a:solidFill>
                  <a:srgbClr val="FF0000"/>
                </a:solidFill>
              </a:rPr>
              <a:t>of </a:t>
            </a:r>
            <a:r>
              <a:rPr lang="en-GB" sz="1800" b="1" dirty="0">
                <a:solidFill>
                  <a:srgbClr val="FF0000"/>
                </a:solidFill>
              </a:rPr>
              <a:t>judgments and judicial decisions</a:t>
            </a:r>
            <a:r>
              <a:rPr lang="en-GB" sz="1800" b="1" dirty="0"/>
              <a:t> </a:t>
            </a:r>
            <a:r>
              <a:rPr lang="en-GB" sz="1800" dirty="0"/>
              <a:t>and shall include the </a:t>
            </a:r>
            <a:r>
              <a:rPr lang="en-GB" sz="1800" b="1" dirty="0"/>
              <a:t>approximation</a:t>
            </a:r>
            <a:r>
              <a:rPr lang="en-GB" sz="1800" dirty="0"/>
              <a:t> of the laws and regulations of the Member States in the areas referred to in paragraph 2 and in Article 83.The European Parliament and the , acting in accordance with the </a:t>
            </a:r>
            <a:r>
              <a:rPr lang="en-GB" sz="1800" b="1" u="sng" dirty="0"/>
              <a:t>ordinary legislative procedure</a:t>
            </a:r>
            <a:r>
              <a:rPr lang="en-GB" sz="1800" dirty="0"/>
              <a:t>, shall adopt measures to:</a:t>
            </a:r>
          </a:p>
          <a:p>
            <a:pPr marL="0" indent="0">
              <a:buNone/>
            </a:pPr>
            <a:endParaRPr lang="en-GB" sz="1800" dirty="0"/>
          </a:p>
          <a:p>
            <a:pPr marL="0" indent="0">
              <a:buNone/>
            </a:pPr>
            <a:r>
              <a:rPr lang="en-GB" sz="1800" b="1" dirty="0"/>
              <a:t>(a) lay down rules and procedures for ensuring recognition throughout the Union of all forms of judgments and judicial decisions;</a:t>
            </a:r>
          </a:p>
          <a:p>
            <a:pPr marL="0" indent="0">
              <a:buNone/>
            </a:pPr>
            <a:r>
              <a:rPr lang="en-GB" sz="1800" dirty="0"/>
              <a:t>(b) prevent and settle conflicts of jurisdiction between Member States;</a:t>
            </a:r>
          </a:p>
          <a:p>
            <a:pPr marL="0" indent="0">
              <a:buNone/>
            </a:pPr>
            <a:r>
              <a:rPr lang="en-GB" sz="1800" dirty="0"/>
              <a:t>(c) support the training of the judiciary and judicial staff;</a:t>
            </a:r>
          </a:p>
          <a:p>
            <a:pPr marL="0" indent="0">
              <a:buNone/>
            </a:pPr>
            <a:r>
              <a:rPr lang="en-GB" sz="1800" b="1" dirty="0"/>
              <a:t>(d) facilitate cooperation between judicial or equivalent authorities of the Member States in relation to proceedings in criminal matters and the enforcement of decisions.</a:t>
            </a:r>
            <a:endParaRPr lang="en-US" sz="1800" b="1" dirty="0"/>
          </a:p>
          <a:p>
            <a:pPr marL="0" indent="0">
              <a:buNone/>
            </a:pPr>
            <a:endParaRPr lang="en-HU"/>
          </a:p>
        </p:txBody>
      </p:sp>
    </p:spTree>
    <p:extLst>
      <p:ext uri="{BB962C8B-B14F-4D97-AF65-F5344CB8AC3E}">
        <p14:creationId xmlns:p14="http://schemas.microsoft.com/office/powerpoint/2010/main" val="392830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D35842-0DA0-F00E-BD10-43988FC656BB}"/>
              </a:ext>
            </a:extLst>
          </p:cNvPr>
          <p:cNvSpPr>
            <a:spLocks noGrp="1"/>
          </p:cNvSpPr>
          <p:nvPr>
            <p:ph idx="1"/>
          </p:nvPr>
        </p:nvSpPr>
        <p:spPr>
          <a:xfrm>
            <a:off x="446567" y="1124608"/>
            <a:ext cx="11057861" cy="5001556"/>
          </a:xfrm>
        </p:spPr>
        <p:txBody>
          <a:bodyPr/>
          <a:lstStyle/>
          <a:p>
            <a:pPr marL="0" indent="0">
              <a:buNone/>
            </a:pPr>
            <a:r>
              <a:rPr lang="en-GB" sz="1800" dirty="0"/>
              <a:t>2. To the extent necessary to facilitate mutual recognition of judgments and judicial decisions and police and judicial cooperation in criminal matters having a cross-border dimension, the European Parliament and the  may, by means of </a:t>
            </a:r>
            <a:r>
              <a:rPr lang="en-GB" sz="1800" b="1" i="1" u="sng" dirty="0">
                <a:solidFill>
                  <a:srgbClr val="FF0000"/>
                </a:solidFill>
              </a:rPr>
              <a:t>directives </a:t>
            </a:r>
            <a:r>
              <a:rPr lang="en-GB" sz="1800" dirty="0"/>
              <a:t>adopted in accordance with the ordinary legislative procedure, establish minimum rules. Such rules shall take into account the differences between the legal traditions and systems of the Member States. They shall concern:</a:t>
            </a:r>
          </a:p>
          <a:p>
            <a:pPr marL="0" indent="0">
              <a:buNone/>
            </a:pPr>
            <a:r>
              <a:rPr lang="en-GB" sz="1800" dirty="0"/>
              <a:t>(a) mutual </a:t>
            </a:r>
            <a:r>
              <a:rPr lang="en-GB" sz="1800" b="1" u="sng" dirty="0"/>
              <a:t>admissibility of evidence </a:t>
            </a:r>
            <a:r>
              <a:rPr lang="en-GB" sz="1800" dirty="0"/>
              <a:t>between Member States;</a:t>
            </a:r>
          </a:p>
          <a:p>
            <a:pPr marL="0" indent="0">
              <a:buNone/>
            </a:pPr>
            <a:r>
              <a:rPr lang="en-GB" sz="1800" dirty="0"/>
              <a:t>(b) the </a:t>
            </a:r>
            <a:r>
              <a:rPr lang="en-GB" sz="1800" b="1" u="sng" dirty="0"/>
              <a:t>rights of individuals in criminal procedure</a:t>
            </a:r>
            <a:r>
              <a:rPr lang="en-GB" sz="1800" dirty="0"/>
              <a:t>;</a:t>
            </a:r>
          </a:p>
          <a:p>
            <a:pPr marL="0" indent="0">
              <a:buNone/>
            </a:pPr>
            <a:r>
              <a:rPr lang="en-GB" sz="1800" dirty="0"/>
              <a:t>(c) the </a:t>
            </a:r>
            <a:r>
              <a:rPr lang="en-GB" sz="1800" b="1" u="sng" dirty="0"/>
              <a:t>rights of victims of crime</a:t>
            </a:r>
            <a:r>
              <a:rPr lang="en-GB" sz="1800" dirty="0"/>
              <a:t>;</a:t>
            </a:r>
          </a:p>
          <a:p>
            <a:pPr marL="0" indent="0">
              <a:buNone/>
            </a:pPr>
            <a:r>
              <a:rPr lang="en-GB" sz="1800" dirty="0"/>
              <a:t>(d) any </a:t>
            </a:r>
            <a:r>
              <a:rPr lang="en-GB" sz="1800" b="1" dirty="0"/>
              <a:t>other specific aspects of criminal procedure </a:t>
            </a:r>
            <a:r>
              <a:rPr lang="en-GB" sz="1800" dirty="0"/>
              <a:t>which the  has identified in advance by a decision; for the adoption of </a:t>
            </a:r>
            <a:r>
              <a:rPr lang="en-GB" sz="1800" u="sng" dirty="0"/>
              <a:t>such a decision, the  shall act unanimously after obtaining the consent of the European Parliament.</a:t>
            </a:r>
          </a:p>
          <a:p>
            <a:pPr marL="0" indent="0">
              <a:buNone/>
            </a:pPr>
            <a:r>
              <a:rPr lang="en-GB" sz="1800" dirty="0"/>
              <a:t>Adoption of the minimum rules referred to in this paragraph shall not prevent Member States from maintaining or introducing a higher level of protection for individuals.</a:t>
            </a:r>
          </a:p>
          <a:p>
            <a:pPr marL="0" indent="0">
              <a:buNone/>
            </a:pPr>
            <a:endParaRPr lang="en-HU"/>
          </a:p>
        </p:txBody>
      </p:sp>
    </p:spTree>
    <p:extLst>
      <p:ext uri="{BB962C8B-B14F-4D97-AF65-F5344CB8AC3E}">
        <p14:creationId xmlns:p14="http://schemas.microsoft.com/office/powerpoint/2010/main" val="2140010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61C85-9BE3-5329-98EE-B029DE9F6DC5}"/>
              </a:ext>
            </a:extLst>
          </p:cNvPr>
          <p:cNvSpPr>
            <a:spLocks noGrp="1"/>
          </p:cNvSpPr>
          <p:nvPr>
            <p:ph type="title"/>
          </p:nvPr>
        </p:nvSpPr>
        <p:spPr>
          <a:xfrm>
            <a:off x="793042" y="160336"/>
            <a:ext cx="9871414" cy="1143000"/>
          </a:xfrm>
        </p:spPr>
        <p:txBody>
          <a:bodyPr>
            <a:noAutofit/>
          </a:bodyPr>
          <a:lstStyle/>
          <a:p>
            <a:r>
              <a:rPr lang="en-GB" sz="2800" b="1" dirty="0">
                <a:solidFill>
                  <a:srgbClr val="FF0000"/>
                </a:solidFill>
                <a:latin typeface="Times New Roman" panose="02020603050405020304" pitchFamily="18" charset="0"/>
                <a:cs typeface="Times New Roman" panose="02020603050405020304" pitchFamily="18" charset="0"/>
              </a:rPr>
              <a:t>OPINION 2/13 OF THE COURT (18 December 2014)</a:t>
            </a:r>
            <a:br>
              <a:rPr lang="en-GB" sz="2800" b="1" dirty="0">
                <a:solidFill>
                  <a:srgbClr val="FF0000"/>
                </a:solidFill>
                <a:latin typeface="Times New Roman" panose="02020603050405020304" pitchFamily="18" charset="0"/>
                <a:cs typeface="Times New Roman" panose="02020603050405020304" pitchFamily="18" charset="0"/>
              </a:rPr>
            </a:br>
            <a:r>
              <a:rPr lang="en-GB" sz="2800" b="1" dirty="0">
                <a:solidFill>
                  <a:srgbClr val="FF0000"/>
                </a:solidFill>
                <a:latin typeface="Times New Roman" panose="02020603050405020304" pitchFamily="18" charset="0"/>
                <a:cs typeface="Times New Roman" panose="02020603050405020304" pitchFamily="18" charset="0"/>
              </a:rPr>
              <a:t>P</a:t>
            </a:r>
            <a:r>
              <a:rPr lang="en-HU" sz="2800" b="1">
                <a:solidFill>
                  <a:srgbClr val="FF0000"/>
                </a:solidFill>
                <a:latin typeface="Times New Roman" panose="02020603050405020304" pitchFamily="18" charset="0"/>
                <a:cs typeface="Times New Roman" panose="02020603050405020304" pitchFamily="18" charset="0"/>
              </a:rPr>
              <a:t>ara. 168</a:t>
            </a:r>
          </a:p>
        </p:txBody>
      </p:sp>
      <p:sp>
        <p:nvSpPr>
          <p:cNvPr id="3" name="Content Placeholder 2">
            <a:extLst>
              <a:ext uri="{FF2B5EF4-FFF2-40B4-BE49-F238E27FC236}">
                <a16:creationId xmlns:a16="http://schemas.microsoft.com/office/drawing/2014/main" id="{A7A2F207-90A0-EA3E-4117-251EAAC80613}"/>
              </a:ext>
            </a:extLst>
          </p:cNvPr>
          <p:cNvSpPr>
            <a:spLocks noGrp="1"/>
          </p:cNvSpPr>
          <p:nvPr>
            <p:ph idx="1"/>
          </p:nvPr>
        </p:nvSpPr>
        <p:spPr/>
        <p:txBody>
          <a:bodyPr/>
          <a:lstStyle/>
          <a:p>
            <a:pPr marL="0" indent="0">
              <a:buNone/>
            </a:pPr>
            <a:r>
              <a:rPr lang="en-GB" dirty="0">
                <a:solidFill>
                  <a:srgbClr val="333333"/>
                </a:solidFill>
                <a:latin typeface="Times New Roman" panose="02020603050405020304" pitchFamily="18" charset="0"/>
              </a:rPr>
              <a:t>This legal structure is based on the </a:t>
            </a:r>
            <a:r>
              <a:rPr lang="en-GB" dirty="0">
                <a:solidFill>
                  <a:srgbClr val="00B0F0"/>
                </a:solidFill>
                <a:latin typeface="Times New Roman" panose="02020603050405020304" pitchFamily="18" charset="0"/>
              </a:rPr>
              <a:t>fundamental premiss </a:t>
            </a:r>
            <a:r>
              <a:rPr lang="en-GB" dirty="0">
                <a:solidFill>
                  <a:srgbClr val="333333"/>
                </a:solidFill>
                <a:latin typeface="Times New Roman" panose="02020603050405020304" pitchFamily="18" charset="0"/>
              </a:rPr>
              <a:t>that each Member State shares with all the other Member States, and </a:t>
            </a:r>
            <a:r>
              <a:rPr lang="en-GB" b="1" dirty="0">
                <a:solidFill>
                  <a:srgbClr val="00B050"/>
                </a:solidFill>
                <a:latin typeface="Times New Roman" panose="02020603050405020304" pitchFamily="18" charset="0"/>
              </a:rPr>
              <a:t>recognises</a:t>
            </a:r>
            <a:r>
              <a:rPr lang="en-GB" b="1" dirty="0">
                <a:solidFill>
                  <a:srgbClr val="00B0F0"/>
                </a:solidFill>
                <a:latin typeface="Times New Roman" panose="02020603050405020304" pitchFamily="18" charset="0"/>
              </a:rPr>
              <a:t> that they share with it, a set of common values </a:t>
            </a:r>
            <a:r>
              <a:rPr lang="en-GB" dirty="0">
                <a:solidFill>
                  <a:srgbClr val="333333"/>
                </a:solidFill>
                <a:latin typeface="Times New Roman" panose="02020603050405020304" pitchFamily="18" charset="0"/>
              </a:rPr>
              <a:t>on which the EU is founded, as stated in Article 2 TEU. That premiss implies and justifies the </a:t>
            </a:r>
            <a:r>
              <a:rPr lang="en-GB" dirty="0">
                <a:solidFill>
                  <a:srgbClr val="C00000"/>
                </a:solidFill>
                <a:latin typeface="Times New Roman" panose="02020603050405020304" pitchFamily="18" charset="0"/>
              </a:rPr>
              <a:t>existence of mutual trust </a:t>
            </a:r>
            <a:r>
              <a:rPr lang="en-GB" dirty="0">
                <a:solidFill>
                  <a:srgbClr val="333333"/>
                </a:solidFill>
                <a:latin typeface="Times New Roman" panose="02020603050405020304" pitchFamily="18" charset="0"/>
              </a:rPr>
              <a:t>between the Member States that those values will be recognised and, therefore, that the law of the EU that implements them will be respected</a:t>
            </a:r>
            <a:r>
              <a:rPr lang="en-GB" sz="2800" dirty="0">
                <a:solidFill>
                  <a:srgbClr val="333333"/>
                </a:solidFill>
                <a:latin typeface="Times New Roman" panose="02020603050405020304" pitchFamily="18" charset="0"/>
              </a:rPr>
              <a:t>.</a:t>
            </a:r>
            <a:endParaRPr lang="en-HU" sz="2800"/>
          </a:p>
        </p:txBody>
      </p:sp>
    </p:spTree>
    <p:extLst>
      <p:ext uri="{BB962C8B-B14F-4D97-AF65-F5344CB8AC3E}">
        <p14:creationId xmlns:p14="http://schemas.microsoft.com/office/powerpoint/2010/main" val="204527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BAA0A-526E-F579-0F17-F072E3648416}"/>
              </a:ext>
            </a:extLst>
          </p:cNvPr>
          <p:cNvSpPr>
            <a:spLocks noGrp="1"/>
          </p:cNvSpPr>
          <p:nvPr>
            <p:ph type="title"/>
          </p:nvPr>
        </p:nvSpPr>
        <p:spPr/>
        <p:txBody>
          <a:bodyPr/>
          <a:lstStyle/>
          <a:p>
            <a:r>
              <a:rPr lang="en-GB" dirty="0"/>
              <a:t>P</a:t>
            </a:r>
            <a:r>
              <a:rPr lang="en-HU"/>
              <a:t>ara. 191</a:t>
            </a:r>
          </a:p>
        </p:txBody>
      </p:sp>
      <p:sp>
        <p:nvSpPr>
          <p:cNvPr id="3" name="Content Placeholder 2">
            <a:extLst>
              <a:ext uri="{FF2B5EF4-FFF2-40B4-BE49-F238E27FC236}">
                <a16:creationId xmlns:a16="http://schemas.microsoft.com/office/drawing/2014/main" id="{93FED655-B7DB-A969-D54F-1FC23DB9CD95}"/>
              </a:ext>
            </a:extLst>
          </p:cNvPr>
          <p:cNvSpPr>
            <a:spLocks noGrp="1"/>
          </p:cNvSpPr>
          <p:nvPr>
            <p:ph idx="1"/>
          </p:nvPr>
        </p:nvSpPr>
        <p:spPr>
          <a:xfrm>
            <a:off x="609600" y="1600201"/>
            <a:ext cx="10972800" cy="4566683"/>
          </a:xfrm>
        </p:spPr>
        <p:txBody>
          <a:bodyPr/>
          <a:lstStyle/>
          <a:p>
            <a:pPr marL="0" indent="0">
              <a:buNone/>
            </a:pPr>
            <a:r>
              <a:rPr lang="en-GB" sz="2400" dirty="0">
                <a:solidFill>
                  <a:srgbClr val="333333"/>
                </a:solidFill>
                <a:latin typeface="Times New Roman" panose="02020603050405020304" pitchFamily="18" charset="0"/>
              </a:rPr>
              <a:t>In the second place, it should be noted that the principle of mutual trust between the Member States is of fundamental importance in EU law, given that it allows an area without internal borders to be created and maintained. </a:t>
            </a:r>
            <a:r>
              <a:rPr lang="en-GB" sz="2400" b="1" dirty="0">
                <a:solidFill>
                  <a:srgbClr val="333333"/>
                </a:solidFill>
                <a:latin typeface="Times New Roman" panose="02020603050405020304" pitchFamily="18" charset="0"/>
              </a:rPr>
              <a:t>That principle requires, particularly with regard to the </a:t>
            </a:r>
            <a:r>
              <a:rPr lang="en-GB" sz="2400" b="1" dirty="0">
                <a:solidFill>
                  <a:srgbClr val="00B050"/>
                </a:solidFill>
                <a:latin typeface="Times New Roman" panose="02020603050405020304" pitchFamily="18" charset="0"/>
              </a:rPr>
              <a:t>area of freedom, security and justice</a:t>
            </a:r>
            <a:r>
              <a:rPr lang="en-GB" sz="2400" b="1" dirty="0">
                <a:solidFill>
                  <a:srgbClr val="333333"/>
                </a:solidFill>
                <a:latin typeface="Times New Roman" panose="02020603050405020304" pitchFamily="18" charset="0"/>
              </a:rPr>
              <a:t>, each of those States, save in exceptional circumstances, to </a:t>
            </a:r>
            <a:r>
              <a:rPr lang="en-GB" sz="2400" b="1" dirty="0">
                <a:solidFill>
                  <a:srgbClr val="00B050"/>
                </a:solidFill>
                <a:latin typeface="Times New Roman" panose="02020603050405020304" pitchFamily="18" charset="0"/>
              </a:rPr>
              <a:t>consider all the other Member States to be complying with EU law and particularly with the fundamental rights recognised by EU law</a:t>
            </a:r>
            <a:r>
              <a:rPr lang="en-GB" sz="2400" dirty="0">
                <a:solidFill>
                  <a:srgbClr val="333333"/>
                </a:solidFill>
                <a:latin typeface="Times New Roman" panose="02020603050405020304" pitchFamily="18" charset="0"/>
              </a:rPr>
              <a:t> (see, to that effect, judgments in N. S. and Others, C‑411/10 and C‑493/10, </a:t>
            </a:r>
            <a:r>
              <a:rPr lang="en-GB" sz="2400" dirty="0">
                <a:solidFill>
                  <a:srgbClr val="800080"/>
                </a:solidFill>
                <a:latin typeface="Times New Roman" panose="02020603050405020304" pitchFamily="18" charset="0"/>
                <a:hlinkClick r:id="rId2"/>
              </a:rPr>
              <a:t>EU:C:2011:865</a:t>
            </a:r>
            <a:r>
              <a:rPr lang="en-GB" sz="2400" dirty="0">
                <a:solidFill>
                  <a:srgbClr val="333333"/>
                </a:solidFill>
                <a:latin typeface="Times New Roman" panose="02020603050405020304" pitchFamily="18" charset="0"/>
              </a:rPr>
              <a:t>, paragraphs 78 to 80, and </a:t>
            </a:r>
            <a:r>
              <a:rPr lang="en-GB" sz="2400" dirty="0" err="1">
                <a:solidFill>
                  <a:srgbClr val="333333"/>
                </a:solidFill>
                <a:latin typeface="Times New Roman" panose="02020603050405020304" pitchFamily="18" charset="0"/>
              </a:rPr>
              <a:t>Melloni</a:t>
            </a:r>
            <a:r>
              <a:rPr lang="en-GB" sz="2400" dirty="0">
                <a:solidFill>
                  <a:srgbClr val="333333"/>
                </a:solidFill>
                <a:latin typeface="Times New Roman" panose="02020603050405020304" pitchFamily="18" charset="0"/>
              </a:rPr>
              <a:t>, </a:t>
            </a:r>
            <a:r>
              <a:rPr lang="en-GB" sz="2400" dirty="0">
                <a:solidFill>
                  <a:srgbClr val="800080"/>
                </a:solidFill>
                <a:latin typeface="Times New Roman" panose="02020603050405020304" pitchFamily="18" charset="0"/>
                <a:hlinkClick r:id="rId3"/>
              </a:rPr>
              <a:t>EU:C:2013:107</a:t>
            </a:r>
            <a:r>
              <a:rPr lang="en-GB" sz="2400" dirty="0">
                <a:solidFill>
                  <a:srgbClr val="333333"/>
                </a:solidFill>
                <a:latin typeface="Times New Roman" panose="02020603050405020304" pitchFamily="18" charset="0"/>
              </a:rPr>
              <a:t>, paragraphs 37 and 63).</a:t>
            </a:r>
            <a:endParaRPr lang="en-HU" sz="2400"/>
          </a:p>
        </p:txBody>
      </p:sp>
    </p:spTree>
    <p:extLst>
      <p:ext uri="{BB962C8B-B14F-4D97-AF65-F5344CB8AC3E}">
        <p14:creationId xmlns:p14="http://schemas.microsoft.com/office/powerpoint/2010/main" val="686392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CC761-746E-1FD1-0F9A-0ACF0A4B7FE0}"/>
              </a:ext>
            </a:extLst>
          </p:cNvPr>
          <p:cNvSpPr>
            <a:spLocks noGrp="1"/>
          </p:cNvSpPr>
          <p:nvPr>
            <p:ph type="title"/>
          </p:nvPr>
        </p:nvSpPr>
        <p:spPr/>
        <p:txBody>
          <a:bodyPr>
            <a:noAutofit/>
          </a:bodyPr>
          <a:lstStyle/>
          <a:p>
            <a:r>
              <a:rPr lang="en-GB" sz="2400" b="1">
                <a:solidFill>
                  <a:srgbClr val="333333"/>
                </a:solidFill>
                <a:latin typeface="Times New Roman" panose="02020603050405020304" pitchFamily="18" charset="0"/>
                <a:cs typeface="Times New Roman" panose="02020603050405020304" pitchFamily="18" charset="0"/>
              </a:rPr>
              <a:t>2002/584/JHA: Council Framework Decision of 13 June 2002 on the European arrest warrant and the surrender procedures between Member States</a:t>
            </a:r>
            <a:endParaRPr lang="en-HU" sz="240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6C787B0-2AEC-0C12-3321-AF1A9FCF9F1B}"/>
              </a:ext>
            </a:extLst>
          </p:cNvPr>
          <p:cNvSpPr>
            <a:spLocks noGrp="1"/>
          </p:cNvSpPr>
          <p:nvPr>
            <p:ph idx="1"/>
          </p:nvPr>
        </p:nvSpPr>
        <p:spPr>
          <a:xfrm>
            <a:off x="525517" y="1417639"/>
            <a:ext cx="11298621" cy="4708525"/>
          </a:xfrm>
        </p:spPr>
        <p:txBody>
          <a:bodyPr/>
          <a:lstStyle/>
          <a:p>
            <a:pPr marL="0" indent="0">
              <a:buNone/>
            </a:pPr>
            <a:r>
              <a:rPr lang="en-GB" sz="2800" dirty="0">
                <a:solidFill>
                  <a:srgbClr val="333333"/>
                </a:solidFill>
                <a:latin typeface="Times New Roman" panose="02020603050405020304" pitchFamily="18" charset="0"/>
                <a:cs typeface="Times New Roman" panose="02020603050405020304" pitchFamily="18" charset="0"/>
              </a:rPr>
              <a:t>(2) The programme of measures to implement the </a:t>
            </a:r>
            <a:r>
              <a:rPr lang="en-GB" sz="2800" b="1" dirty="0">
                <a:solidFill>
                  <a:srgbClr val="00B050"/>
                </a:solidFill>
                <a:latin typeface="Times New Roman" panose="02020603050405020304" pitchFamily="18" charset="0"/>
                <a:cs typeface="Times New Roman" panose="02020603050405020304" pitchFamily="18" charset="0"/>
              </a:rPr>
              <a:t>principle of mutual recognition of criminal decisions </a:t>
            </a:r>
            <a:r>
              <a:rPr lang="en-GB" sz="2800" dirty="0">
                <a:solidFill>
                  <a:srgbClr val="333333"/>
                </a:solidFill>
                <a:latin typeface="Times New Roman" panose="02020603050405020304" pitchFamily="18" charset="0"/>
                <a:cs typeface="Times New Roman" panose="02020603050405020304" pitchFamily="18" charset="0"/>
              </a:rPr>
              <a:t>envisaged in point 37 of the Tampere European Council Conclusions and adopted by the Council on 30 November 2000(3), addresses the matter of mutual enforcement of arrest warrants.</a:t>
            </a:r>
          </a:p>
          <a:p>
            <a:pPr marL="0" indent="0">
              <a:buNone/>
            </a:pPr>
            <a:r>
              <a:rPr lang="en-GB" sz="2800" dirty="0">
                <a:solidFill>
                  <a:srgbClr val="333333"/>
                </a:solidFill>
                <a:latin typeface="Times New Roman" panose="02020603050405020304" pitchFamily="18" charset="0"/>
                <a:cs typeface="Times New Roman" panose="02020603050405020304" pitchFamily="18" charset="0"/>
              </a:rPr>
              <a:t>(6) The European arrest warrant provided for in this Framework Decision is the </a:t>
            </a:r>
            <a:r>
              <a:rPr lang="en-GB" sz="2800" b="1" dirty="0">
                <a:solidFill>
                  <a:srgbClr val="00B050"/>
                </a:solidFill>
                <a:latin typeface="Times New Roman" panose="02020603050405020304" pitchFamily="18" charset="0"/>
                <a:cs typeface="Times New Roman" panose="02020603050405020304" pitchFamily="18" charset="0"/>
              </a:rPr>
              <a:t>first concrete measure in the field of criminal law implementing the principle of mutual recognition </a:t>
            </a:r>
            <a:r>
              <a:rPr lang="en-GB" sz="2800" dirty="0">
                <a:solidFill>
                  <a:srgbClr val="333333"/>
                </a:solidFill>
                <a:latin typeface="Times New Roman" panose="02020603050405020304" pitchFamily="18" charset="0"/>
                <a:cs typeface="Times New Roman" panose="02020603050405020304" pitchFamily="18" charset="0"/>
              </a:rPr>
              <a:t>which the European Council referred to as the "cornerstone" of judicial cooperation.</a:t>
            </a:r>
            <a:endParaRPr lang="en-HU"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2244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183B-195C-1C6E-D702-707A0A60204E}"/>
              </a:ext>
            </a:extLst>
          </p:cNvPr>
          <p:cNvSpPr>
            <a:spLocks noGrp="1"/>
          </p:cNvSpPr>
          <p:nvPr>
            <p:ph type="title"/>
          </p:nvPr>
        </p:nvSpPr>
        <p:spPr/>
        <p:txBody>
          <a:bodyPr/>
          <a:lstStyle/>
          <a:p>
            <a:r>
              <a:rPr lang="en-HU"/>
              <a:t>Art. 1 para. 2</a:t>
            </a:r>
          </a:p>
        </p:txBody>
      </p:sp>
      <p:sp>
        <p:nvSpPr>
          <p:cNvPr id="3" name="Content Placeholder 2">
            <a:extLst>
              <a:ext uri="{FF2B5EF4-FFF2-40B4-BE49-F238E27FC236}">
                <a16:creationId xmlns:a16="http://schemas.microsoft.com/office/drawing/2014/main" id="{95EE01D1-254F-1872-086B-5EE42102D3A5}"/>
              </a:ext>
            </a:extLst>
          </p:cNvPr>
          <p:cNvSpPr>
            <a:spLocks noGrp="1"/>
          </p:cNvSpPr>
          <p:nvPr>
            <p:ph idx="1"/>
          </p:nvPr>
        </p:nvSpPr>
        <p:spPr/>
        <p:txBody>
          <a:bodyPr/>
          <a:lstStyle/>
          <a:p>
            <a:pPr marL="0" indent="0">
              <a:buNone/>
            </a:pPr>
            <a:r>
              <a:rPr lang="en-GB" b="0" i="0" u="none" strike="noStrike" dirty="0">
                <a:solidFill>
                  <a:srgbClr val="333333"/>
                </a:solidFill>
                <a:effectLst/>
                <a:latin typeface="Tahoma" panose="020B0604030504040204" pitchFamily="34" charset="0"/>
              </a:rPr>
              <a:t>2. Member States shall execute any European arrest warrant </a:t>
            </a:r>
            <a:r>
              <a:rPr lang="en-GB" b="1" i="0" u="none" strike="noStrike" dirty="0">
                <a:solidFill>
                  <a:srgbClr val="00B050"/>
                </a:solidFill>
                <a:effectLst/>
                <a:latin typeface="Tahoma" panose="020B0604030504040204" pitchFamily="34" charset="0"/>
              </a:rPr>
              <a:t>on the basis of the principle of mutual recognition </a:t>
            </a:r>
            <a:r>
              <a:rPr lang="en-GB" b="0" i="0" u="none" strike="noStrike" dirty="0">
                <a:solidFill>
                  <a:srgbClr val="333333"/>
                </a:solidFill>
                <a:effectLst/>
                <a:latin typeface="Tahoma" panose="020B0604030504040204" pitchFamily="34" charset="0"/>
              </a:rPr>
              <a:t>and in accordance with the provisions of this Framework Decision.</a:t>
            </a:r>
            <a:endParaRPr lang="en-HU"/>
          </a:p>
        </p:txBody>
      </p:sp>
    </p:spTree>
    <p:extLst>
      <p:ext uri="{BB962C8B-B14F-4D97-AF65-F5344CB8AC3E}">
        <p14:creationId xmlns:p14="http://schemas.microsoft.com/office/powerpoint/2010/main" val="2783811222"/>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16679</TotalTime>
  <Words>5522</Words>
  <Application>Microsoft Office PowerPoint</Application>
  <PresentationFormat>Szélesvásznú</PresentationFormat>
  <Paragraphs>181</Paragraphs>
  <Slides>39</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39</vt:i4>
      </vt:variant>
    </vt:vector>
  </HeadingPairs>
  <TitlesOfParts>
    <vt:vector size="45" baseType="lpstr">
      <vt:lpstr>Arial</vt:lpstr>
      <vt:lpstr>Calibri</vt:lpstr>
      <vt:lpstr>Open Sans</vt:lpstr>
      <vt:lpstr>Tahoma</vt:lpstr>
      <vt:lpstr>Times New Roman</vt:lpstr>
      <vt:lpstr>Default Theme</vt:lpstr>
      <vt:lpstr>Are the Principles of Mutual Trust and Recognition in Danger of Being Eroded by the Recent Jurisprudence of the ECJ Concerning the EAW</vt:lpstr>
      <vt:lpstr>Table of Contents </vt:lpstr>
      <vt:lpstr>PowerPoint-bemutató</vt:lpstr>
      <vt:lpstr>CHAPTER 4 JUDICIAL COOPERATION IN CRIMINAL MATTERS Article 82 (ex Article 31 TEU) </vt:lpstr>
      <vt:lpstr>PowerPoint-bemutató</vt:lpstr>
      <vt:lpstr>OPINION 2/13 OF THE COURT (18 December 2014) Para. 168</vt:lpstr>
      <vt:lpstr>Para. 191</vt:lpstr>
      <vt:lpstr>2002/584/JHA: Council Framework Decision of 13 June 2002 on the European arrest warrant and the surrender procedures between Member States</vt:lpstr>
      <vt:lpstr>Art. 1 para. 2</vt:lpstr>
      <vt:lpstr>PowerPoint-bemutató</vt:lpstr>
      <vt:lpstr>PowerPoint-bemutató</vt:lpstr>
      <vt:lpstr>PowerPoint-bemutató</vt:lpstr>
      <vt:lpstr>PowerPoint-bemutató</vt:lpstr>
      <vt:lpstr>PowerPoint-bemutató</vt:lpstr>
      <vt:lpstr>PowerPoint-bemutató</vt:lpstr>
      <vt:lpstr>International Judgments</vt:lpstr>
      <vt:lpstr>PowerPoint-bemutató</vt:lpstr>
      <vt:lpstr>III.1. The judgment </vt:lpstr>
      <vt:lpstr>PowerPoint-bemutató</vt:lpstr>
      <vt:lpstr>OPINION OF ADVOCATE GENERAL Mr. SZPUNAR (16 May 2018) Case C‑268/17 AY</vt:lpstr>
      <vt:lpstr>PowerPoint-bemutató</vt:lpstr>
      <vt:lpstr>III.2. Relevant parts of EU law concerning the  ne bis in idem principle</vt:lpstr>
      <vt:lpstr>III.3. Gözütok and Brügge Joined Cases C-187/01 and C-385/01(2003)</vt:lpstr>
      <vt:lpstr>III.4. Van Straaten Case C-150/05 (2006) Gasparini Case C-467/04 (2006)</vt:lpstr>
      <vt:lpstr>III.5. C-491/07 Vladimir Turansky (2008)</vt:lpstr>
      <vt:lpstr>Mantello C-261/09 (2010), para. 4</vt:lpstr>
      <vt:lpstr>III.6. M. Case C-398/12 (2014)</vt:lpstr>
      <vt:lpstr>  III.7. Kossowski C‑486/14 (2016)  </vt:lpstr>
      <vt:lpstr>PowerPoint-bemutató</vt:lpstr>
      <vt:lpstr>IV.1. Aranyosi and Caldararu C‑404/15 and C‑659/15 PPU (2016)</vt:lpstr>
      <vt:lpstr>IV.2. LM C‑216/18 PPU  (25th June 2018)</vt:lpstr>
      <vt:lpstr>PowerPoint-bemutató</vt:lpstr>
      <vt:lpstr>IV.3. Judgment of the Budapest Capital Court 33.Beü.954/2018/3  (23rd August 2018)  </vt:lpstr>
      <vt:lpstr>IV.3. C‑562/21 PPU and C‑563/21 PPU (Neth., Pol.)</vt:lpstr>
      <vt:lpstr>V. Further developments</vt:lpstr>
      <vt:lpstr>RO C‑327/18 PPU, (19th September 2018) </vt:lpstr>
      <vt:lpstr> SN, SD C‑479/21 PPU (2021) </vt:lpstr>
      <vt:lpstr>PowerPoint-bemutató</vt:lpstr>
      <vt:lpstr>Thank you for your attention!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Zsolt Győri</dc:creator>
  <cp:keywords/>
  <dc:description/>
  <cp:lastModifiedBy>Dr. Gellérné Dr Lukács Éva</cp:lastModifiedBy>
  <cp:revision>853</cp:revision>
  <cp:lastPrinted>2017-06-15T13:06:59Z</cp:lastPrinted>
  <dcterms:created xsi:type="dcterms:W3CDTF">2011-12-06T11:21:33Z</dcterms:created>
  <dcterms:modified xsi:type="dcterms:W3CDTF">2023-11-02T12:22:08Z</dcterms:modified>
  <cp:category/>
</cp:coreProperties>
</file>