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739" r:id="rId3"/>
    <p:sldId id="287" r:id="rId4"/>
    <p:sldId id="708" r:id="rId5"/>
    <p:sldId id="709" r:id="rId6"/>
    <p:sldId id="712" r:id="rId7"/>
    <p:sldId id="710" r:id="rId8"/>
    <p:sldId id="646" r:id="rId9"/>
    <p:sldId id="644" r:id="rId10"/>
    <p:sldId id="645" r:id="rId11"/>
    <p:sldId id="648" r:id="rId12"/>
    <p:sldId id="714" r:id="rId13"/>
    <p:sldId id="649" r:id="rId14"/>
    <p:sldId id="328" r:id="rId15"/>
    <p:sldId id="707" r:id="rId16"/>
    <p:sldId id="330" r:id="rId17"/>
    <p:sldId id="663" r:id="rId18"/>
    <p:sldId id="263" r:id="rId19"/>
    <p:sldId id="312" r:id="rId20"/>
    <p:sldId id="329" r:id="rId21"/>
    <p:sldId id="654" r:id="rId22"/>
    <p:sldId id="655" r:id="rId23"/>
    <p:sldId id="275" r:id="rId24"/>
    <p:sldId id="657" r:id="rId25"/>
    <p:sldId id="324" r:id="rId26"/>
    <p:sldId id="325" r:id="rId27"/>
    <p:sldId id="331" r:id="rId28"/>
    <p:sldId id="716" r:id="rId29"/>
    <p:sldId id="715" r:id="rId30"/>
    <p:sldId id="717" r:id="rId31"/>
    <p:sldId id="718" r:id="rId32"/>
    <p:sldId id="720" r:id="rId33"/>
    <p:sldId id="719" r:id="rId34"/>
    <p:sldId id="722" r:id="rId35"/>
    <p:sldId id="650" r:id="rId36"/>
    <p:sldId id="659" r:id="rId37"/>
    <p:sldId id="724" r:id="rId38"/>
    <p:sldId id="725" r:id="rId39"/>
    <p:sldId id="726" r:id="rId40"/>
    <p:sldId id="728" r:id="rId41"/>
    <p:sldId id="729" r:id="rId42"/>
    <p:sldId id="662" r:id="rId43"/>
    <p:sldId id="664" r:id="rId44"/>
    <p:sldId id="320" r:id="rId45"/>
    <p:sldId id="665" r:id="rId46"/>
    <p:sldId id="322" r:id="rId47"/>
    <p:sldId id="323" r:id="rId48"/>
    <p:sldId id="273" r:id="rId49"/>
    <p:sldId id="291" r:id="rId50"/>
    <p:sldId id="667" r:id="rId51"/>
    <p:sldId id="307" r:id="rId52"/>
    <p:sldId id="338" r:id="rId53"/>
    <p:sldId id="339" r:id="rId54"/>
    <p:sldId id="340" r:id="rId55"/>
    <p:sldId id="673" r:id="rId56"/>
    <p:sldId id="274" r:id="rId57"/>
    <p:sldId id="308" r:id="rId58"/>
    <p:sldId id="688" r:id="rId59"/>
    <p:sldId id="317" r:id="rId60"/>
    <p:sldId id="314" r:id="rId61"/>
    <p:sldId id="689" r:id="rId62"/>
    <p:sldId id="734" r:id="rId63"/>
    <p:sldId id="736" r:id="rId64"/>
    <p:sldId id="326" r:id="rId65"/>
    <p:sldId id="737" r:id="rId66"/>
    <p:sldId id="738" r:id="rId67"/>
    <p:sldId id="690" r:id="rId68"/>
    <p:sldId id="691" r:id="rId69"/>
    <p:sldId id="692" r:id="rId70"/>
    <p:sldId id="732" r:id="rId71"/>
    <p:sldId id="733" r:id="rId72"/>
    <p:sldId id="346" r:id="rId73"/>
    <p:sldId id="371" r:id="rId74"/>
    <p:sldId id="703" r:id="rId75"/>
    <p:sldId id="700" r:id="rId76"/>
    <p:sldId id="701" r:id="rId77"/>
    <p:sldId id="706" r:id="rId78"/>
    <p:sldId id="694" r:id="rId79"/>
    <p:sldId id="695" r:id="rId80"/>
    <p:sldId id="668" r:id="rId81"/>
    <p:sldId id="660" r:id="rId82"/>
    <p:sldId id="702" r:id="rId83"/>
    <p:sldId id="698" r:id="rId84"/>
    <p:sldId id="696" r:id="rId85"/>
    <p:sldId id="669" r:id="rId86"/>
    <p:sldId id="671" r:id="rId87"/>
    <p:sldId id="705" r:id="rId88"/>
    <p:sldId id="740" r:id="rId89"/>
    <p:sldId id="741" r:id="rId90"/>
    <p:sldId id="742" r:id="rId91"/>
    <p:sldId id="676" r:id="rId9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p:cViewPr varScale="1">
        <p:scale>
          <a:sx n="102" d="100"/>
          <a:sy n="102" d="100"/>
        </p:scale>
        <p:origin x="18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9A9B7-3A66-6F48-B07D-8A9C85BB5AE2}" type="datetimeFigureOut">
              <a:rPr lang="en-GB" smtClean="0"/>
              <a:t>01/11/2024</a:t>
            </a:fld>
            <a:endParaRPr lang="en-GB"/>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BD226-6047-AA45-8028-222914B691B3}" type="slidenum">
              <a:rPr lang="en-GB" smtClean="0"/>
              <a:t>‹#›</a:t>
            </a:fld>
            <a:endParaRPr lang="en-GB"/>
          </a:p>
        </p:txBody>
      </p:sp>
    </p:spTree>
    <p:extLst>
      <p:ext uri="{BB962C8B-B14F-4D97-AF65-F5344CB8AC3E}">
        <p14:creationId xmlns:p14="http://schemas.microsoft.com/office/powerpoint/2010/main" val="109374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9F6214-F6E3-48EB-89D3-15EC464826F8}" type="slidenum">
              <a:rPr lang="en-GB" altLang="hu-HU" smtClean="0"/>
              <a:pPr/>
              <a:t>39</a:t>
            </a:fld>
            <a:endParaRPr lang="en-GB" altLang="hu-HU"/>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hu-HU"/>
          </a:p>
        </p:txBody>
      </p:sp>
    </p:spTree>
    <p:extLst>
      <p:ext uri="{BB962C8B-B14F-4D97-AF65-F5344CB8AC3E}">
        <p14:creationId xmlns:p14="http://schemas.microsoft.com/office/powerpoint/2010/main" val="154410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28EC5980-D672-BD42-87AE-54BEA2AA2A82}" type="slidenum">
              <a:rPr lang="en-HU" smtClean="0"/>
              <a:t>59</a:t>
            </a:fld>
            <a:endParaRPr lang="en-HU"/>
          </a:p>
        </p:txBody>
      </p:sp>
    </p:spTree>
    <p:extLst>
      <p:ext uri="{BB962C8B-B14F-4D97-AF65-F5344CB8AC3E}">
        <p14:creationId xmlns:p14="http://schemas.microsoft.com/office/powerpoint/2010/main" val="344842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28EC5980-D672-BD42-87AE-54BEA2AA2A82}" type="slidenum">
              <a:rPr lang="en-HU" smtClean="0"/>
              <a:t>60</a:t>
            </a:fld>
            <a:endParaRPr lang="en-HU"/>
          </a:p>
        </p:txBody>
      </p:sp>
    </p:spTree>
    <p:extLst>
      <p:ext uri="{BB962C8B-B14F-4D97-AF65-F5344CB8AC3E}">
        <p14:creationId xmlns:p14="http://schemas.microsoft.com/office/powerpoint/2010/main" val="343327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28EC5980-D672-BD42-87AE-54BEA2AA2A82}" type="slidenum">
              <a:rPr lang="en-HU" smtClean="0"/>
              <a:t>62</a:t>
            </a:fld>
            <a:endParaRPr lang="en-HU"/>
          </a:p>
        </p:txBody>
      </p:sp>
    </p:spTree>
    <p:extLst>
      <p:ext uri="{BB962C8B-B14F-4D97-AF65-F5344CB8AC3E}">
        <p14:creationId xmlns:p14="http://schemas.microsoft.com/office/powerpoint/2010/main" val="52476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28EC5980-D672-BD42-87AE-54BEA2AA2A82}" type="slidenum">
              <a:rPr lang="en-HU" smtClean="0"/>
              <a:t>63</a:t>
            </a:fld>
            <a:endParaRPr lang="en-HU"/>
          </a:p>
        </p:txBody>
      </p:sp>
    </p:spTree>
    <p:extLst>
      <p:ext uri="{BB962C8B-B14F-4D97-AF65-F5344CB8AC3E}">
        <p14:creationId xmlns:p14="http://schemas.microsoft.com/office/powerpoint/2010/main" val="3711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28EC5980-D672-BD42-87AE-54BEA2AA2A82}" type="slidenum">
              <a:rPr lang="en-HU" smtClean="0"/>
              <a:t>64</a:t>
            </a:fld>
            <a:endParaRPr lang="en-HU"/>
          </a:p>
        </p:txBody>
      </p:sp>
    </p:spTree>
    <p:extLst>
      <p:ext uri="{BB962C8B-B14F-4D97-AF65-F5344CB8AC3E}">
        <p14:creationId xmlns:p14="http://schemas.microsoft.com/office/powerpoint/2010/main" val="344790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28EC5980-D672-BD42-87AE-54BEA2AA2A82}" type="slidenum">
              <a:rPr lang="en-HU" smtClean="0"/>
              <a:t>65</a:t>
            </a:fld>
            <a:endParaRPr lang="en-HU"/>
          </a:p>
        </p:txBody>
      </p:sp>
    </p:spTree>
    <p:extLst>
      <p:ext uri="{BB962C8B-B14F-4D97-AF65-F5344CB8AC3E}">
        <p14:creationId xmlns:p14="http://schemas.microsoft.com/office/powerpoint/2010/main" val="158416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28EC5980-D672-BD42-87AE-54BEA2AA2A82}" type="slidenum">
              <a:rPr lang="en-HU" smtClean="0"/>
              <a:t>66</a:t>
            </a:fld>
            <a:endParaRPr lang="en-HU"/>
          </a:p>
        </p:txBody>
      </p:sp>
    </p:spTree>
    <p:extLst>
      <p:ext uri="{BB962C8B-B14F-4D97-AF65-F5344CB8AC3E}">
        <p14:creationId xmlns:p14="http://schemas.microsoft.com/office/powerpoint/2010/main" val="39946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u-HU"/>
              <a:t>Mintacím szerkesztése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5B427CF-9EFC-4F92-A07E-4E89ED4C6BA3}" type="datetimeFigureOut">
              <a:rPr lang="hu-HU" smtClean="0"/>
              <a:t>2024. 11. 01.</a:t>
            </a:fld>
            <a:endParaRPr lang="hu-H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u-H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79F289D-1DBB-4035-B85E-8D0AFB1B6318}" type="slidenum">
              <a:rPr lang="hu-HU" smtClean="0"/>
              <a:t>‹#›</a:t>
            </a:fld>
            <a:endParaRPr lang="hu-H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5B427CF-9EFC-4F92-A07E-4E89ED4C6BA3}" type="datetimeFigureOut">
              <a:rPr lang="hu-HU" smtClean="0"/>
              <a:t>2024. 11. 01.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u-HU"/>
              <a:t>Mintacím szerkesztése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5B427CF-9EFC-4F92-A07E-4E89ED4C6BA3}" type="datetimeFigureOut">
              <a:rPr lang="hu-HU" smtClean="0"/>
              <a:t>2024. 11. 01.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5B427CF-9EFC-4F92-A07E-4E89ED4C6BA3}" type="datetimeFigureOut">
              <a:rPr lang="hu-HU" smtClean="0"/>
              <a:t>2024. 11. 01.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u-HU"/>
              <a:t>Mintacím szerkesztése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5B427CF-9EFC-4F92-A07E-4E89ED4C6BA3}" type="datetimeFigureOut">
              <a:rPr lang="hu-HU" smtClean="0"/>
              <a:t>2024. 11. 01.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5" name="Date Placeholder 4"/>
          <p:cNvSpPr>
            <a:spLocks noGrp="1"/>
          </p:cNvSpPr>
          <p:nvPr>
            <p:ph type="dt" sz="half" idx="10"/>
          </p:nvPr>
        </p:nvSpPr>
        <p:spPr/>
        <p:txBody>
          <a:bodyPr/>
          <a:lstStyle/>
          <a:p>
            <a:fld id="{B5B427CF-9EFC-4F92-A07E-4E89ED4C6BA3}" type="datetimeFigureOut">
              <a:rPr lang="hu-HU" smtClean="0"/>
              <a:t>2024. 11. 01.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79F289D-1DBB-4035-B85E-8D0AFB1B6318}" type="slidenum">
              <a:rPr lang="hu-HU" smtClean="0"/>
              <a:t>‹#›</a:t>
            </a:fld>
            <a:endParaRPr lang="hu-HU"/>
          </a:p>
        </p:txBody>
      </p:sp>
      <p:sp>
        <p:nvSpPr>
          <p:cNvPr id="9" name="Content Placeholder 8"/>
          <p:cNvSpPr>
            <a:spLocks noGrp="1"/>
          </p:cNvSpPr>
          <p:nvPr>
            <p:ph sz="quarter" idx="13"/>
          </p:nvPr>
        </p:nvSpPr>
        <p:spPr>
          <a:xfrm>
            <a:off x="1042416" y="2313432"/>
            <a:ext cx="3419856" cy="349300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5B427CF-9EFC-4F92-A07E-4E89ED4C6BA3}" type="datetimeFigureOut">
              <a:rPr lang="hu-HU" smtClean="0"/>
              <a:t>2024. 11. 01.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Date Placeholder 2"/>
          <p:cNvSpPr>
            <a:spLocks noGrp="1"/>
          </p:cNvSpPr>
          <p:nvPr>
            <p:ph type="dt" sz="half" idx="10"/>
          </p:nvPr>
        </p:nvSpPr>
        <p:spPr/>
        <p:txBody>
          <a:bodyPr/>
          <a:lstStyle/>
          <a:p>
            <a:fld id="{B5B427CF-9EFC-4F92-A07E-4E89ED4C6BA3}" type="datetimeFigureOut">
              <a:rPr lang="hu-HU" smtClean="0"/>
              <a:t>2024. 11. 01.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427CF-9EFC-4F92-A07E-4E89ED4C6BA3}" type="datetimeFigureOut">
              <a:rPr lang="hu-HU" smtClean="0"/>
              <a:t>2024. 11. 01.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B427CF-9EFC-4F92-A07E-4E89ED4C6BA3}" type="datetimeFigureOut">
              <a:rPr lang="hu-HU" smtClean="0"/>
              <a:t>2024. 11. 01.</a:t>
            </a:fld>
            <a:endParaRPr lang="hu-HU"/>
          </a:p>
        </p:txBody>
      </p:sp>
      <p:sp>
        <p:nvSpPr>
          <p:cNvPr id="7" name="Slide Number Placeholder 6"/>
          <p:cNvSpPr>
            <a:spLocks noGrp="1"/>
          </p:cNvSpPr>
          <p:nvPr>
            <p:ph type="sldNum" sz="quarter" idx="12"/>
          </p:nvPr>
        </p:nvSpPr>
        <p:spPr/>
        <p:txBody>
          <a:bodyPr/>
          <a:lstStyle/>
          <a:p>
            <a:fld id="{379F289D-1DBB-4035-B85E-8D0AFB1B6318}" type="slidenum">
              <a:rPr lang="hu-HU" smtClean="0"/>
              <a:t>‹#›</a:t>
            </a:fld>
            <a:endParaRPr lang="hu-H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u-HU"/>
              <a:t>Mintacím szerkesztése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u-HU"/>
              <a:t>Mintacím szerkesztése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5B427CF-9EFC-4F92-A07E-4E89ED4C6BA3}" type="datetimeFigureOut">
              <a:rPr lang="hu-HU" smtClean="0"/>
              <a:t>2024. 11. 01.</a:t>
            </a:fld>
            <a:endParaRPr lang="hu-H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7" name="Slide Number Placeholder 6"/>
          <p:cNvSpPr>
            <a:spLocks noGrp="1"/>
          </p:cNvSpPr>
          <p:nvPr>
            <p:ph type="sldNum" sz="quarter" idx="12"/>
          </p:nvPr>
        </p:nvSpPr>
        <p:spPr/>
        <p:txBody>
          <a:bodyPr/>
          <a:lstStyle/>
          <a:p>
            <a:fld id="{379F289D-1DBB-4035-B85E-8D0AFB1B6318}"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u-HU"/>
              <a:t>Mintacím szerkesztése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5B427CF-9EFC-4F92-A07E-4E89ED4C6BA3}" type="datetimeFigureOut">
              <a:rPr lang="hu-HU" smtClean="0"/>
              <a:t>2024. 11. 01.</a:t>
            </a:fld>
            <a:endParaRPr lang="hu-H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79F289D-1DBB-4035-B85E-8D0AFB1B6318}"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ur-lex.europa.eu/legal-content/EN/TXT/?uri=CELEX%3A32024L122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gal-content/EN/TXT/?uri=CELEX%3A32024L120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ommission.europa.eu/document/download/32810655-fe94-44c2-9099-2813c42c9adb_en?filename=EAW%20Statistics%20Report%202022.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mailto:jbgeller@ajk.elte.h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733365" y="548680"/>
            <a:ext cx="3583051" cy="3816424"/>
          </a:xfrm>
        </p:spPr>
        <p:txBody>
          <a:bodyPr>
            <a:noAutofit/>
          </a:bodyPr>
          <a:lstStyle/>
          <a:p>
            <a:r>
              <a:rPr lang="en-GB" sz="4400" b="1" i="1" dirty="0"/>
              <a:t>Introduction to EU Criminal Law</a:t>
            </a:r>
          </a:p>
        </p:txBody>
      </p:sp>
      <p:sp>
        <p:nvSpPr>
          <p:cNvPr id="3" name="Alcím 2"/>
          <p:cNvSpPr>
            <a:spLocks noGrp="1"/>
          </p:cNvSpPr>
          <p:nvPr>
            <p:ph type="subTitle" idx="1"/>
          </p:nvPr>
        </p:nvSpPr>
        <p:spPr>
          <a:xfrm>
            <a:off x="4733365" y="4421080"/>
            <a:ext cx="3309803" cy="1528200"/>
          </a:xfrm>
        </p:spPr>
        <p:txBody>
          <a:bodyPr/>
          <a:lstStyle/>
          <a:p>
            <a:r>
              <a:rPr lang="hu-HU" sz="2400" b="1" dirty="0">
                <a:solidFill>
                  <a:srgbClr val="0070C0"/>
                </a:solidFill>
              </a:rPr>
              <a:t>Prof. B. </a:t>
            </a:r>
            <a:r>
              <a:rPr lang="hu-HU" sz="2400" b="1" dirty="0" err="1">
                <a:solidFill>
                  <a:srgbClr val="0070C0"/>
                </a:solidFill>
              </a:rPr>
              <a:t>J</a:t>
            </a:r>
            <a:r>
              <a:rPr lang="hu-HU" sz="2400" b="1">
                <a:solidFill>
                  <a:srgbClr val="0070C0"/>
                </a:solidFill>
              </a:rPr>
              <a:t>. Gellér, </a:t>
            </a:r>
          </a:p>
          <a:p>
            <a:r>
              <a:rPr lang="hu-HU" b="1">
                <a:solidFill>
                  <a:srgbClr val="0070C0"/>
                </a:solidFill>
              </a:rPr>
              <a:t>PhD (Cambridge), LLD (ELTE, Budapest)</a:t>
            </a:r>
          </a:p>
          <a:p>
            <a:r>
              <a:rPr lang="hu-HU" b="1">
                <a:solidFill>
                  <a:srgbClr val="0070C0"/>
                </a:solidFill>
              </a:rPr>
              <a:t>ELTE Law </a:t>
            </a:r>
            <a:r>
              <a:rPr lang="hu-HU" b="1" err="1">
                <a:solidFill>
                  <a:srgbClr val="0070C0"/>
                </a:solidFill>
              </a:rPr>
              <a:t>Faculty</a:t>
            </a:r>
            <a:endParaRPr lang="hu-HU" b="1">
              <a:solidFill>
                <a:srgbClr val="0070C0"/>
              </a:solidFill>
            </a:endParaRPr>
          </a:p>
        </p:txBody>
      </p:sp>
    </p:spTree>
    <p:extLst>
      <p:ext uri="{BB962C8B-B14F-4D97-AF65-F5344CB8AC3E}">
        <p14:creationId xmlns:p14="http://schemas.microsoft.com/office/powerpoint/2010/main" val="461972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artalom helye 9">
            <a:extLst>
              <a:ext uri="{FF2B5EF4-FFF2-40B4-BE49-F238E27FC236}">
                <a16:creationId xmlns:a16="http://schemas.microsoft.com/office/drawing/2014/main" id="{3F42C2F6-D0CA-FC22-BA6D-F09443790F28}"/>
              </a:ext>
            </a:extLst>
          </p:cNvPr>
          <p:cNvPicPr>
            <a:picLocks noGrp="1" noChangeAspect="1"/>
          </p:cNvPicPr>
          <p:nvPr>
            <p:ph idx="1"/>
          </p:nvPr>
        </p:nvPicPr>
        <p:blipFill>
          <a:blip r:embed="rId2"/>
          <a:stretch>
            <a:fillRect/>
          </a:stretch>
        </p:blipFill>
        <p:spPr>
          <a:xfrm>
            <a:off x="1259632" y="1340768"/>
            <a:ext cx="6984775" cy="4536504"/>
          </a:xfrm>
          <a:prstGeom prst="rect">
            <a:avLst/>
          </a:prstGeom>
        </p:spPr>
      </p:pic>
    </p:spTree>
    <p:extLst>
      <p:ext uri="{BB962C8B-B14F-4D97-AF65-F5344CB8AC3E}">
        <p14:creationId xmlns:p14="http://schemas.microsoft.com/office/powerpoint/2010/main" val="379142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108" y="404664"/>
            <a:ext cx="7024744" cy="571520"/>
          </a:xfrm>
        </p:spPr>
        <p:txBody>
          <a:bodyPr>
            <a:normAutofit fontScale="90000"/>
          </a:bodyPr>
          <a:lstStyle/>
          <a:p>
            <a:r>
              <a:rPr lang="hu-HU" b="1" dirty="0">
                <a:solidFill>
                  <a:srgbClr val="FF0000"/>
                </a:solidFill>
              </a:rPr>
              <a:t>Schengen</a:t>
            </a:r>
            <a:endParaRPr lang="en-GB" b="1" dirty="0">
              <a:solidFill>
                <a:srgbClr val="FF0000"/>
              </a:solidFill>
            </a:endParaRPr>
          </a:p>
        </p:txBody>
      </p:sp>
      <p:sp>
        <p:nvSpPr>
          <p:cNvPr id="3" name="Tartalom helye 2"/>
          <p:cNvSpPr>
            <a:spLocks noGrp="1"/>
          </p:cNvSpPr>
          <p:nvPr>
            <p:ph idx="1"/>
          </p:nvPr>
        </p:nvSpPr>
        <p:spPr>
          <a:xfrm>
            <a:off x="457200" y="1052736"/>
            <a:ext cx="8363272" cy="5400600"/>
          </a:xfrm>
        </p:spPr>
        <p:txBody>
          <a:bodyPr>
            <a:noAutofit/>
          </a:bodyPr>
          <a:lstStyle/>
          <a:p>
            <a:pPr marL="0" indent="0">
              <a:buNone/>
            </a:pPr>
            <a:r>
              <a:rPr lang="en-US" sz="2800" b="1" dirty="0">
                <a:solidFill>
                  <a:srgbClr val="C00000"/>
                </a:solidFill>
              </a:rPr>
              <a:t>Schengen Agreement signed on 14 June </a:t>
            </a:r>
            <a:r>
              <a:rPr lang="en-US" sz="2800" b="1" dirty="0">
                <a:solidFill>
                  <a:schemeClr val="accent1"/>
                </a:solidFill>
              </a:rPr>
              <a:t>1985</a:t>
            </a:r>
            <a:r>
              <a:rPr lang="en-US" sz="2800" b="1" dirty="0">
                <a:solidFill>
                  <a:srgbClr val="C00000"/>
                </a:solidFill>
              </a:rPr>
              <a:t> by five of the then ten EU member states</a:t>
            </a:r>
            <a:r>
              <a:rPr lang="hu-HU" sz="2800" b="1" dirty="0">
                <a:solidFill>
                  <a:srgbClr val="C00000"/>
                </a:solidFill>
              </a:rPr>
              <a:t> (</a:t>
            </a:r>
            <a:r>
              <a:rPr lang="hu-HU" sz="2800" b="1" dirty="0" err="1">
                <a:solidFill>
                  <a:srgbClr val="C00000"/>
                </a:solidFill>
              </a:rPr>
              <a:t>Fr</a:t>
            </a:r>
            <a:r>
              <a:rPr lang="hu-HU" sz="2800" b="1" dirty="0">
                <a:solidFill>
                  <a:srgbClr val="C00000"/>
                </a:solidFill>
              </a:rPr>
              <a:t>. </a:t>
            </a:r>
            <a:r>
              <a:rPr lang="hu-HU" sz="2800" b="1" dirty="0" err="1">
                <a:solidFill>
                  <a:srgbClr val="C00000"/>
                </a:solidFill>
              </a:rPr>
              <a:t>G</a:t>
            </a:r>
            <a:r>
              <a:rPr lang="hu-HU" sz="2800" b="1" dirty="0">
                <a:solidFill>
                  <a:srgbClr val="C00000"/>
                </a:solidFill>
              </a:rPr>
              <a:t>., Benelux </a:t>
            </a:r>
            <a:r>
              <a:rPr lang="hu-HU" sz="2800" b="1" dirty="0" err="1">
                <a:solidFill>
                  <a:srgbClr val="C00000"/>
                </a:solidFill>
              </a:rPr>
              <a:t>States</a:t>
            </a:r>
            <a:r>
              <a:rPr lang="hu-HU" sz="2800" b="1" dirty="0">
                <a:solidFill>
                  <a:srgbClr val="C00000"/>
                </a:solidFill>
              </a:rPr>
              <a:t>)</a:t>
            </a:r>
          </a:p>
          <a:p>
            <a:pPr marL="0" indent="0">
              <a:buNone/>
            </a:pPr>
            <a:r>
              <a:rPr lang="en-US" sz="2800" dirty="0"/>
              <a:t>The Schengen Area was established outside of the then European Community, when consensus could not be reached among all of its member states on the abolition of border controls.</a:t>
            </a:r>
          </a:p>
          <a:p>
            <a:pPr marL="0" indent="0">
              <a:buNone/>
            </a:pPr>
            <a:r>
              <a:rPr lang="en-US" sz="2800" b="1" dirty="0">
                <a:solidFill>
                  <a:schemeClr val="accent1"/>
                </a:solidFill>
              </a:rPr>
              <a:t>In </a:t>
            </a:r>
            <a:r>
              <a:rPr lang="en-US" sz="2800" b="1" u="sng" dirty="0">
                <a:solidFill>
                  <a:srgbClr val="0070C0"/>
                </a:solidFill>
              </a:rPr>
              <a:t>1990,</a:t>
            </a:r>
            <a:r>
              <a:rPr lang="en-US" sz="2800" b="1" dirty="0">
                <a:solidFill>
                  <a:schemeClr val="accent1"/>
                </a:solidFill>
              </a:rPr>
              <a:t> the Agreement was supplemented by the </a:t>
            </a:r>
            <a:r>
              <a:rPr lang="en-US" sz="2800" b="1" u="sng" dirty="0">
                <a:solidFill>
                  <a:srgbClr val="0070C0"/>
                </a:solidFill>
              </a:rPr>
              <a:t>Schengen Convention </a:t>
            </a:r>
            <a:r>
              <a:rPr lang="en-US" sz="2800" b="1" dirty="0">
                <a:solidFill>
                  <a:schemeClr val="accent1"/>
                </a:solidFill>
              </a:rPr>
              <a:t>which proposed the abolition of internal border controls and a common visa policy.</a:t>
            </a:r>
            <a:r>
              <a:rPr lang="hu-HU" sz="2800" b="1" dirty="0">
                <a:solidFill>
                  <a:schemeClr val="accent1"/>
                </a:solidFill>
              </a:rPr>
              <a:t> </a:t>
            </a:r>
            <a:endParaRPr lang="en-GB" sz="2800" b="1" dirty="0">
              <a:solidFill>
                <a:srgbClr val="7030A0"/>
              </a:solidFill>
            </a:endParaRPr>
          </a:p>
        </p:txBody>
      </p:sp>
    </p:spTree>
    <p:extLst>
      <p:ext uri="{BB962C8B-B14F-4D97-AF65-F5344CB8AC3E}">
        <p14:creationId xmlns:p14="http://schemas.microsoft.com/office/powerpoint/2010/main" val="217038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EC182ED4-4726-39FE-46F6-7E981F508DAF}"/>
              </a:ext>
            </a:extLst>
          </p:cNvPr>
          <p:cNvSpPr>
            <a:spLocks noGrp="1"/>
          </p:cNvSpPr>
          <p:nvPr>
            <p:ph idx="1"/>
          </p:nvPr>
        </p:nvSpPr>
        <p:spPr>
          <a:xfrm>
            <a:off x="611560" y="692696"/>
            <a:ext cx="7848872" cy="5544616"/>
          </a:xfrm>
        </p:spPr>
        <p:txBody>
          <a:bodyPr>
            <a:normAutofit fontScale="92500"/>
          </a:bodyPr>
          <a:lstStyle/>
          <a:p>
            <a:pPr marL="0" indent="0">
              <a:buNone/>
            </a:pPr>
            <a:r>
              <a:rPr lang="en-US" sz="2400" b="1" dirty="0">
                <a:solidFill>
                  <a:srgbClr val="FF0000"/>
                </a:solidFill>
              </a:rPr>
              <a:t>The Agreements </a:t>
            </a:r>
            <a:r>
              <a:rPr lang="en-US" sz="2400" dirty="0"/>
              <a:t>and the rules adopted under them were entirely separate from the EU structures, and led to the creation of the </a:t>
            </a:r>
            <a:r>
              <a:rPr lang="en-US" sz="4000" b="1" dirty="0">
                <a:solidFill>
                  <a:srgbClr val="0070C0"/>
                </a:solidFill>
              </a:rPr>
              <a:t>Schengen Area </a:t>
            </a:r>
            <a:r>
              <a:rPr lang="en-US" sz="2400" b="1" dirty="0">
                <a:solidFill>
                  <a:srgbClr val="00B050"/>
                </a:solidFill>
              </a:rPr>
              <a:t>on 26 March 1995.</a:t>
            </a:r>
          </a:p>
          <a:p>
            <a:pPr marL="0" indent="0">
              <a:buNone/>
            </a:pPr>
            <a:r>
              <a:rPr lang="en-US" sz="2400" dirty="0"/>
              <a:t>The Agreement and related conventions were incorporated into the mainstream of European Union law by the Amsterdam Treaty in 1997, which came into effect in 1999. </a:t>
            </a:r>
            <a:endParaRPr lang="hu-HU" sz="2400" dirty="0"/>
          </a:p>
          <a:p>
            <a:pPr marL="0" indent="0">
              <a:buNone/>
            </a:pPr>
            <a:r>
              <a:rPr lang="en-US" sz="2800" dirty="0"/>
              <a:t>The </a:t>
            </a:r>
            <a:r>
              <a:rPr lang="en-US" sz="2800" b="1" dirty="0">
                <a:solidFill>
                  <a:srgbClr val="00B050"/>
                </a:solidFill>
              </a:rPr>
              <a:t>UK and Ireland </a:t>
            </a:r>
            <a:r>
              <a:rPr lang="en-US" sz="2800" dirty="0"/>
              <a:t>could not accept abolishing border controls but were given a full </a:t>
            </a:r>
            <a:r>
              <a:rPr lang="en-US" sz="2800" b="1" dirty="0">
                <a:solidFill>
                  <a:srgbClr val="00B050"/>
                </a:solidFill>
              </a:rPr>
              <a:t>opt-out </a:t>
            </a:r>
            <a:r>
              <a:rPr lang="en-US" sz="2800" dirty="0"/>
              <a:t>from the agreement. The Scandinavian members required </a:t>
            </a:r>
            <a:r>
              <a:rPr lang="en-US" sz="2800" b="1" dirty="0">
                <a:solidFill>
                  <a:srgbClr val="7030A0"/>
                </a:solidFill>
              </a:rPr>
              <a:t>Norway and Iceland to be included, which was accepted, and so a consensus could be reached.</a:t>
            </a:r>
            <a:endParaRPr lang="en-GB" sz="2800" b="1" dirty="0">
              <a:solidFill>
                <a:srgbClr val="7030A0"/>
              </a:solidFill>
            </a:endParaRPr>
          </a:p>
          <a:p>
            <a:pPr marL="68580" indent="0">
              <a:buNone/>
            </a:pPr>
            <a:endParaRPr lang="hu-HU" dirty="0"/>
          </a:p>
        </p:txBody>
      </p:sp>
    </p:spTree>
    <p:extLst>
      <p:ext uri="{BB962C8B-B14F-4D97-AF65-F5344CB8AC3E}">
        <p14:creationId xmlns:p14="http://schemas.microsoft.com/office/powerpoint/2010/main" val="269611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60" y="41705"/>
            <a:ext cx="7886700" cy="773841"/>
          </a:xfrm>
        </p:spPr>
        <p:txBody>
          <a:bodyPr>
            <a:normAutofit fontScale="90000"/>
          </a:bodyPr>
          <a:lstStyle/>
          <a:p>
            <a:pPr algn="ctr"/>
            <a:r>
              <a:rPr lang="en-US" b="1" dirty="0"/>
              <a:t>	</a:t>
            </a:r>
            <a:br>
              <a:rPr lang="en-US" b="1" dirty="0"/>
            </a:br>
            <a:r>
              <a:rPr lang="en-US" sz="3600" b="1" dirty="0"/>
              <a:t>Development of EU law – 1993-2009</a:t>
            </a:r>
          </a:p>
        </p:txBody>
      </p:sp>
      <p:sp>
        <p:nvSpPr>
          <p:cNvPr id="3" name="Content Placeholder 2"/>
          <p:cNvSpPr>
            <a:spLocks noGrp="1"/>
          </p:cNvSpPr>
          <p:nvPr>
            <p:ph idx="1"/>
          </p:nvPr>
        </p:nvSpPr>
        <p:spPr>
          <a:xfrm>
            <a:off x="428780" y="838346"/>
            <a:ext cx="8247676" cy="5614990"/>
          </a:xfrm>
        </p:spPr>
        <p:txBody>
          <a:bodyPr>
            <a:noAutofit/>
          </a:bodyPr>
          <a:lstStyle/>
          <a:p>
            <a:pPr marL="0" indent="0">
              <a:buNone/>
            </a:pPr>
            <a:r>
              <a:rPr lang="en-US" sz="1800" b="1" dirty="0"/>
              <a:t>Title VI of the Treaty on European Union</a:t>
            </a:r>
            <a:r>
              <a:rPr lang="hu-HU" sz="1800" b="1" dirty="0"/>
              <a:t> (TEU, </a:t>
            </a:r>
            <a:r>
              <a:rPr lang="hu-HU" sz="2000" b="1" dirty="0">
                <a:solidFill>
                  <a:srgbClr val="7030A0"/>
                </a:solidFill>
              </a:rPr>
              <a:t>Maastrich</a:t>
            </a:r>
            <a:r>
              <a:rPr lang="hu-HU" sz="1800" b="1" dirty="0"/>
              <a:t>t)</a:t>
            </a:r>
            <a:r>
              <a:rPr lang="en-US" sz="1800" b="1" dirty="0"/>
              <a:t> </a:t>
            </a:r>
          </a:p>
          <a:p>
            <a:pPr marL="0" indent="0">
              <a:buNone/>
            </a:pPr>
            <a:r>
              <a:rPr lang="en-US" sz="1800" dirty="0"/>
              <a:t>cooperation </a:t>
            </a:r>
            <a:r>
              <a:rPr lang="en-US" sz="1800" b="1" dirty="0">
                <a:solidFill>
                  <a:srgbClr val="C00000"/>
                </a:solidFill>
              </a:rPr>
              <a:t>on justice and home affairs</a:t>
            </a:r>
            <a:r>
              <a:rPr lang="hu-HU" sz="1800" b="1" dirty="0">
                <a:solidFill>
                  <a:srgbClr val="C00000"/>
                </a:solidFill>
              </a:rPr>
              <a:t> </a:t>
            </a:r>
            <a:r>
              <a:rPr lang="hu-HU" sz="1800" dirty="0"/>
              <a:t>in </a:t>
            </a:r>
            <a:r>
              <a:rPr lang="hu-HU" sz="1800" dirty="0" err="1"/>
              <a:t>the</a:t>
            </a:r>
            <a:r>
              <a:rPr lang="hu-HU" sz="1800" dirty="0"/>
              <a:t> </a:t>
            </a:r>
            <a:r>
              <a:rPr lang="hu-HU" sz="1800" dirty="0" err="1"/>
              <a:t>so-called</a:t>
            </a:r>
            <a:r>
              <a:rPr lang="hu-HU" sz="1800" dirty="0"/>
              <a:t> </a:t>
            </a:r>
            <a:r>
              <a:rPr lang="hu-HU" sz="1800" b="1" u="sng" dirty="0" err="1"/>
              <a:t>third</a:t>
            </a:r>
            <a:r>
              <a:rPr lang="hu-HU" sz="1800" b="1" u="sng" dirty="0"/>
              <a:t> </a:t>
            </a:r>
            <a:r>
              <a:rPr lang="hu-HU" sz="1800" b="1" u="sng" dirty="0" err="1"/>
              <a:t>pillar</a:t>
            </a:r>
            <a:r>
              <a:rPr lang="hu-HU" sz="1800" b="1" u="sng" dirty="0"/>
              <a:t> </a:t>
            </a:r>
            <a:r>
              <a:rPr lang="hu-HU" sz="1800" b="1" dirty="0"/>
              <a:t>(1993)</a:t>
            </a:r>
          </a:p>
          <a:p>
            <a:pPr marL="0" indent="0">
              <a:buNone/>
            </a:pPr>
            <a:r>
              <a:rPr lang="hu-HU" sz="1800" b="1" dirty="0"/>
              <a:t> </a:t>
            </a:r>
            <a:r>
              <a:rPr lang="en-GB" sz="1800" b="1" dirty="0"/>
              <a:t>1. </a:t>
            </a:r>
            <a:r>
              <a:rPr lang="en-GB" sz="1800" b="1" u="sng" dirty="0"/>
              <a:t>European Communities pillar</a:t>
            </a:r>
            <a:r>
              <a:rPr lang="hu-HU" sz="1800" b="1" dirty="0"/>
              <a:t>: (</a:t>
            </a:r>
            <a:r>
              <a:rPr lang="hu-HU" sz="1800" b="1" dirty="0" err="1"/>
              <a:t>supranational</a:t>
            </a:r>
            <a:r>
              <a:rPr lang="hu-HU" sz="1800" b="1" dirty="0"/>
              <a:t>)</a:t>
            </a:r>
          </a:p>
          <a:p>
            <a:pPr marL="0" indent="0">
              <a:buNone/>
            </a:pPr>
            <a:r>
              <a:rPr lang="en-GB" sz="1800" b="1" dirty="0">
                <a:solidFill>
                  <a:srgbClr val="FF0000"/>
                </a:solidFill>
              </a:rPr>
              <a:t>economic, social and environmental policies</a:t>
            </a:r>
            <a:r>
              <a:rPr lang="en-GB" sz="1800" b="1" dirty="0"/>
              <a:t>. </a:t>
            </a:r>
            <a:endParaRPr lang="hu-HU" sz="1800" b="1" dirty="0"/>
          </a:p>
          <a:p>
            <a:pPr marL="0" indent="0">
              <a:buNone/>
            </a:pPr>
            <a:r>
              <a:rPr lang="en-GB" sz="1800" b="1" dirty="0"/>
              <a:t>European Community (EC), the European Coal and Steel Community (ECSC, until its expiry in 2002), and the European Atomic Energy Community (EURATOM).</a:t>
            </a:r>
            <a:endParaRPr lang="hu-HU" sz="1800" b="1" dirty="0"/>
          </a:p>
          <a:p>
            <a:pPr marL="0" indent="0">
              <a:buNone/>
            </a:pPr>
            <a:r>
              <a:rPr lang="en-GB" sz="1800" b="1" u="sng" dirty="0"/>
              <a:t>2.The Common Foreign and Security Policy (CFSP) pillar</a:t>
            </a:r>
            <a:r>
              <a:rPr lang="hu-HU" sz="1800" b="1" u="sng" dirty="0"/>
              <a:t>: (</a:t>
            </a:r>
            <a:r>
              <a:rPr lang="hu-HU" sz="1800" b="1" u="sng" dirty="0" err="1"/>
              <a:t>intergovernmental</a:t>
            </a:r>
            <a:r>
              <a:rPr lang="hu-HU" sz="1800" b="1" u="sng" dirty="0"/>
              <a:t> </a:t>
            </a:r>
            <a:r>
              <a:rPr lang="hu-HU" sz="1800" b="1" u="sng" dirty="0" err="1"/>
              <a:t>cooperation</a:t>
            </a:r>
            <a:r>
              <a:rPr lang="hu-HU" sz="1800" b="1" u="sng" dirty="0"/>
              <a:t>) </a:t>
            </a:r>
            <a:r>
              <a:rPr lang="en-GB" sz="1800" b="1" dirty="0">
                <a:solidFill>
                  <a:srgbClr val="FF0000"/>
                </a:solidFill>
              </a:rPr>
              <a:t>foreign policy and military matters</a:t>
            </a:r>
            <a:endParaRPr lang="hu-HU" sz="1800" b="1" dirty="0">
              <a:solidFill>
                <a:srgbClr val="FF0000"/>
              </a:solidFill>
            </a:endParaRPr>
          </a:p>
          <a:p>
            <a:pPr marL="0" indent="0">
              <a:buNone/>
            </a:pPr>
            <a:endParaRPr lang="hu-HU" sz="1800" b="1" dirty="0">
              <a:solidFill>
                <a:srgbClr val="FF0000"/>
              </a:solidFill>
            </a:endParaRPr>
          </a:p>
          <a:p>
            <a:pPr marL="0" indent="0">
              <a:buNone/>
            </a:pPr>
            <a:r>
              <a:rPr lang="en-GB" sz="3200" b="1" u="sng" dirty="0">
                <a:solidFill>
                  <a:srgbClr val="0070C0"/>
                </a:solidFill>
              </a:rPr>
              <a:t>3. </a:t>
            </a:r>
            <a:r>
              <a:rPr lang="en-GB" sz="3200" b="1" dirty="0">
                <a:solidFill>
                  <a:srgbClr val="7030A0"/>
                </a:solidFill>
              </a:rPr>
              <a:t>Justice and Home Affairs (JHA</a:t>
            </a:r>
            <a:r>
              <a:rPr lang="hu-HU" sz="3200" b="1" dirty="0">
                <a:solidFill>
                  <a:srgbClr val="7030A0"/>
                </a:solidFill>
              </a:rPr>
              <a:t>)</a:t>
            </a:r>
            <a:r>
              <a:rPr lang="en-GB" sz="3200" b="1" dirty="0">
                <a:solidFill>
                  <a:srgbClr val="7030A0"/>
                </a:solidFill>
              </a:rPr>
              <a:t>).</a:t>
            </a:r>
            <a:r>
              <a:rPr lang="en-GB" sz="3200" b="1" dirty="0">
                <a:solidFill>
                  <a:srgbClr val="0070C0"/>
                </a:solidFill>
              </a:rPr>
              <a:t>co-operation in the fight against crime. (intergovernmental cooperation)</a:t>
            </a:r>
            <a:endParaRPr lang="en-GB" sz="3200" b="1" dirty="0">
              <a:solidFill>
                <a:srgbClr val="7030A0"/>
              </a:solidFill>
            </a:endParaRPr>
          </a:p>
          <a:p>
            <a:pPr marL="0" indent="0">
              <a:buNone/>
            </a:pPr>
            <a:endParaRPr lang="hu-HU" sz="1500" dirty="0"/>
          </a:p>
          <a:p>
            <a:pPr marL="0" indent="0">
              <a:buNone/>
            </a:pPr>
            <a:r>
              <a:rPr lang="en-US" sz="1500" dirty="0"/>
              <a:t> </a:t>
            </a:r>
            <a:endParaRPr lang="hu-HU" sz="1500" dirty="0"/>
          </a:p>
        </p:txBody>
      </p:sp>
    </p:spTree>
    <p:extLst>
      <p:ext uri="{BB962C8B-B14F-4D97-AF65-F5344CB8AC3E}">
        <p14:creationId xmlns:p14="http://schemas.microsoft.com/office/powerpoint/2010/main" val="204568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0688"/>
            <a:ext cx="7024744" cy="720080"/>
          </a:xfrm>
        </p:spPr>
        <p:txBody>
          <a:bodyPr>
            <a:normAutofit fontScale="90000"/>
          </a:bodyPr>
          <a:lstStyle/>
          <a:p>
            <a:r>
              <a:rPr lang="hu-HU" b="1" dirty="0" err="1"/>
              <a:t>Treaty</a:t>
            </a:r>
            <a:r>
              <a:rPr lang="hu-HU" b="1" dirty="0"/>
              <a:t> of Amsterdam </a:t>
            </a:r>
            <a:r>
              <a:rPr lang="hu-HU" sz="2700" b="1" dirty="0"/>
              <a:t>(1997, 1999)</a:t>
            </a:r>
            <a:endParaRPr lang="en-US" sz="2700" b="1" dirty="0"/>
          </a:p>
        </p:txBody>
      </p:sp>
      <p:sp>
        <p:nvSpPr>
          <p:cNvPr id="3" name="Content Placeholder 2"/>
          <p:cNvSpPr>
            <a:spLocks noGrp="1"/>
          </p:cNvSpPr>
          <p:nvPr>
            <p:ph idx="1"/>
          </p:nvPr>
        </p:nvSpPr>
        <p:spPr>
          <a:xfrm>
            <a:off x="83127" y="1484785"/>
            <a:ext cx="8894618" cy="5126080"/>
          </a:xfrm>
        </p:spPr>
        <p:txBody>
          <a:bodyPr>
            <a:normAutofit fontScale="92500" lnSpcReduction="10000"/>
          </a:bodyPr>
          <a:lstStyle/>
          <a:p>
            <a:r>
              <a:rPr lang="hu-HU" dirty="0" err="1"/>
              <a:t>extended</a:t>
            </a:r>
            <a:r>
              <a:rPr lang="hu-HU" dirty="0"/>
              <a:t> </a:t>
            </a:r>
            <a:r>
              <a:rPr lang="hu-HU" dirty="0" err="1"/>
              <a:t>the</a:t>
            </a:r>
            <a:r>
              <a:rPr lang="hu-HU" dirty="0"/>
              <a:t> </a:t>
            </a:r>
            <a:r>
              <a:rPr lang="hu-HU" dirty="0" err="1"/>
              <a:t>provisions</a:t>
            </a:r>
            <a:r>
              <a:rPr lang="hu-HU" dirty="0"/>
              <a:t> of </a:t>
            </a:r>
            <a:r>
              <a:rPr lang="hu-HU" dirty="0" err="1"/>
              <a:t>the</a:t>
            </a:r>
            <a:r>
              <a:rPr lang="hu-HU" dirty="0"/>
              <a:t> TEU, </a:t>
            </a:r>
          </a:p>
          <a:p>
            <a:r>
              <a:rPr lang="hu-HU" dirty="0" err="1"/>
              <a:t>Title</a:t>
            </a:r>
            <a:r>
              <a:rPr lang="hu-HU" dirty="0"/>
              <a:t> VI, </a:t>
            </a:r>
            <a:r>
              <a:rPr lang="en-GB" sz="2400" b="1" u="sng" dirty="0">
                <a:solidFill>
                  <a:srgbClr val="0070C0"/>
                </a:solidFill>
              </a:rPr>
              <a:t>Police and Judicial Co-operation in Criminal Matters (PJCC)</a:t>
            </a:r>
            <a:r>
              <a:rPr lang="hu-HU" sz="2400" b="1" u="sng" dirty="0">
                <a:solidFill>
                  <a:srgbClr val="0070C0"/>
                </a:solidFill>
              </a:rPr>
              <a:t>:(</a:t>
            </a:r>
            <a:r>
              <a:rPr lang="hu-HU" sz="2400" b="1" u="sng" dirty="0" err="1">
                <a:solidFill>
                  <a:srgbClr val="FFC000"/>
                </a:solidFill>
              </a:rPr>
              <a:t>intergovernmental</a:t>
            </a:r>
            <a:r>
              <a:rPr lang="hu-HU" sz="2400" b="1" u="sng" dirty="0">
                <a:solidFill>
                  <a:srgbClr val="FFC000"/>
                </a:solidFill>
              </a:rPr>
              <a:t> </a:t>
            </a:r>
            <a:r>
              <a:rPr lang="hu-HU" sz="2400" b="1" u="sng" dirty="0" err="1">
                <a:solidFill>
                  <a:srgbClr val="FFC000"/>
                </a:solidFill>
              </a:rPr>
              <a:t>cooperation</a:t>
            </a:r>
            <a:r>
              <a:rPr lang="hu-HU" sz="2400" b="1" u="sng" dirty="0">
                <a:solidFill>
                  <a:srgbClr val="0070C0"/>
                </a:solidFill>
              </a:rPr>
              <a:t>) </a:t>
            </a:r>
            <a:endParaRPr lang="hu-HU" b="1" dirty="0"/>
          </a:p>
          <a:p>
            <a:r>
              <a:rPr lang="hu-HU" b="1" u="sng" dirty="0" err="1">
                <a:solidFill>
                  <a:srgbClr val="FF0000"/>
                </a:solidFill>
              </a:rPr>
              <a:t>common</a:t>
            </a:r>
            <a:r>
              <a:rPr lang="hu-HU" b="1" u="sng" dirty="0">
                <a:solidFill>
                  <a:srgbClr val="FF0000"/>
                </a:solidFill>
              </a:rPr>
              <a:t> </a:t>
            </a:r>
            <a:r>
              <a:rPr lang="hu-HU" b="1" u="sng" dirty="0" err="1">
                <a:solidFill>
                  <a:srgbClr val="FF0000"/>
                </a:solidFill>
              </a:rPr>
              <a:t>actions</a:t>
            </a:r>
            <a:r>
              <a:rPr lang="hu-HU" b="1" u="sng" dirty="0">
                <a:solidFill>
                  <a:srgbClr val="FF0000"/>
                </a:solidFill>
              </a:rPr>
              <a:t> </a:t>
            </a:r>
            <a:r>
              <a:rPr lang="hu-HU" b="1" dirty="0"/>
              <a:t>and </a:t>
            </a:r>
          </a:p>
          <a:p>
            <a:r>
              <a:rPr lang="hu-HU" b="1" u="sng" dirty="0" err="1">
                <a:solidFill>
                  <a:srgbClr val="FF0000"/>
                </a:solidFill>
              </a:rPr>
              <a:t>framework</a:t>
            </a:r>
            <a:r>
              <a:rPr lang="hu-HU" b="1" u="sng" dirty="0">
                <a:solidFill>
                  <a:srgbClr val="FF0000"/>
                </a:solidFill>
              </a:rPr>
              <a:t> </a:t>
            </a:r>
            <a:r>
              <a:rPr lang="hu-HU" b="1" u="sng" dirty="0" err="1">
                <a:solidFill>
                  <a:srgbClr val="FF0000"/>
                </a:solidFill>
              </a:rPr>
              <a:t>decisions</a:t>
            </a:r>
            <a:r>
              <a:rPr lang="hu-HU" dirty="0"/>
              <a:t>:</a:t>
            </a:r>
          </a:p>
          <a:p>
            <a:r>
              <a:rPr lang="hu-HU" b="1" dirty="0" err="1"/>
              <a:t>acting</a:t>
            </a:r>
            <a:r>
              <a:rPr lang="hu-HU" b="1" dirty="0"/>
              <a:t> </a:t>
            </a:r>
            <a:r>
              <a:rPr lang="hu-HU" b="1" dirty="0" err="1"/>
              <a:t>unanimously</a:t>
            </a:r>
            <a:r>
              <a:rPr lang="hu-HU" b="1" dirty="0"/>
              <a:t> </a:t>
            </a:r>
            <a:r>
              <a:rPr lang="hu-HU" b="1" dirty="0" err="1"/>
              <a:t>on</a:t>
            </a:r>
            <a:r>
              <a:rPr lang="hu-HU" b="1" dirty="0"/>
              <a:t> </a:t>
            </a:r>
            <a:r>
              <a:rPr lang="hu-HU" b="1" dirty="0" err="1"/>
              <a:t>the</a:t>
            </a:r>
            <a:r>
              <a:rPr lang="hu-HU" b="1" dirty="0"/>
              <a:t> </a:t>
            </a:r>
            <a:r>
              <a:rPr lang="hu-HU" b="1" dirty="0" err="1"/>
              <a:t>initiative</a:t>
            </a:r>
            <a:r>
              <a:rPr lang="hu-HU" b="1" dirty="0"/>
              <a:t> of </a:t>
            </a:r>
            <a:r>
              <a:rPr lang="hu-HU" b="1" dirty="0" err="1"/>
              <a:t>any</a:t>
            </a:r>
            <a:r>
              <a:rPr lang="hu-HU" b="1" dirty="0"/>
              <a:t> </a:t>
            </a:r>
            <a:r>
              <a:rPr lang="hu-HU" b="1" dirty="0" err="1"/>
              <a:t>Member</a:t>
            </a:r>
            <a:r>
              <a:rPr lang="hu-HU" b="1" dirty="0"/>
              <a:t> </a:t>
            </a:r>
            <a:r>
              <a:rPr lang="hu-HU" b="1" dirty="0" err="1"/>
              <a:t>State</a:t>
            </a:r>
            <a:r>
              <a:rPr lang="hu-HU" b="1" dirty="0"/>
              <a:t> </a:t>
            </a:r>
            <a:r>
              <a:rPr lang="hu-HU" b="1" dirty="0" err="1"/>
              <a:t>or</a:t>
            </a:r>
            <a:r>
              <a:rPr lang="hu-HU" b="1" dirty="0"/>
              <a:t> of </a:t>
            </a:r>
            <a:r>
              <a:rPr lang="hu-HU" b="1" dirty="0" err="1"/>
              <a:t>the</a:t>
            </a:r>
            <a:r>
              <a:rPr lang="hu-HU" b="1" dirty="0"/>
              <a:t> </a:t>
            </a:r>
            <a:r>
              <a:rPr lang="hu-HU" b="1" dirty="0" err="1"/>
              <a:t>Commission</a:t>
            </a:r>
            <a:r>
              <a:rPr lang="hu-HU" b="1" dirty="0"/>
              <a:t>, </a:t>
            </a:r>
            <a:r>
              <a:rPr lang="hu-HU" b="1" dirty="0" err="1"/>
              <a:t>the</a:t>
            </a:r>
            <a:r>
              <a:rPr lang="hu-HU" b="1" dirty="0"/>
              <a:t> </a:t>
            </a:r>
            <a:r>
              <a:rPr lang="hu-HU" b="1" dirty="0" err="1"/>
              <a:t>Council</a:t>
            </a:r>
            <a:r>
              <a:rPr lang="hu-HU" b="1" dirty="0"/>
              <a:t> </a:t>
            </a:r>
            <a:r>
              <a:rPr lang="hu-HU" b="1" dirty="0" err="1"/>
              <a:t>may</a:t>
            </a:r>
            <a:r>
              <a:rPr lang="hu-HU" dirty="0"/>
              <a:t>: </a:t>
            </a:r>
          </a:p>
          <a:p>
            <a:r>
              <a:rPr lang="hu-HU" dirty="0"/>
              <a:t>(a) </a:t>
            </a:r>
            <a:r>
              <a:rPr lang="hu-HU" dirty="0" err="1"/>
              <a:t>adopt</a:t>
            </a:r>
            <a:r>
              <a:rPr lang="hu-HU" dirty="0"/>
              <a:t> </a:t>
            </a:r>
            <a:r>
              <a:rPr lang="hu-HU" dirty="0" err="1"/>
              <a:t>common</a:t>
            </a:r>
            <a:r>
              <a:rPr lang="hu-HU" dirty="0"/>
              <a:t> </a:t>
            </a:r>
            <a:r>
              <a:rPr lang="hu-HU" dirty="0" err="1"/>
              <a:t>positions</a:t>
            </a:r>
            <a:r>
              <a:rPr lang="hu-HU" dirty="0"/>
              <a:t> </a:t>
            </a:r>
            <a:r>
              <a:rPr lang="hu-HU" dirty="0" err="1"/>
              <a:t>defining</a:t>
            </a:r>
            <a:r>
              <a:rPr lang="hu-HU" dirty="0"/>
              <a:t> </a:t>
            </a:r>
            <a:r>
              <a:rPr lang="hu-HU" dirty="0" err="1"/>
              <a:t>the</a:t>
            </a:r>
            <a:r>
              <a:rPr lang="hu-HU" dirty="0"/>
              <a:t> </a:t>
            </a:r>
            <a:r>
              <a:rPr lang="hu-HU" dirty="0" err="1"/>
              <a:t>approach</a:t>
            </a:r>
            <a:r>
              <a:rPr lang="hu-HU" dirty="0"/>
              <a:t> of </a:t>
            </a:r>
            <a:r>
              <a:rPr lang="hu-HU" dirty="0" err="1"/>
              <a:t>the</a:t>
            </a:r>
            <a:r>
              <a:rPr lang="hu-HU" dirty="0"/>
              <a:t> Union </a:t>
            </a:r>
            <a:r>
              <a:rPr lang="hu-HU" dirty="0" err="1"/>
              <a:t>to</a:t>
            </a:r>
            <a:r>
              <a:rPr lang="hu-HU" dirty="0"/>
              <a:t> a </a:t>
            </a:r>
            <a:r>
              <a:rPr lang="hu-HU" dirty="0" err="1"/>
              <a:t>particular</a:t>
            </a:r>
            <a:r>
              <a:rPr lang="hu-HU" dirty="0"/>
              <a:t> </a:t>
            </a:r>
            <a:r>
              <a:rPr lang="hu-HU" dirty="0" err="1"/>
              <a:t>matter</a:t>
            </a:r>
            <a:r>
              <a:rPr lang="hu-HU" dirty="0"/>
              <a:t>;</a:t>
            </a:r>
          </a:p>
          <a:p>
            <a:r>
              <a:rPr lang="hu-HU" dirty="0"/>
              <a:t>(</a:t>
            </a:r>
            <a:r>
              <a:rPr lang="hu-HU" dirty="0" err="1"/>
              <a:t>b</a:t>
            </a:r>
            <a:r>
              <a:rPr lang="hu-HU" dirty="0"/>
              <a:t>) </a:t>
            </a:r>
            <a:r>
              <a:rPr lang="hu-HU" b="1" dirty="0" err="1"/>
              <a:t>adopt</a:t>
            </a:r>
            <a:r>
              <a:rPr lang="hu-HU" b="1" dirty="0"/>
              <a:t> </a:t>
            </a:r>
            <a:r>
              <a:rPr lang="hu-HU" b="1" dirty="0" err="1"/>
              <a:t>framework</a:t>
            </a:r>
            <a:r>
              <a:rPr lang="hu-HU" b="1" dirty="0"/>
              <a:t> </a:t>
            </a:r>
            <a:r>
              <a:rPr lang="hu-HU" b="1" dirty="0" err="1"/>
              <a:t>decisions</a:t>
            </a:r>
            <a:r>
              <a:rPr lang="hu-HU" b="1" dirty="0"/>
              <a:t> </a:t>
            </a:r>
            <a:r>
              <a:rPr lang="hu-HU" dirty="0" err="1"/>
              <a:t>for</a:t>
            </a:r>
            <a:r>
              <a:rPr lang="hu-HU" dirty="0"/>
              <a:t> </a:t>
            </a:r>
            <a:r>
              <a:rPr lang="hu-HU" dirty="0" err="1"/>
              <a:t>the</a:t>
            </a:r>
            <a:r>
              <a:rPr lang="hu-HU" dirty="0"/>
              <a:t> </a:t>
            </a:r>
            <a:r>
              <a:rPr lang="hu-HU" dirty="0" err="1"/>
              <a:t>purpose</a:t>
            </a:r>
            <a:r>
              <a:rPr lang="hu-HU" dirty="0"/>
              <a:t> of </a:t>
            </a:r>
            <a:r>
              <a:rPr lang="hu-HU" dirty="0" err="1"/>
              <a:t>approximation</a:t>
            </a:r>
            <a:r>
              <a:rPr lang="hu-HU" dirty="0"/>
              <a:t> of </a:t>
            </a:r>
            <a:r>
              <a:rPr lang="hu-HU" dirty="0" err="1"/>
              <a:t>the</a:t>
            </a:r>
            <a:r>
              <a:rPr lang="hu-HU" dirty="0"/>
              <a:t> </a:t>
            </a:r>
            <a:r>
              <a:rPr lang="hu-HU" dirty="0" err="1"/>
              <a:t>laws</a:t>
            </a:r>
            <a:r>
              <a:rPr lang="hu-HU" dirty="0"/>
              <a:t> and </a:t>
            </a:r>
            <a:r>
              <a:rPr lang="hu-HU" dirty="0" err="1"/>
              <a:t>regulations</a:t>
            </a:r>
            <a:r>
              <a:rPr lang="hu-HU" dirty="0"/>
              <a:t> of </a:t>
            </a:r>
            <a:r>
              <a:rPr lang="hu-HU" dirty="0" err="1"/>
              <a:t>the</a:t>
            </a:r>
            <a:r>
              <a:rPr lang="hu-HU" dirty="0"/>
              <a:t> </a:t>
            </a:r>
            <a:r>
              <a:rPr lang="hu-HU" dirty="0" err="1"/>
              <a:t>Member</a:t>
            </a:r>
            <a:r>
              <a:rPr lang="hu-HU" dirty="0"/>
              <a:t> </a:t>
            </a:r>
            <a:r>
              <a:rPr lang="hu-HU" dirty="0" err="1"/>
              <a:t>States</a:t>
            </a:r>
            <a:r>
              <a:rPr lang="hu-HU" dirty="0"/>
              <a:t>. Framework </a:t>
            </a:r>
            <a:r>
              <a:rPr lang="hu-HU" dirty="0" err="1"/>
              <a:t>decisions</a:t>
            </a:r>
            <a:r>
              <a:rPr lang="hu-HU" dirty="0"/>
              <a:t> </a:t>
            </a:r>
            <a:r>
              <a:rPr lang="hu-HU" dirty="0" err="1"/>
              <a:t>shall</a:t>
            </a:r>
            <a:r>
              <a:rPr lang="hu-HU" dirty="0"/>
              <a:t> be </a:t>
            </a:r>
            <a:r>
              <a:rPr lang="hu-HU" dirty="0" err="1"/>
              <a:t>binding</a:t>
            </a:r>
            <a:r>
              <a:rPr lang="hu-HU" dirty="0"/>
              <a:t> </a:t>
            </a:r>
            <a:r>
              <a:rPr lang="hu-HU" dirty="0" err="1"/>
              <a:t>upon</a:t>
            </a:r>
            <a:r>
              <a:rPr lang="hu-HU" dirty="0"/>
              <a:t> </a:t>
            </a:r>
            <a:r>
              <a:rPr lang="hu-HU" dirty="0" err="1"/>
              <a:t>the</a:t>
            </a:r>
            <a:r>
              <a:rPr lang="hu-HU" dirty="0"/>
              <a:t> </a:t>
            </a:r>
            <a:r>
              <a:rPr lang="hu-HU" dirty="0" err="1"/>
              <a:t>Member</a:t>
            </a:r>
            <a:r>
              <a:rPr lang="hu-HU" dirty="0"/>
              <a:t> </a:t>
            </a:r>
            <a:r>
              <a:rPr lang="hu-HU" dirty="0" err="1"/>
              <a:t>States</a:t>
            </a:r>
            <a:r>
              <a:rPr lang="hu-HU" dirty="0"/>
              <a:t> </a:t>
            </a:r>
            <a:r>
              <a:rPr lang="hu-HU" dirty="0" err="1"/>
              <a:t>as</a:t>
            </a:r>
            <a:r>
              <a:rPr lang="hu-HU" dirty="0"/>
              <a:t> </a:t>
            </a:r>
            <a:r>
              <a:rPr lang="hu-HU" dirty="0" err="1"/>
              <a:t>to</a:t>
            </a:r>
            <a:r>
              <a:rPr lang="hu-HU" dirty="0"/>
              <a:t> </a:t>
            </a:r>
            <a:r>
              <a:rPr lang="hu-HU" dirty="0" err="1"/>
              <a:t>the</a:t>
            </a:r>
            <a:r>
              <a:rPr lang="hu-HU" dirty="0"/>
              <a:t> </a:t>
            </a:r>
            <a:r>
              <a:rPr lang="hu-HU" dirty="0" err="1"/>
              <a:t>result</a:t>
            </a:r>
            <a:r>
              <a:rPr lang="hu-HU" dirty="0"/>
              <a:t> </a:t>
            </a:r>
            <a:r>
              <a:rPr lang="hu-HU" dirty="0" err="1"/>
              <a:t>to</a:t>
            </a:r>
            <a:r>
              <a:rPr lang="hu-HU" dirty="0"/>
              <a:t> be </a:t>
            </a:r>
            <a:r>
              <a:rPr lang="hu-HU" dirty="0" err="1"/>
              <a:t>achieved</a:t>
            </a:r>
            <a:r>
              <a:rPr lang="hu-HU" dirty="0"/>
              <a:t> </a:t>
            </a:r>
            <a:r>
              <a:rPr lang="hu-HU" dirty="0" err="1"/>
              <a:t>but</a:t>
            </a:r>
            <a:r>
              <a:rPr lang="hu-HU" dirty="0"/>
              <a:t> </a:t>
            </a:r>
            <a:r>
              <a:rPr lang="hu-HU" dirty="0" err="1"/>
              <a:t>shall</a:t>
            </a:r>
            <a:r>
              <a:rPr lang="hu-HU" dirty="0"/>
              <a:t> </a:t>
            </a:r>
            <a:r>
              <a:rPr lang="hu-HU" dirty="0" err="1"/>
              <a:t>leave</a:t>
            </a:r>
            <a:r>
              <a:rPr lang="hu-HU" dirty="0"/>
              <a:t> </a:t>
            </a:r>
            <a:r>
              <a:rPr lang="hu-HU" dirty="0" err="1"/>
              <a:t>to</a:t>
            </a:r>
            <a:r>
              <a:rPr lang="hu-HU" dirty="0"/>
              <a:t> </a:t>
            </a:r>
            <a:r>
              <a:rPr lang="hu-HU" dirty="0" err="1"/>
              <a:t>the</a:t>
            </a:r>
            <a:r>
              <a:rPr lang="hu-HU" dirty="0"/>
              <a:t> </a:t>
            </a:r>
            <a:r>
              <a:rPr lang="hu-HU" dirty="0" err="1"/>
              <a:t>national</a:t>
            </a:r>
            <a:r>
              <a:rPr lang="hu-HU" dirty="0"/>
              <a:t> </a:t>
            </a:r>
            <a:r>
              <a:rPr lang="hu-HU" dirty="0" err="1"/>
              <a:t>authorities</a:t>
            </a:r>
            <a:r>
              <a:rPr lang="hu-HU" dirty="0"/>
              <a:t> </a:t>
            </a:r>
            <a:r>
              <a:rPr lang="hu-HU" dirty="0" err="1"/>
              <a:t>the</a:t>
            </a:r>
            <a:r>
              <a:rPr lang="hu-HU" dirty="0"/>
              <a:t> </a:t>
            </a:r>
            <a:r>
              <a:rPr lang="hu-HU" dirty="0" err="1"/>
              <a:t>choice</a:t>
            </a:r>
            <a:r>
              <a:rPr lang="hu-HU" dirty="0"/>
              <a:t> of </a:t>
            </a:r>
            <a:r>
              <a:rPr lang="hu-HU" dirty="0" err="1"/>
              <a:t>form</a:t>
            </a:r>
            <a:r>
              <a:rPr lang="hu-HU" dirty="0"/>
              <a:t> and </a:t>
            </a:r>
            <a:r>
              <a:rPr lang="hu-HU" dirty="0" err="1"/>
              <a:t>methods</a:t>
            </a:r>
            <a:r>
              <a:rPr lang="hu-HU" dirty="0"/>
              <a:t>. </a:t>
            </a:r>
            <a:r>
              <a:rPr lang="hu-HU" b="1" dirty="0" err="1">
                <a:solidFill>
                  <a:srgbClr val="7030A0"/>
                </a:solidFill>
              </a:rPr>
              <a:t>They</a:t>
            </a:r>
            <a:r>
              <a:rPr lang="hu-HU" b="1" dirty="0">
                <a:solidFill>
                  <a:srgbClr val="7030A0"/>
                </a:solidFill>
              </a:rPr>
              <a:t> </a:t>
            </a:r>
            <a:r>
              <a:rPr lang="hu-HU" b="1" dirty="0" err="1">
                <a:solidFill>
                  <a:srgbClr val="7030A0"/>
                </a:solidFill>
              </a:rPr>
              <a:t>shall</a:t>
            </a:r>
            <a:r>
              <a:rPr lang="hu-HU" b="1" dirty="0">
                <a:solidFill>
                  <a:srgbClr val="7030A0"/>
                </a:solidFill>
              </a:rPr>
              <a:t> </a:t>
            </a:r>
            <a:r>
              <a:rPr lang="hu-HU" b="1" dirty="0" err="1">
                <a:solidFill>
                  <a:srgbClr val="7030A0"/>
                </a:solidFill>
              </a:rPr>
              <a:t>not</a:t>
            </a:r>
            <a:r>
              <a:rPr lang="hu-HU" b="1" dirty="0">
                <a:solidFill>
                  <a:srgbClr val="7030A0"/>
                </a:solidFill>
              </a:rPr>
              <a:t> </a:t>
            </a:r>
            <a:r>
              <a:rPr lang="hu-HU" b="1" dirty="0" err="1">
                <a:solidFill>
                  <a:srgbClr val="7030A0"/>
                </a:solidFill>
              </a:rPr>
              <a:t>entail</a:t>
            </a:r>
            <a:r>
              <a:rPr lang="hu-HU" b="1" dirty="0">
                <a:solidFill>
                  <a:srgbClr val="7030A0"/>
                </a:solidFill>
              </a:rPr>
              <a:t> </a:t>
            </a:r>
            <a:r>
              <a:rPr lang="hu-HU" b="1" dirty="0" err="1">
                <a:solidFill>
                  <a:srgbClr val="7030A0"/>
                </a:solidFill>
              </a:rPr>
              <a:t>direct</a:t>
            </a:r>
            <a:r>
              <a:rPr lang="hu-HU" b="1" dirty="0">
                <a:solidFill>
                  <a:srgbClr val="7030A0"/>
                </a:solidFill>
              </a:rPr>
              <a:t> </a:t>
            </a:r>
            <a:r>
              <a:rPr lang="hu-HU" b="1" dirty="0" err="1">
                <a:solidFill>
                  <a:srgbClr val="7030A0"/>
                </a:solidFill>
              </a:rPr>
              <a:t>effect</a:t>
            </a:r>
            <a:r>
              <a:rPr lang="hu-HU" dirty="0"/>
              <a:t>;”</a:t>
            </a:r>
          </a:p>
          <a:p>
            <a:endParaRPr lang="en-US" dirty="0"/>
          </a:p>
        </p:txBody>
      </p:sp>
    </p:spTree>
    <p:extLst>
      <p:ext uri="{BB962C8B-B14F-4D97-AF65-F5344CB8AC3E}">
        <p14:creationId xmlns:p14="http://schemas.microsoft.com/office/powerpoint/2010/main" val="1829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A9248A8-8184-F0FE-3270-308CDA21A133}"/>
              </a:ext>
            </a:extLst>
          </p:cNvPr>
          <p:cNvSpPr>
            <a:spLocks noGrp="1"/>
          </p:cNvSpPr>
          <p:nvPr>
            <p:ph idx="1"/>
          </p:nvPr>
        </p:nvSpPr>
        <p:spPr>
          <a:xfrm>
            <a:off x="539552" y="764704"/>
            <a:ext cx="7920880" cy="5400600"/>
          </a:xfrm>
        </p:spPr>
        <p:txBody>
          <a:bodyPr/>
          <a:lstStyle/>
          <a:p>
            <a:pPr marL="68580" indent="0">
              <a:buNone/>
            </a:pPr>
            <a:r>
              <a:rPr lang="en-GB" sz="4000" b="1" dirty="0">
                <a:solidFill>
                  <a:srgbClr val="FF0000"/>
                </a:solidFill>
              </a:rPr>
              <a:t>Very importantly</a:t>
            </a:r>
            <a:endParaRPr lang="hu-HU" sz="4000" b="1" dirty="0">
              <a:solidFill>
                <a:srgbClr val="FF0000"/>
              </a:solidFill>
            </a:endParaRPr>
          </a:p>
          <a:p>
            <a:pPr marL="68580" indent="0">
              <a:buNone/>
            </a:pPr>
            <a:endParaRPr lang="hu-HU" sz="4000" b="1" dirty="0">
              <a:solidFill>
                <a:srgbClr val="FF0000"/>
              </a:solidFill>
            </a:endParaRPr>
          </a:p>
          <a:p>
            <a:pPr marL="68580" indent="0">
              <a:buNone/>
            </a:pPr>
            <a:r>
              <a:rPr lang="en-GB" sz="4000" b="1" dirty="0">
                <a:solidFill>
                  <a:srgbClr val="FF0000"/>
                </a:solidFill>
              </a:rPr>
              <a:t>the </a:t>
            </a:r>
            <a:r>
              <a:rPr lang="en-GB" sz="4000" b="1" dirty="0">
                <a:solidFill>
                  <a:srgbClr val="7030A0"/>
                </a:solidFill>
              </a:rPr>
              <a:t>Schengen acquis </a:t>
            </a:r>
            <a:r>
              <a:rPr lang="en-GB" sz="4000" b="1" dirty="0">
                <a:solidFill>
                  <a:srgbClr val="00B0F0"/>
                </a:solidFill>
              </a:rPr>
              <a:t>became part of the legal framework of the European Union </a:t>
            </a:r>
            <a:r>
              <a:rPr lang="en-GB" sz="4000" b="1" dirty="0">
                <a:solidFill>
                  <a:srgbClr val="FF0000"/>
                </a:solidFill>
              </a:rPr>
              <a:t>through the Protocol attached to the Treaty of Amsterdam in 1999. </a:t>
            </a:r>
            <a:endParaRPr lang="hu-HU" sz="4000" b="1" dirty="0">
              <a:solidFill>
                <a:srgbClr val="FF0000"/>
              </a:solidFill>
            </a:endParaRPr>
          </a:p>
          <a:p>
            <a:pPr marL="68580" indent="0">
              <a:buNone/>
            </a:pPr>
            <a:endParaRPr lang="en-GB" dirty="0"/>
          </a:p>
        </p:txBody>
      </p:sp>
    </p:spTree>
    <p:extLst>
      <p:ext uri="{BB962C8B-B14F-4D97-AF65-F5344CB8AC3E}">
        <p14:creationId xmlns:p14="http://schemas.microsoft.com/office/powerpoint/2010/main" val="3008960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US"/>
          </a:p>
        </p:txBody>
      </p:sp>
      <p:pic>
        <p:nvPicPr>
          <p:cNvPr id="5" name="Tartalom helye 4"/>
          <p:cNvPicPr>
            <a:picLocks noGrp="1" noChangeAspect="1"/>
          </p:cNvPicPr>
          <p:nvPr>
            <p:ph idx="1"/>
          </p:nvPr>
        </p:nvPicPr>
        <p:blipFill>
          <a:blip r:embed="rId2"/>
          <a:stretch>
            <a:fillRect/>
          </a:stretch>
        </p:blipFill>
        <p:spPr>
          <a:xfrm>
            <a:off x="0" y="548680"/>
            <a:ext cx="9144000" cy="6309320"/>
          </a:xfrm>
          <a:prstGeom prst="rect">
            <a:avLst/>
          </a:prstGeom>
        </p:spPr>
      </p:pic>
    </p:spTree>
    <p:extLst>
      <p:ext uri="{BB962C8B-B14F-4D97-AF65-F5344CB8AC3E}">
        <p14:creationId xmlns:p14="http://schemas.microsoft.com/office/powerpoint/2010/main" val="298195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548680"/>
            <a:ext cx="7024744" cy="1224136"/>
          </a:xfrm>
        </p:spPr>
        <p:txBody>
          <a:bodyPr>
            <a:normAutofit fontScale="90000"/>
          </a:bodyPr>
          <a:lstStyle/>
          <a:p>
            <a:r>
              <a:rPr lang="hu-HU" b="1" dirty="0" err="1"/>
              <a:t>Council</a:t>
            </a:r>
            <a:r>
              <a:rPr lang="hu-HU" b="1" dirty="0"/>
              <a:t> Framework Decision</a:t>
            </a:r>
            <a:r>
              <a:rPr lang="hu-HU" b="1" dirty="0">
                <a:solidFill>
                  <a:srgbClr val="0070C0"/>
                </a:solidFill>
              </a:rPr>
              <a:t> 2002/584/JHA</a:t>
            </a:r>
            <a:endParaRPr lang="hu-HU" b="1" dirty="0"/>
          </a:p>
        </p:txBody>
      </p:sp>
      <p:sp>
        <p:nvSpPr>
          <p:cNvPr id="3" name="Tartalom helye 2"/>
          <p:cNvSpPr>
            <a:spLocks noGrp="1"/>
          </p:cNvSpPr>
          <p:nvPr>
            <p:ph idx="1"/>
          </p:nvPr>
        </p:nvSpPr>
        <p:spPr>
          <a:xfrm>
            <a:off x="467544" y="1844824"/>
            <a:ext cx="8208912" cy="4680520"/>
          </a:xfrm>
        </p:spPr>
        <p:txBody>
          <a:bodyPr>
            <a:normAutofit fontScale="92500" lnSpcReduction="20000"/>
          </a:bodyPr>
          <a:lstStyle/>
          <a:p>
            <a:pPr marL="68580" indent="0">
              <a:buNone/>
            </a:pPr>
            <a:r>
              <a:rPr lang="lt-LT" dirty="0" err="1"/>
              <a:t>The</a:t>
            </a:r>
            <a:r>
              <a:rPr lang="lt-LT" dirty="0"/>
              <a:t> </a:t>
            </a:r>
            <a:r>
              <a:rPr lang="hu-HU" dirty="0"/>
              <a:t>most </a:t>
            </a:r>
            <a:r>
              <a:rPr lang="hu-HU" dirty="0" err="1"/>
              <a:t>important</a:t>
            </a:r>
            <a:r>
              <a:rPr lang="hu-HU" dirty="0"/>
              <a:t> </a:t>
            </a:r>
            <a:r>
              <a:rPr lang="lt-LT" dirty="0"/>
              <a:t>EU </a:t>
            </a:r>
            <a:r>
              <a:rPr lang="hu-HU" dirty="0" err="1"/>
              <a:t>law</a:t>
            </a:r>
            <a:r>
              <a:rPr lang="hu-HU" dirty="0"/>
              <a:t> </a:t>
            </a:r>
            <a:r>
              <a:rPr lang="lt-LT" dirty="0" err="1"/>
              <a:t>document</a:t>
            </a:r>
            <a:r>
              <a:rPr lang="lt-LT" dirty="0"/>
              <a:t> </a:t>
            </a:r>
            <a:r>
              <a:rPr lang="lt-LT" dirty="0" err="1"/>
              <a:t>governing</a:t>
            </a:r>
            <a:r>
              <a:rPr lang="lt-LT" dirty="0"/>
              <a:t> </a:t>
            </a:r>
            <a:r>
              <a:rPr lang="lt-LT" dirty="0" err="1"/>
              <a:t>the</a:t>
            </a:r>
            <a:r>
              <a:rPr lang="lt-LT" dirty="0"/>
              <a:t> EAW </a:t>
            </a:r>
            <a:r>
              <a:rPr lang="lt-LT" dirty="0" err="1"/>
              <a:t>is</a:t>
            </a:r>
            <a:r>
              <a:rPr lang="lt-LT" dirty="0"/>
              <a:t> </a:t>
            </a:r>
            <a:r>
              <a:rPr lang="lt-LT" dirty="0" err="1"/>
              <a:t>the</a:t>
            </a:r>
            <a:r>
              <a:rPr lang="hu-HU" dirty="0"/>
              <a:t> </a:t>
            </a:r>
          </a:p>
          <a:p>
            <a:r>
              <a:rPr lang="en-US" b="1" dirty="0">
                <a:solidFill>
                  <a:srgbClr val="FF0000"/>
                </a:solidFill>
              </a:rPr>
              <a:t>Council Framework Decision</a:t>
            </a:r>
            <a:r>
              <a:rPr lang="hu-HU" b="1" dirty="0">
                <a:solidFill>
                  <a:srgbClr val="FF0000"/>
                </a:solidFill>
              </a:rPr>
              <a:t> </a:t>
            </a:r>
            <a:r>
              <a:rPr lang="en-US" b="1" dirty="0">
                <a:solidFill>
                  <a:srgbClr val="FF0000"/>
                </a:solidFill>
              </a:rPr>
              <a:t>of 13 June 2002</a:t>
            </a:r>
            <a:r>
              <a:rPr lang="hu-HU" b="1" dirty="0">
                <a:solidFill>
                  <a:srgbClr val="FF0000"/>
                </a:solidFill>
              </a:rPr>
              <a:t> </a:t>
            </a:r>
            <a:r>
              <a:rPr lang="en-US" b="1" dirty="0">
                <a:solidFill>
                  <a:srgbClr val="FF0000"/>
                </a:solidFill>
              </a:rPr>
              <a:t>on the </a:t>
            </a:r>
            <a:r>
              <a:rPr lang="en-US" b="1" dirty="0">
                <a:solidFill>
                  <a:srgbClr val="0070C0"/>
                </a:solidFill>
              </a:rPr>
              <a:t>European arrest warrant and the surrender procedures between Member States</a:t>
            </a:r>
            <a:r>
              <a:rPr lang="hu-HU" b="1" dirty="0">
                <a:solidFill>
                  <a:srgbClr val="0070C0"/>
                </a:solidFill>
              </a:rPr>
              <a:t> (2002/584/JHA). </a:t>
            </a:r>
          </a:p>
          <a:p>
            <a:pPr marL="68580" indent="0">
              <a:buNone/>
            </a:pPr>
            <a:endParaRPr lang="hu-HU" dirty="0"/>
          </a:p>
          <a:p>
            <a:pPr marL="68580" indent="0">
              <a:buNone/>
            </a:pPr>
            <a:r>
              <a:rPr lang="hu-HU" b="1" i="1" dirty="0"/>
              <a:t>The </a:t>
            </a:r>
            <a:r>
              <a:rPr lang="hu-HU" b="1" i="1" dirty="0" err="1"/>
              <a:t>first</a:t>
            </a:r>
            <a:r>
              <a:rPr lang="hu-HU" b="1" i="1" dirty="0"/>
              <a:t> </a:t>
            </a:r>
            <a:r>
              <a:rPr lang="hu-HU" b="1" i="1" dirty="0" err="1"/>
              <a:t>concrete</a:t>
            </a:r>
            <a:r>
              <a:rPr lang="hu-HU" b="1" i="1" dirty="0"/>
              <a:t> </a:t>
            </a:r>
            <a:r>
              <a:rPr lang="hu-HU" b="1" i="1" dirty="0" err="1"/>
              <a:t>measure</a:t>
            </a:r>
            <a:r>
              <a:rPr lang="hu-HU" b="1" i="1" dirty="0"/>
              <a:t> in </a:t>
            </a:r>
            <a:r>
              <a:rPr lang="hu-HU" b="1" i="1" dirty="0" err="1"/>
              <a:t>the</a:t>
            </a:r>
            <a:r>
              <a:rPr lang="hu-HU" b="1" i="1" dirty="0"/>
              <a:t> </a:t>
            </a:r>
            <a:r>
              <a:rPr lang="hu-HU" b="1" i="1" dirty="0" err="1"/>
              <a:t>field</a:t>
            </a:r>
            <a:r>
              <a:rPr lang="hu-HU" b="1" i="1" dirty="0"/>
              <a:t> of </a:t>
            </a:r>
            <a:r>
              <a:rPr lang="hu-HU" b="1" i="1" dirty="0" err="1"/>
              <a:t>criminal</a:t>
            </a:r>
            <a:r>
              <a:rPr lang="hu-HU" b="1" i="1" dirty="0"/>
              <a:t> </a:t>
            </a:r>
            <a:r>
              <a:rPr lang="hu-HU" b="1" i="1" dirty="0" err="1"/>
              <a:t>law</a:t>
            </a:r>
            <a:r>
              <a:rPr lang="hu-HU" b="1" i="1" dirty="0"/>
              <a:t> </a:t>
            </a:r>
            <a:r>
              <a:rPr lang="hu-HU" b="1" i="1" dirty="0" err="1"/>
              <a:t>implementing</a:t>
            </a:r>
            <a:r>
              <a:rPr lang="hu-HU" b="1" i="1" dirty="0"/>
              <a:t> </a:t>
            </a:r>
            <a:r>
              <a:rPr lang="hu-HU" b="1" i="1" dirty="0" err="1"/>
              <a:t>the</a:t>
            </a:r>
            <a:r>
              <a:rPr lang="hu-HU" b="1" i="1" dirty="0"/>
              <a:t> </a:t>
            </a:r>
            <a:r>
              <a:rPr lang="hu-HU" b="1" i="1" dirty="0" err="1"/>
              <a:t>principle</a:t>
            </a:r>
            <a:r>
              <a:rPr lang="hu-HU" b="1" i="1" dirty="0"/>
              <a:t> of </a:t>
            </a:r>
            <a:r>
              <a:rPr lang="hu-HU" b="1" i="1" dirty="0" err="1">
                <a:solidFill>
                  <a:srgbClr val="0070C0"/>
                </a:solidFill>
              </a:rPr>
              <a:t>mutual</a:t>
            </a:r>
            <a:r>
              <a:rPr lang="hu-HU" b="1" i="1" dirty="0">
                <a:solidFill>
                  <a:srgbClr val="0070C0"/>
                </a:solidFill>
              </a:rPr>
              <a:t> </a:t>
            </a:r>
            <a:r>
              <a:rPr lang="hu-HU" b="1" i="1" dirty="0" err="1">
                <a:solidFill>
                  <a:srgbClr val="0070C0"/>
                </a:solidFill>
              </a:rPr>
              <a:t>recognition</a:t>
            </a:r>
            <a:r>
              <a:rPr lang="hu-HU" b="1" i="1" dirty="0">
                <a:solidFill>
                  <a:srgbClr val="0070C0"/>
                </a:solidFill>
              </a:rPr>
              <a:t> </a:t>
            </a:r>
            <a:r>
              <a:rPr lang="lt-LT" b="1" i="1" dirty="0" err="1">
                <a:solidFill>
                  <a:srgbClr val="0070C0"/>
                </a:solidFill>
              </a:rPr>
              <a:t>of</a:t>
            </a:r>
            <a:r>
              <a:rPr lang="lt-LT" b="1" i="1" dirty="0">
                <a:solidFill>
                  <a:srgbClr val="0070C0"/>
                </a:solidFill>
              </a:rPr>
              <a:t> </a:t>
            </a:r>
            <a:r>
              <a:rPr lang="lt-LT" b="1" i="1" dirty="0" err="1">
                <a:solidFill>
                  <a:srgbClr val="0070C0"/>
                </a:solidFill>
              </a:rPr>
              <a:t>judicial</a:t>
            </a:r>
            <a:r>
              <a:rPr lang="lt-LT" b="1" i="1" dirty="0">
                <a:solidFill>
                  <a:srgbClr val="0070C0"/>
                </a:solidFill>
              </a:rPr>
              <a:t> </a:t>
            </a:r>
            <a:r>
              <a:rPr lang="lt-LT" b="1" i="1" dirty="0" err="1">
                <a:solidFill>
                  <a:srgbClr val="0070C0"/>
                </a:solidFill>
              </a:rPr>
              <a:t>decisions</a:t>
            </a:r>
            <a:r>
              <a:rPr lang="lt-LT" b="1" i="1" dirty="0">
                <a:solidFill>
                  <a:srgbClr val="0070C0"/>
                </a:solidFill>
              </a:rPr>
              <a:t>.</a:t>
            </a:r>
          </a:p>
          <a:p>
            <a:pPr marL="68580" indent="0">
              <a:buNone/>
            </a:pPr>
            <a:r>
              <a:rPr lang="hu-HU" b="1" i="1" dirty="0"/>
              <a:t>I</a:t>
            </a:r>
            <a:r>
              <a:rPr lang="lt-LT" b="1" i="1" dirty="0" err="1"/>
              <a:t>t</a:t>
            </a:r>
            <a:r>
              <a:rPr lang="lt-LT" b="1" i="1" dirty="0"/>
              <a:t> </a:t>
            </a:r>
            <a:r>
              <a:rPr lang="lt-LT" b="1" i="1" dirty="0" err="1"/>
              <a:t>came</a:t>
            </a:r>
            <a:r>
              <a:rPr lang="lt-LT" b="1" i="1" dirty="0"/>
              <a:t> </a:t>
            </a:r>
            <a:r>
              <a:rPr lang="lt-LT" b="1" i="1" dirty="0" err="1"/>
              <a:t>into</a:t>
            </a:r>
            <a:r>
              <a:rPr lang="lt-LT" b="1" i="1" dirty="0"/>
              <a:t> force </a:t>
            </a:r>
            <a:r>
              <a:rPr lang="lt-LT" b="1" i="1" dirty="0" err="1"/>
              <a:t>on</a:t>
            </a:r>
            <a:r>
              <a:rPr lang="lt-LT" b="1" i="1" dirty="0"/>
              <a:t> </a:t>
            </a:r>
            <a:r>
              <a:rPr lang="lt-LT" b="1" i="1" dirty="0">
                <a:solidFill>
                  <a:srgbClr val="FF0000"/>
                </a:solidFill>
              </a:rPr>
              <a:t>1 </a:t>
            </a:r>
            <a:r>
              <a:rPr lang="lt-LT" b="1" i="1" dirty="0" err="1">
                <a:solidFill>
                  <a:srgbClr val="FF0000"/>
                </a:solidFill>
              </a:rPr>
              <a:t>January</a:t>
            </a:r>
            <a:r>
              <a:rPr lang="lt-LT" b="1" i="1" dirty="0">
                <a:solidFill>
                  <a:srgbClr val="FF0000"/>
                </a:solidFill>
              </a:rPr>
              <a:t> 2004 </a:t>
            </a:r>
            <a:r>
              <a:rPr lang="lt-LT" b="1" i="1" dirty="0" err="1"/>
              <a:t>and</a:t>
            </a:r>
            <a:r>
              <a:rPr lang="lt-LT" b="1" i="1" dirty="0"/>
              <a:t> </a:t>
            </a:r>
            <a:r>
              <a:rPr lang="lt-LT" b="1" i="1" dirty="0" err="1"/>
              <a:t>is</a:t>
            </a:r>
            <a:r>
              <a:rPr lang="lt-LT" b="1" i="1" dirty="0"/>
              <a:t> </a:t>
            </a:r>
            <a:r>
              <a:rPr lang="lt-LT" b="1" i="1" dirty="0" err="1"/>
              <a:t>founded</a:t>
            </a:r>
            <a:r>
              <a:rPr lang="lt-LT" b="1" i="1" dirty="0"/>
              <a:t> </a:t>
            </a:r>
            <a:r>
              <a:rPr lang="lt-LT" b="1" i="1" dirty="0" err="1">
                <a:solidFill>
                  <a:srgbClr val="FF0000"/>
                </a:solidFill>
              </a:rPr>
              <a:t>on</a:t>
            </a:r>
            <a:r>
              <a:rPr lang="lt-LT" b="1" i="1" dirty="0">
                <a:solidFill>
                  <a:srgbClr val="FF0000"/>
                </a:solidFill>
              </a:rPr>
              <a:t> </a:t>
            </a:r>
            <a:r>
              <a:rPr lang="lt-LT" b="1" i="1" dirty="0" err="1">
                <a:solidFill>
                  <a:srgbClr val="FF0000"/>
                </a:solidFill>
              </a:rPr>
              <a:t>the</a:t>
            </a:r>
            <a:r>
              <a:rPr lang="lt-LT" b="1" i="1" dirty="0">
                <a:solidFill>
                  <a:srgbClr val="FF0000"/>
                </a:solidFill>
              </a:rPr>
              <a:t> </a:t>
            </a:r>
            <a:r>
              <a:rPr lang="lt-LT" b="1" i="1" dirty="0" err="1">
                <a:solidFill>
                  <a:srgbClr val="FF0000"/>
                </a:solidFill>
              </a:rPr>
              <a:t>principle</a:t>
            </a:r>
            <a:r>
              <a:rPr lang="lt-LT" b="1" i="1" dirty="0">
                <a:solidFill>
                  <a:srgbClr val="FF0000"/>
                </a:solidFill>
              </a:rPr>
              <a:t> </a:t>
            </a:r>
            <a:r>
              <a:rPr lang="lt-LT" b="1" i="1" dirty="0" err="1">
                <a:solidFill>
                  <a:srgbClr val="FF0000"/>
                </a:solidFill>
              </a:rPr>
              <a:t>of</a:t>
            </a:r>
            <a:r>
              <a:rPr lang="lt-LT" b="1" i="1" dirty="0">
                <a:solidFill>
                  <a:srgbClr val="FF0000"/>
                </a:solidFill>
              </a:rPr>
              <a:t> </a:t>
            </a:r>
            <a:r>
              <a:rPr lang="lt-LT" b="1" i="1" dirty="0" err="1">
                <a:solidFill>
                  <a:srgbClr val="FF0000"/>
                </a:solidFill>
              </a:rPr>
              <a:t>direct</a:t>
            </a:r>
            <a:r>
              <a:rPr lang="lt-LT" b="1" i="1" dirty="0">
                <a:solidFill>
                  <a:srgbClr val="FF0000"/>
                </a:solidFill>
              </a:rPr>
              <a:t> </a:t>
            </a:r>
            <a:r>
              <a:rPr lang="lt-LT" b="1" i="1" dirty="0" err="1">
                <a:solidFill>
                  <a:srgbClr val="FF0000"/>
                </a:solidFill>
              </a:rPr>
              <a:t>contacts</a:t>
            </a:r>
            <a:r>
              <a:rPr lang="lt-LT" b="1" i="1" dirty="0">
                <a:solidFill>
                  <a:srgbClr val="FF0000"/>
                </a:solidFill>
              </a:rPr>
              <a:t> </a:t>
            </a:r>
            <a:r>
              <a:rPr lang="lt-LT" b="1" i="1" dirty="0" err="1">
                <a:solidFill>
                  <a:srgbClr val="FF0000"/>
                </a:solidFill>
              </a:rPr>
              <a:t>between</a:t>
            </a:r>
            <a:r>
              <a:rPr lang="lt-LT" b="1" i="1" dirty="0">
                <a:solidFill>
                  <a:srgbClr val="FF0000"/>
                </a:solidFill>
              </a:rPr>
              <a:t> </a:t>
            </a:r>
            <a:r>
              <a:rPr lang="lt-LT" b="1" i="1" dirty="0" err="1">
                <a:solidFill>
                  <a:srgbClr val="FF0000"/>
                </a:solidFill>
              </a:rPr>
              <a:t>the</a:t>
            </a:r>
            <a:r>
              <a:rPr lang="lt-LT" b="1" i="1" dirty="0">
                <a:solidFill>
                  <a:srgbClr val="FF0000"/>
                </a:solidFill>
              </a:rPr>
              <a:t> </a:t>
            </a:r>
            <a:r>
              <a:rPr lang="lt-LT" b="1" i="1" dirty="0" err="1">
                <a:solidFill>
                  <a:srgbClr val="FF0000"/>
                </a:solidFill>
              </a:rPr>
              <a:t>judicial</a:t>
            </a:r>
            <a:r>
              <a:rPr lang="lt-LT" b="1" i="1" dirty="0">
                <a:solidFill>
                  <a:srgbClr val="FF0000"/>
                </a:solidFill>
              </a:rPr>
              <a:t> </a:t>
            </a:r>
            <a:r>
              <a:rPr lang="lt-LT" b="1" i="1" dirty="0" err="1">
                <a:solidFill>
                  <a:srgbClr val="FF0000"/>
                </a:solidFill>
              </a:rPr>
              <a:t>authorities</a:t>
            </a:r>
            <a:r>
              <a:rPr lang="lt-LT" dirty="0">
                <a:solidFill>
                  <a:srgbClr val="FF0000"/>
                </a:solidFill>
              </a:rPr>
              <a:t>.</a:t>
            </a:r>
            <a:endParaRPr lang="hu-HU" dirty="0">
              <a:solidFill>
                <a:srgbClr val="FF0000"/>
              </a:solidFill>
            </a:endParaRPr>
          </a:p>
          <a:p>
            <a:pPr marL="68580" indent="0">
              <a:buNone/>
            </a:pPr>
            <a:r>
              <a:rPr lang="hu-HU" dirty="0"/>
              <a:t>(</a:t>
            </a:r>
            <a:r>
              <a:rPr lang="hu-HU" dirty="0" err="1"/>
              <a:t>Proposal</a:t>
            </a:r>
            <a:r>
              <a:rPr lang="hu-HU" dirty="0"/>
              <a:t> </a:t>
            </a:r>
            <a:r>
              <a:rPr lang="hu-HU" dirty="0" err="1"/>
              <a:t>from</a:t>
            </a:r>
            <a:r>
              <a:rPr lang="hu-HU" dirty="0"/>
              <a:t> </a:t>
            </a:r>
            <a:r>
              <a:rPr lang="hu-HU" dirty="0" err="1"/>
              <a:t>the</a:t>
            </a:r>
            <a:r>
              <a:rPr lang="hu-HU" dirty="0"/>
              <a:t> </a:t>
            </a:r>
            <a:r>
              <a:rPr lang="hu-HU" dirty="0" err="1"/>
              <a:t>Commission</a:t>
            </a:r>
            <a:r>
              <a:rPr lang="hu-HU" dirty="0"/>
              <a:t>: 27.11.2001., </a:t>
            </a:r>
            <a:r>
              <a:rPr lang="hu-HU" dirty="0" err="1"/>
              <a:t>opinion</a:t>
            </a:r>
            <a:r>
              <a:rPr lang="hu-HU" dirty="0"/>
              <a:t> of </a:t>
            </a:r>
            <a:r>
              <a:rPr lang="hu-HU" dirty="0" err="1"/>
              <a:t>the</a:t>
            </a:r>
            <a:r>
              <a:rPr lang="hu-HU" dirty="0"/>
              <a:t> European </a:t>
            </a:r>
            <a:r>
              <a:rPr lang="hu-HU" dirty="0" err="1"/>
              <a:t>Parliament</a:t>
            </a:r>
            <a:r>
              <a:rPr lang="hu-HU" dirty="0"/>
              <a:t>: 9.1.2002. , </a:t>
            </a:r>
            <a:r>
              <a:rPr lang="hu-HU" dirty="0" err="1"/>
              <a:t>adoption</a:t>
            </a:r>
            <a:r>
              <a:rPr lang="hu-HU" dirty="0"/>
              <a:t> </a:t>
            </a:r>
            <a:r>
              <a:rPr lang="hu-HU" dirty="0" err="1"/>
              <a:t>by</a:t>
            </a:r>
            <a:r>
              <a:rPr lang="hu-HU" dirty="0"/>
              <a:t> </a:t>
            </a:r>
            <a:r>
              <a:rPr lang="hu-HU" dirty="0" err="1"/>
              <a:t>the</a:t>
            </a:r>
            <a:r>
              <a:rPr lang="hu-HU" dirty="0"/>
              <a:t> </a:t>
            </a:r>
            <a:r>
              <a:rPr lang="hu-HU" dirty="0" err="1"/>
              <a:t>Council</a:t>
            </a:r>
            <a:r>
              <a:rPr lang="hu-HU" dirty="0"/>
              <a:t>: 13.6.2002.)</a:t>
            </a:r>
          </a:p>
          <a:p>
            <a:endParaRPr lang="lt-LT" dirty="0"/>
          </a:p>
          <a:p>
            <a:endParaRPr lang="hu-HU" dirty="0"/>
          </a:p>
        </p:txBody>
      </p:sp>
    </p:spTree>
    <p:extLst>
      <p:ext uri="{BB962C8B-B14F-4D97-AF65-F5344CB8AC3E}">
        <p14:creationId xmlns:p14="http://schemas.microsoft.com/office/powerpoint/2010/main" val="216572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332656"/>
            <a:ext cx="7024744" cy="864096"/>
          </a:xfrm>
        </p:spPr>
        <p:txBody>
          <a:bodyPr/>
          <a:lstStyle/>
          <a:p>
            <a:r>
              <a:rPr lang="hu-HU" b="1" i="1" dirty="0" err="1"/>
              <a:t>Legal</a:t>
            </a:r>
            <a:r>
              <a:rPr lang="hu-HU" b="1" i="1" dirty="0"/>
              <a:t> </a:t>
            </a:r>
            <a:r>
              <a:rPr lang="hu-HU" b="1" i="1" dirty="0" err="1"/>
              <a:t>basis</a:t>
            </a:r>
            <a:r>
              <a:rPr lang="hu-HU" b="1" i="1" dirty="0"/>
              <a:t> </a:t>
            </a:r>
            <a:r>
              <a:rPr lang="hu-HU" b="1" i="1" dirty="0">
                <a:solidFill>
                  <a:srgbClr val="C00000"/>
                </a:solidFill>
              </a:rPr>
              <a:t>WAS</a:t>
            </a:r>
            <a:r>
              <a:rPr lang="hu-HU" b="1" i="1" dirty="0"/>
              <a:t> – TEU </a:t>
            </a:r>
          </a:p>
        </p:txBody>
      </p:sp>
      <p:sp>
        <p:nvSpPr>
          <p:cNvPr id="3" name="Tartalom helye 2"/>
          <p:cNvSpPr>
            <a:spLocks noGrp="1"/>
          </p:cNvSpPr>
          <p:nvPr>
            <p:ph idx="1"/>
          </p:nvPr>
        </p:nvSpPr>
        <p:spPr>
          <a:xfrm>
            <a:off x="611560" y="1124744"/>
            <a:ext cx="7920880" cy="5256584"/>
          </a:xfrm>
        </p:spPr>
        <p:txBody>
          <a:bodyPr>
            <a:normAutofit fontScale="77500" lnSpcReduction="20000"/>
          </a:bodyPr>
          <a:lstStyle/>
          <a:p>
            <a:r>
              <a:rPr lang="en-US" dirty="0"/>
              <a:t>Legal basis: </a:t>
            </a:r>
            <a:r>
              <a:rPr lang="en-US" b="1" dirty="0"/>
              <a:t>Treaty on European Union</a:t>
            </a:r>
            <a:r>
              <a:rPr lang="en-US" dirty="0"/>
              <a:t>, Article 31(a) and (b) and Article 34(2)(b) </a:t>
            </a:r>
            <a:endParaRPr lang="hu-HU" dirty="0"/>
          </a:p>
          <a:p>
            <a:endParaRPr lang="hu-HU" b="1" dirty="0"/>
          </a:p>
          <a:p>
            <a:r>
              <a:rPr lang="en-US" sz="2300" b="1" dirty="0"/>
              <a:t>Article 31 (1) Common action on </a:t>
            </a:r>
            <a:r>
              <a:rPr lang="en-US" sz="2300" b="1" u="sng" dirty="0">
                <a:solidFill>
                  <a:srgbClr val="0070C0"/>
                </a:solidFill>
              </a:rPr>
              <a:t>judicial cooperation in criminal matters </a:t>
            </a:r>
            <a:r>
              <a:rPr lang="en-US" sz="2300" b="1" dirty="0"/>
              <a:t>shall include:</a:t>
            </a:r>
          </a:p>
          <a:p>
            <a:pPr lvl="1"/>
            <a:r>
              <a:rPr lang="en-US" sz="2300" b="1" dirty="0"/>
              <a:t>(a) facilitating and accelerating cooperation between competent ministries and judicial or equivalent authorities of the Member States, including, where appropriate, cooperation through Eurojust, in </a:t>
            </a:r>
            <a:r>
              <a:rPr lang="en-US" sz="2300" b="1" dirty="0">
                <a:solidFill>
                  <a:srgbClr val="FF0000"/>
                </a:solidFill>
              </a:rPr>
              <a:t>relation to proceedings and the enforcement of decisions</a:t>
            </a:r>
            <a:r>
              <a:rPr lang="en-US" sz="2300" b="1" dirty="0"/>
              <a:t>;</a:t>
            </a:r>
          </a:p>
          <a:p>
            <a:pPr lvl="1"/>
            <a:r>
              <a:rPr lang="en-US" sz="2300" b="1" dirty="0"/>
              <a:t>Article 34 (2) The Council shall take measures and promote cooperation, using the appropriate form and procedures as set out in this title, contributing to the pursuit of the objectives of the Union. To that end, acting unanimously on the initiative of any Member State or of the Commission, the Council may:</a:t>
            </a:r>
          </a:p>
          <a:p>
            <a:pPr lvl="1"/>
            <a:r>
              <a:rPr lang="en-US" sz="2300" b="1" dirty="0"/>
              <a:t>(b) adopt </a:t>
            </a:r>
            <a:r>
              <a:rPr lang="en-US" sz="2300" b="1" dirty="0">
                <a:solidFill>
                  <a:srgbClr val="FF0000"/>
                </a:solidFill>
              </a:rPr>
              <a:t>framework decisions </a:t>
            </a:r>
            <a:r>
              <a:rPr lang="en-US" sz="2300" b="1" dirty="0"/>
              <a:t>for the purpose of approximation of the laws and regulations of the Member States. Framework decisions shall be binding upon the Member States as to the result to be achieved but shall leave to the national authorities the choice of form and methods. They shall not entail direct effect;</a:t>
            </a:r>
          </a:p>
          <a:p>
            <a:endParaRPr lang="hu-HU" dirty="0"/>
          </a:p>
        </p:txBody>
      </p:sp>
    </p:spTree>
    <p:extLst>
      <p:ext uri="{BB962C8B-B14F-4D97-AF65-F5344CB8AC3E}">
        <p14:creationId xmlns:p14="http://schemas.microsoft.com/office/powerpoint/2010/main" val="413654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23528" y="548680"/>
            <a:ext cx="8496944" cy="5976664"/>
          </a:xfrm>
        </p:spPr>
        <p:txBody>
          <a:bodyPr>
            <a:normAutofit/>
          </a:bodyPr>
          <a:lstStyle/>
          <a:p>
            <a:pPr marL="68580" indent="0">
              <a:buNone/>
            </a:pPr>
            <a:r>
              <a:rPr lang="hu-HU" b="1" dirty="0"/>
              <a:t>29th May 2000 </a:t>
            </a:r>
            <a:r>
              <a:rPr lang="hu-HU" b="1" dirty="0" err="1"/>
              <a:t>Convention</a:t>
            </a:r>
            <a:r>
              <a:rPr lang="en-US" b="1" dirty="0">
                <a:solidFill>
                  <a:srgbClr val="FF0000"/>
                </a:solidFill>
              </a:rPr>
              <a:t> in accordance with Article 34 of the Treaty on European Union the </a:t>
            </a:r>
            <a:r>
              <a:rPr lang="en-US" b="1" u="sng" dirty="0">
                <a:solidFill>
                  <a:srgbClr val="FF0000"/>
                </a:solidFill>
              </a:rPr>
              <a:t>Convention on Mutual Assistance in Criminal Matters between the Member States of the European Union</a:t>
            </a:r>
            <a:endParaRPr lang="hu-HU" b="1" u="sng" dirty="0">
              <a:solidFill>
                <a:srgbClr val="FF0000"/>
              </a:solidFill>
            </a:endParaRPr>
          </a:p>
          <a:p>
            <a:pPr marL="68580" indent="0">
              <a:buNone/>
            </a:pPr>
            <a:r>
              <a:rPr lang="hu-HU" dirty="0"/>
              <a:t>(2000/C 197/01) </a:t>
            </a:r>
            <a:r>
              <a:rPr lang="hu-HU" b="1" dirty="0">
                <a:solidFill>
                  <a:srgbClr val="00B050"/>
                </a:solidFill>
              </a:rPr>
              <a:t>(</a:t>
            </a:r>
            <a:r>
              <a:rPr lang="hu-HU" b="1" dirty="0" err="1">
                <a:solidFill>
                  <a:srgbClr val="00B050"/>
                </a:solidFill>
              </a:rPr>
              <a:t>intergovernmental</a:t>
            </a:r>
            <a:r>
              <a:rPr lang="hu-HU" b="1" dirty="0">
                <a:solidFill>
                  <a:srgbClr val="00B050"/>
                </a:solidFill>
              </a:rPr>
              <a:t> </a:t>
            </a:r>
            <a:r>
              <a:rPr lang="hu-HU" b="1" dirty="0" err="1">
                <a:solidFill>
                  <a:srgbClr val="00B050"/>
                </a:solidFill>
              </a:rPr>
              <a:t>cooperation</a:t>
            </a:r>
            <a:r>
              <a:rPr lang="hu-HU" b="1" dirty="0">
                <a:solidFill>
                  <a:srgbClr val="00B050"/>
                </a:solidFill>
              </a:rPr>
              <a:t>)</a:t>
            </a:r>
          </a:p>
          <a:p>
            <a:pPr marL="68580" indent="0">
              <a:buNone/>
            </a:pPr>
            <a:endParaRPr lang="hu-HU" b="1" dirty="0">
              <a:solidFill>
                <a:srgbClr val="FF0000"/>
              </a:solidFill>
            </a:endParaRPr>
          </a:p>
          <a:p>
            <a:pPr marL="68580" indent="0">
              <a:buNone/>
            </a:pPr>
            <a:r>
              <a:rPr lang="hu-HU" b="1" i="0" u="none" strike="noStrike" dirty="0" err="1">
                <a:solidFill>
                  <a:srgbClr val="0070C0"/>
                </a:solidFill>
                <a:effectLst/>
                <a:latin typeface="Roboto" panose="020F0502020204030204" pitchFamily="34" charset="0"/>
              </a:rPr>
              <a:t>Council</a:t>
            </a:r>
            <a:r>
              <a:rPr lang="hu-HU" b="1" i="0" u="none" strike="noStrike" dirty="0">
                <a:solidFill>
                  <a:srgbClr val="0070C0"/>
                </a:solidFill>
                <a:effectLst/>
                <a:latin typeface="Roboto" panose="020F0502020204030204" pitchFamily="34" charset="0"/>
              </a:rPr>
              <a:t> Framework Decision 2008/909/JHA of 27 November 2008 </a:t>
            </a:r>
            <a:r>
              <a:rPr lang="hu-HU" b="1" i="0" u="none" strike="noStrike" dirty="0" err="1">
                <a:solidFill>
                  <a:srgbClr val="0070C0"/>
                </a:solidFill>
                <a:effectLst/>
                <a:latin typeface="Roboto" panose="020F0502020204030204" pitchFamily="34" charset="0"/>
              </a:rPr>
              <a:t>on</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the</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application</a:t>
            </a:r>
            <a:r>
              <a:rPr lang="hu-HU" b="1" i="0" u="none" strike="noStrike" dirty="0">
                <a:solidFill>
                  <a:srgbClr val="0070C0"/>
                </a:solidFill>
                <a:effectLst/>
                <a:latin typeface="Roboto" panose="020F0502020204030204" pitchFamily="34" charset="0"/>
              </a:rPr>
              <a:t> of </a:t>
            </a:r>
            <a:r>
              <a:rPr lang="hu-HU" b="1" i="0" u="none" strike="noStrike" dirty="0" err="1">
                <a:solidFill>
                  <a:srgbClr val="0070C0"/>
                </a:solidFill>
                <a:effectLst/>
                <a:latin typeface="Roboto" panose="020F0502020204030204" pitchFamily="34" charset="0"/>
              </a:rPr>
              <a:t>the</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principle</a:t>
            </a:r>
            <a:r>
              <a:rPr lang="hu-HU" b="1" i="0" u="none" strike="noStrike" dirty="0">
                <a:solidFill>
                  <a:srgbClr val="0070C0"/>
                </a:solidFill>
                <a:effectLst/>
                <a:latin typeface="Roboto" panose="020F0502020204030204" pitchFamily="34" charset="0"/>
              </a:rPr>
              <a:t> of </a:t>
            </a:r>
            <a:r>
              <a:rPr lang="hu-HU" b="1" i="0" u="none" strike="noStrike" dirty="0" err="1">
                <a:solidFill>
                  <a:srgbClr val="0070C0"/>
                </a:solidFill>
                <a:effectLst/>
                <a:latin typeface="Roboto" panose="020F0502020204030204" pitchFamily="34" charset="0"/>
              </a:rPr>
              <a:t>mutual</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recognition</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to</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judgments</a:t>
            </a:r>
            <a:r>
              <a:rPr lang="hu-HU" b="1" i="0" u="none" strike="noStrike" dirty="0">
                <a:solidFill>
                  <a:srgbClr val="0070C0"/>
                </a:solidFill>
                <a:effectLst/>
                <a:latin typeface="Roboto" panose="020F0502020204030204" pitchFamily="34" charset="0"/>
              </a:rPr>
              <a:t> in </a:t>
            </a:r>
            <a:r>
              <a:rPr lang="hu-HU" b="1" i="0" u="none" strike="noStrike" dirty="0" err="1">
                <a:solidFill>
                  <a:srgbClr val="0070C0"/>
                </a:solidFill>
                <a:effectLst/>
                <a:latin typeface="Roboto" panose="020F0502020204030204" pitchFamily="34" charset="0"/>
              </a:rPr>
              <a:t>criminal</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matters</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imposing</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custodial</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sentences</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or</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measures</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involving</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deprivation</a:t>
            </a:r>
            <a:r>
              <a:rPr lang="hu-HU" b="1" i="0" u="none" strike="noStrike" dirty="0">
                <a:solidFill>
                  <a:srgbClr val="0070C0"/>
                </a:solidFill>
                <a:effectLst/>
                <a:latin typeface="Roboto" panose="020F0502020204030204" pitchFamily="34" charset="0"/>
              </a:rPr>
              <a:t> of </a:t>
            </a:r>
            <a:r>
              <a:rPr lang="hu-HU" b="1" i="0" u="none" strike="noStrike" dirty="0" err="1">
                <a:solidFill>
                  <a:srgbClr val="0070C0"/>
                </a:solidFill>
                <a:effectLst/>
                <a:latin typeface="Roboto" panose="020F0502020204030204" pitchFamily="34" charset="0"/>
              </a:rPr>
              <a:t>liberty</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for</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the</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purpose</a:t>
            </a:r>
            <a:r>
              <a:rPr lang="hu-HU" b="1" i="0" u="none" strike="noStrike" dirty="0">
                <a:solidFill>
                  <a:srgbClr val="0070C0"/>
                </a:solidFill>
                <a:effectLst/>
                <a:latin typeface="Roboto" panose="020F0502020204030204" pitchFamily="34" charset="0"/>
              </a:rPr>
              <a:t> of </a:t>
            </a:r>
            <a:r>
              <a:rPr lang="hu-HU" b="1" i="0" u="none" strike="noStrike" dirty="0" err="1">
                <a:solidFill>
                  <a:srgbClr val="0070C0"/>
                </a:solidFill>
                <a:effectLst/>
                <a:latin typeface="Roboto" panose="020F0502020204030204" pitchFamily="34" charset="0"/>
              </a:rPr>
              <a:t>their</a:t>
            </a:r>
            <a:r>
              <a:rPr lang="hu-HU" b="1" i="0" u="none" strike="noStrike" dirty="0">
                <a:solidFill>
                  <a:srgbClr val="0070C0"/>
                </a:solidFill>
                <a:effectLst/>
                <a:latin typeface="Roboto" panose="020F0502020204030204" pitchFamily="34" charset="0"/>
              </a:rPr>
              <a:t> </a:t>
            </a:r>
            <a:r>
              <a:rPr lang="hu-HU" b="1" i="0" u="none" strike="noStrike" dirty="0" err="1">
                <a:solidFill>
                  <a:srgbClr val="0070C0"/>
                </a:solidFill>
                <a:effectLst/>
                <a:latin typeface="Roboto" panose="020F0502020204030204" pitchFamily="34" charset="0"/>
              </a:rPr>
              <a:t>enforcement</a:t>
            </a:r>
            <a:r>
              <a:rPr lang="hu-HU" b="1" i="0" u="none" strike="noStrike" dirty="0">
                <a:solidFill>
                  <a:srgbClr val="0070C0"/>
                </a:solidFill>
                <a:effectLst/>
                <a:latin typeface="Roboto" panose="020F0502020204030204" pitchFamily="34" charset="0"/>
              </a:rPr>
              <a:t> in </a:t>
            </a:r>
            <a:r>
              <a:rPr lang="hu-HU" b="1" i="0" u="none" strike="noStrike" dirty="0" err="1">
                <a:solidFill>
                  <a:srgbClr val="0070C0"/>
                </a:solidFill>
                <a:effectLst/>
                <a:latin typeface="Roboto" panose="020F0502020204030204" pitchFamily="34" charset="0"/>
              </a:rPr>
              <a:t>the</a:t>
            </a:r>
            <a:r>
              <a:rPr lang="hu-HU" b="1" i="0" u="none" strike="noStrike" dirty="0">
                <a:solidFill>
                  <a:srgbClr val="0070C0"/>
                </a:solidFill>
                <a:effectLst/>
                <a:latin typeface="Roboto" panose="020F0502020204030204" pitchFamily="34" charset="0"/>
              </a:rPr>
              <a:t> European Union</a:t>
            </a:r>
            <a:endParaRPr lang="hu-HU" b="1" dirty="0">
              <a:solidFill>
                <a:srgbClr val="0070C0"/>
              </a:solidFill>
            </a:endParaRPr>
          </a:p>
        </p:txBody>
      </p:sp>
    </p:spTree>
    <p:extLst>
      <p:ext uri="{BB962C8B-B14F-4D97-AF65-F5344CB8AC3E}">
        <p14:creationId xmlns:p14="http://schemas.microsoft.com/office/powerpoint/2010/main" val="323582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67942D-8CB2-790C-26D9-BD8AF685E948}"/>
              </a:ext>
            </a:extLst>
          </p:cNvPr>
          <p:cNvSpPr>
            <a:spLocks noGrp="1"/>
          </p:cNvSpPr>
          <p:nvPr>
            <p:ph type="title"/>
          </p:nvPr>
        </p:nvSpPr>
        <p:spPr>
          <a:xfrm>
            <a:off x="666128" y="-24011"/>
            <a:ext cx="7024744" cy="1004739"/>
          </a:xfrm>
        </p:spPr>
        <p:txBody>
          <a:bodyPr/>
          <a:lstStyle/>
          <a:p>
            <a:r>
              <a:rPr lang="en-GB" b="1" dirty="0">
                <a:solidFill>
                  <a:srgbClr val="0070C0"/>
                </a:solidFill>
              </a:rPr>
              <a:t>Contents</a:t>
            </a:r>
          </a:p>
        </p:txBody>
      </p:sp>
      <p:sp>
        <p:nvSpPr>
          <p:cNvPr id="3" name="Tartalom helye 2">
            <a:extLst>
              <a:ext uri="{FF2B5EF4-FFF2-40B4-BE49-F238E27FC236}">
                <a16:creationId xmlns:a16="http://schemas.microsoft.com/office/drawing/2014/main" id="{D342E42B-230A-1BEC-BF73-A882ABCBB5F7}"/>
              </a:ext>
            </a:extLst>
          </p:cNvPr>
          <p:cNvSpPr>
            <a:spLocks noGrp="1"/>
          </p:cNvSpPr>
          <p:nvPr>
            <p:ph idx="1"/>
          </p:nvPr>
        </p:nvSpPr>
        <p:spPr>
          <a:xfrm>
            <a:off x="666128" y="1412776"/>
            <a:ext cx="7811746" cy="5029049"/>
          </a:xfrm>
        </p:spPr>
        <p:txBody>
          <a:bodyPr>
            <a:normAutofit fontScale="92500" lnSpcReduction="10000"/>
          </a:bodyPr>
          <a:lstStyle/>
          <a:p>
            <a:pPr marL="68580" indent="0">
              <a:buNone/>
            </a:pPr>
            <a:r>
              <a:rPr lang="en-GB" sz="3200" b="1" dirty="0">
                <a:solidFill>
                  <a:srgbClr val="0070C0"/>
                </a:solidFill>
                <a:latin typeface="Times New Roman" panose="02020603050405020304" pitchFamily="18" charset="0"/>
                <a:cs typeface="Times New Roman" panose="02020603050405020304" pitchFamily="18" charset="0"/>
              </a:rPr>
              <a:t>I. Where to place EU criminal law? A short history</a:t>
            </a:r>
          </a:p>
          <a:p>
            <a:pPr marL="68580" indent="0">
              <a:buNone/>
            </a:pPr>
            <a:r>
              <a:rPr lang="en-GB" sz="3200" b="1" dirty="0">
                <a:solidFill>
                  <a:srgbClr val="0070C0"/>
                </a:solidFill>
                <a:latin typeface="Times New Roman" panose="02020603050405020304" pitchFamily="18" charset="0"/>
                <a:cs typeface="Times New Roman" panose="02020603050405020304" pitchFamily="18" charset="0"/>
              </a:rPr>
              <a:t>II. Mutual trust and mutual recognition</a:t>
            </a:r>
          </a:p>
          <a:p>
            <a:pPr marL="68580" indent="0">
              <a:buNone/>
            </a:pPr>
            <a:r>
              <a:rPr lang="en-GB" sz="3200" b="1" dirty="0">
                <a:solidFill>
                  <a:srgbClr val="0070C0"/>
                </a:solidFill>
                <a:latin typeface="Times New Roman" panose="02020603050405020304" pitchFamily="18" charset="0"/>
                <a:cs typeface="Times New Roman" panose="02020603050405020304" pitchFamily="18" charset="0"/>
              </a:rPr>
              <a:t>III. The EAW</a:t>
            </a:r>
          </a:p>
          <a:p>
            <a:pPr marL="68580" indent="0">
              <a:buNone/>
            </a:pPr>
            <a:r>
              <a:rPr lang="en-GB" sz="3200" b="1" dirty="0">
                <a:solidFill>
                  <a:srgbClr val="0070C0"/>
                </a:solidFill>
                <a:latin typeface="Times New Roman" panose="02020603050405020304" pitchFamily="18" charset="0"/>
                <a:cs typeface="Times New Roman" panose="02020603050405020304" pitchFamily="18" charset="0"/>
              </a:rPr>
              <a:t> III.1. Difference between classical extradition and surrender (EAW)</a:t>
            </a:r>
          </a:p>
          <a:p>
            <a:pPr marL="68580" indent="0">
              <a:buNone/>
            </a:pPr>
            <a:r>
              <a:rPr lang="en-GB" sz="3200" b="1" dirty="0">
                <a:solidFill>
                  <a:srgbClr val="0070C0"/>
                </a:solidFill>
                <a:latin typeface="Times New Roman" panose="02020603050405020304" pitchFamily="18" charset="0"/>
                <a:cs typeface="Times New Roman" panose="02020603050405020304" pitchFamily="18" charset="0"/>
              </a:rPr>
              <a:t>III.2. How does the EAW work?</a:t>
            </a:r>
          </a:p>
          <a:p>
            <a:pPr marL="68580" indent="0">
              <a:buNone/>
            </a:pPr>
            <a:r>
              <a:rPr lang="en-GB" sz="3200" b="1" dirty="0">
                <a:solidFill>
                  <a:srgbClr val="0070C0"/>
                </a:solidFill>
                <a:latin typeface="Times New Roman" panose="02020603050405020304" pitchFamily="18" charset="0"/>
                <a:cs typeface="Times New Roman" panose="02020603050405020304" pitchFamily="18" charset="0"/>
              </a:rPr>
              <a:t>IV. Ne bis in idem</a:t>
            </a:r>
            <a:endParaRPr lang="hu-HU" sz="3200" b="1" dirty="0">
              <a:solidFill>
                <a:srgbClr val="0070C0"/>
              </a:solidFill>
              <a:latin typeface="Times New Roman" panose="02020603050405020304" pitchFamily="18" charset="0"/>
              <a:cs typeface="Times New Roman" panose="02020603050405020304" pitchFamily="18" charset="0"/>
            </a:endParaRPr>
          </a:p>
          <a:p>
            <a:pPr marL="68580" indent="0">
              <a:buNone/>
            </a:pPr>
            <a:r>
              <a:rPr lang="hu-HU" sz="3200" b="1" dirty="0">
                <a:solidFill>
                  <a:srgbClr val="0070C0"/>
                </a:solidFill>
                <a:latin typeface="Times New Roman" panose="02020603050405020304" pitchFamily="18" charset="0"/>
                <a:cs typeface="Times New Roman" panose="02020603050405020304" pitchFamily="18" charset="0"/>
              </a:rPr>
              <a:t>V. EAW </a:t>
            </a:r>
            <a:r>
              <a:rPr lang="en-GB" sz="3200" b="1" dirty="0">
                <a:solidFill>
                  <a:srgbClr val="0070C0"/>
                </a:solidFill>
                <a:latin typeface="Times New Roman" panose="02020603050405020304" pitchFamily="18" charset="0"/>
                <a:cs typeface="Times New Roman" panose="02020603050405020304" pitchFamily="18" charset="0"/>
              </a:rPr>
              <a:t>Article 1 (3)</a:t>
            </a:r>
            <a:endParaRPr lang="hu-HU" sz="3200" b="1" dirty="0">
              <a:solidFill>
                <a:srgbClr val="0070C0"/>
              </a:solidFill>
              <a:latin typeface="Times New Roman" panose="02020603050405020304" pitchFamily="18" charset="0"/>
              <a:cs typeface="Times New Roman" panose="02020603050405020304" pitchFamily="18" charset="0"/>
            </a:endParaRPr>
          </a:p>
          <a:p>
            <a:pPr marL="68580" indent="0">
              <a:buNone/>
            </a:pPr>
            <a:r>
              <a:rPr lang="en-GB" sz="3200" b="1" dirty="0">
                <a:solidFill>
                  <a:srgbClr val="0070C0"/>
                </a:solidFill>
                <a:latin typeface="Times New Roman" panose="02020603050405020304" pitchFamily="18" charset="0"/>
                <a:cs typeface="Times New Roman" panose="02020603050405020304" pitchFamily="18" charset="0"/>
              </a:rPr>
              <a:t>V</a:t>
            </a:r>
            <a:r>
              <a:rPr lang="hu-HU" sz="3200" b="1" dirty="0">
                <a:solidFill>
                  <a:srgbClr val="0070C0"/>
                </a:solidFill>
                <a:latin typeface="Times New Roman" panose="02020603050405020304" pitchFamily="18" charset="0"/>
                <a:cs typeface="Times New Roman" panose="02020603050405020304" pitchFamily="18" charset="0"/>
              </a:rPr>
              <a:t>I</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a:solidFill>
                  <a:srgbClr val="0070C0"/>
                </a:solidFill>
                <a:latin typeface="Times New Roman" panose="02020603050405020304" pitchFamily="18" charset="0"/>
                <a:cs typeface="Times New Roman" panose="02020603050405020304" pitchFamily="18" charset="0"/>
              </a:rPr>
              <a:t>Conclusion</a:t>
            </a:r>
          </a:p>
          <a:p>
            <a:pPr marL="68580" indent="0">
              <a:buNone/>
            </a:pPr>
            <a:endParaRPr lang="en-GB" sz="3200" b="1" dirty="0">
              <a:solidFill>
                <a:srgbClr val="0070C0"/>
              </a:solidFill>
              <a:latin typeface="Times New Roman" panose="02020603050405020304" pitchFamily="18" charset="0"/>
              <a:cs typeface="Times New Roman" panose="02020603050405020304" pitchFamily="18" charset="0"/>
            </a:endParaRPr>
          </a:p>
          <a:p>
            <a:pPr marL="68580" indent="0">
              <a:buNone/>
            </a:pPr>
            <a:endParaRPr lang="en-GB" sz="3200" b="1" dirty="0">
              <a:solidFill>
                <a:srgbClr val="0070C0"/>
              </a:solidFill>
              <a:latin typeface="Times New Roman" panose="02020603050405020304" pitchFamily="18" charset="0"/>
              <a:cs typeface="Times New Roman" panose="02020603050405020304" pitchFamily="18" charset="0"/>
            </a:endParaRPr>
          </a:p>
          <a:p>
            <a:pPr marL="68580" indent="0">
              <a:buNone/>
            </a:pPr>
            <a:endParaRPr lang="en-GB" sz="3200" b="1" dirty="0">
              <a:solidFill>
                <a:srgbClr val="0070C0"/>
              </a:solidFill>
              <a:latin typeface="Times New Roman" panose="02020603050405020304" pitchFamily="18" charset="0"/>
              <a:cs typeface="Times New Roman" panose="02020603050405020304" pitchFamily="18" charset="0"/>
            </a:endParaRPr>
          </a:p>
          <a:p>
            <a:pPr marL="68580" indent="0">
              <a:buNone/>
            </a:pPr>
            <a:endParaRPr lang="en-GB" dirty="0"/>
          </a:p>
        </p:txBody>
      </p:sp>
    </p:spTree>
    <p:extLst>
      <p:ext uri="{BB962C8B-B14F-4D97-AF65-F5344CB8AC3E}">
        <p14:creationId xmlns:p14="http://schemas.microsoft.com/office/powerpoint/2010/main" val="12915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692696"/>
            <a:ext cx="8229600" cy="5832648"/>
          </a:xfrm>
        </p:spPr>
        <p:txBody>
          <a:bodyPr>
            <a:normAutofit fontScale="92500" lnSpcReduction="10000"/>
          </a:bodyPr>
          <a:lstStyle/>
          <a:p>
            <a:pPr marL="0" indent="0">
              <a:buNone/>
            </a:pPr>
            <a:endParaRPr lang="en-GB" b="1" dirty="0"/>
          </a:p>
          <a:p>
            <a:pPr marL="0" indent="0">
              <a:buNone/>
            </a:pPr>
            <a:r>
              <a:rPr lang="en-GB" sz="5100" b="1" u="sng" dirty="0">
                <a:solidFill>
                  <a:srgbClr val="0070C0"/>
                </a:solidFill>
              </a:rPr>
              <a:t>Lisbon Treaty (2007, 2009)</a:t>
            </a:r>
            <a:endParaRPr lang="en-GB" sz="5100" b="1" dirty="0"/>
          </a:p>
          <a:p>
            <a:pPr marL="0" indent="0">
              <a:buNone/>
            </a:pPr>
            <a:endParaRPr lang="en-GB" b="1" dirty="0"/>
          </a:p>
          <a:p>
            <a:pPr marL="0" indent="0">
              <a:buNone/>
            </a:pPr>
            <a:endParaRPr lang="hu-HU" sz="5100" dirty="0"/>
          </a:p>
          <a:p>
            <a:pPr marL="0" indent="0">
              <a:buNone/>
            </a:pPr>
            <a:r>
              <a:rPr lang="en-GB" b="1" u="sng" dirty="0">
                <a:solidFill>
                  <a:srgbClr val="0070C0"/>
                </a:solidFill>
              </a:rPr>
              <a:t>The Lisbon Treaty eliminated the third pillar, regrouped these provisions in the </a:t>
            </a:r>
            <a:r>
              <a:rPr lang="en-GB" b="1" u="sng" dirty="0">
                <a:solidFill>
                  <a:srgbClr val="C00000"/>
                </a:solidFill>
              </a:rPr>
              <a:t>Treaty on the Functioning of the European Union (TFEU) under Title V: </a:t>
            </a:r>
            <a:endParaRPr lang="hu-HU" b="1" u="sng" dirty="0">
              <a:solidFill>
                <a:srgbClr val="C00000"/>
              </a:solidFill>
            </a:endParaRPr>
          </a:p>
          <a:p>
            <a:pPr marL="0" indent="0">
              <a:buNone/>
            </a:pPr>
            <a:endParaRPr lang="hu-HU" b="1" u="sng" dirty="0">
              <a:solidFill>
                <a:srgbClr val="0070C0"/>
              </a:solidFill>
            </a:endParaRPr>
          </a:p>
          <a:p>
            <a:pPr marL="0" indent="0">
              <a:buNone/>
            </a:pPr>
            <a:r>
              <a:rPr lang="en-GB" sz="2900" b="1" u="sng" dirty="0">
                <a:solidFill>
                  <a:srgbClr val="C00000"/>
                </a:solidFill>
              </a:rPr>
              <a:t>"AREA OF FREEDOM, SECURITY AND JUSTICE</a:t>
            </a:r>
            <a:r>
              <a:rPr lang="en-GB" sz="2900" b="1" dirty="0">
                <a:solidFill>
                  <a:srgbClr val="C00000"/>
                </a:solidFill>
              </a:rPr>
              <a:t>" </a:t>
            </a:r>
            <a:endParaRPr lang="hu-HU" sz="2900" b="1" dirty="0">
              <a:solidFill>
                <a:srgbClr val="C00000"/>
              </a:solidFill>
            </a:endParaRPr>
          </a:p>
          <a:p>
            <a:pPr marL="0" indent="0">
              <a:buNone/>
            </a:pPr>
            <a:endParaRPr lang="en-GB" b="1" dirty="0">
              <a:solidFill>
                <a:srgbClr val="0070C0"/>
              </a:solidFill>
            </a:endParaRPr>
          </a:p>
          <a:p>
            <a:pPr marL="0" indent="0">
              <a:buNone/>
            </a:pPr>
            <a:r>
              <a:rPr lang="en-GB" dirty="0"/>
              <a:t>Legal acts adopted prior to the entry into force of the Lisbon Treaty in the field of criminal cooperation are in force.</a:t>
            </a:r>
          </a:p>
          <a:p>
            <a:pPr marL="0" indent="0">
              <a:buNone/>
            </a:pPr>
            <a:endParaRPr lang="en-US" dirty="0"/>
          </a:p>
        </p:txBody>
      </p:sp>
    </p:spTree>
    <p:extLst>
      <p:ext uri="{BB962C8B-B14F-4D97-AF65-F5344CB8AC3E}">
        <p14:creationId xmlns:p14="http://schemas.microsoft.com/office/powerpoint/2010/main" val="229861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49FE-E982-A2ED-DC22-D0AFFDFFA04D}"/>
              </a:ext>
            </a:extLst>
          </p:cNvPr>
          <p:cNvSpPr>
            <a:spLocks noGrp="1"/>
          </p:cNvSpPr>
          <p:nvPr>
            <p:ph type="title"/>
          </p:nvPr>
        </p:nvSpPr>
        <p:spPr/>
        <p:txBody>
          <a:bodyPr>
            <a:normAutofit fontScale="90000"/>
          </a:bodyPr>
          <a:lstStyle/>
          <a:p>
            <a:r>
              <a:rPr lang="en-GB" b="1" dirty="0">
                <a:solidFill>
                  <a:schemeClr val="accent5"/>
                </a:solidFill>
                <a:latin typeface="Tahoma" panose="020B0604030504040204" pitchFamily="34" charset="0"/>
              </a:rPr>
              <a:t>TITLE V </a:t>
            </a:r>
            <a:r>
              <a:rPr lang="en-GB" dirty="0">
                <a:solidFill>
                  <a:schemeClr val="accent5"/>
                </a:solidFill>
                <a:latin typeface="Tahoma" panose="020B0604030504040204" pitchFamily="34" charset="0"/>
              </a:rPr>
              <a:t>AREA OF FREEDOM, SECURITY AND JUSTICE</a:t>
            </a:r>
            <a:br>
              <a:rPr lang="en-GB" dirty="0">
                <a:solidFill>
                  <a:srgbClr val="000000"/>
                </a:solidFill>
                <a:latin typeface="Tahoma" panose="020B0604030504040204" pitchFamily="34" charset="0"/>
              </a:rPr>
            </a:br>
            <a:endParaRPr lang="en-HU" dirty="0"/>
          </a:p>
        </p:txBody>
      </p:sp>
      <p:sp>
        <p:nvSpPr>
          <p:cNvPr id="3" name="Content Placeholder 2">
            <a:extLst>
              <a:ext uri="{FF2B5EF4-FFF2-40B4-BE49-F238E27FC236}">
                <a16:creationId xmlns:a16="http://schemas.microsoft.com/office/drawing/2014/main" id="{BDE3D7B3-6692-C0CF-4F62-4A295AB84EDB}"/>
              </a:ext>
            </a:extLst>
          </p:cNvPr>
          <p:cNvSpPr>
            <a:spLocks noGrp="1"/>
          </p:cNvSpPr>
          <p:nvPr>
            <p:ph idx="1"/>
          </p:nvPr>
        </p:nvSpPr>
        <p:spPr>
          <a:xfrm>
            <a:off x="508001" y="2477692"/>
            <a:ext cx="6447501" cy="3065858"/>
          </a:xfrm>
        </p:spPr>
        <p:txBody>
          <a:bodyPr>
            <a:normAutofit lnSpcReduction="10000"/>
          </a:bodyPr>
          <a:lstStyle/>
          <a:p>
            <a:pPr algn="l"/>
            <a:r>
              <a:rPr lang="en-GB" dirty="0">
                <a:solidFill>
                  <a:srgbClr val="000000"/>
                </a:solidFill>
                <a:latin typeface="Tahoma" panose="020B0604030504040204" pitchFamily="34" charset="0"/>
              </a:rPr>
              <a:t>Chapter 1 General provisions</a:t>
            </a:r>
          </a:p>
          <a:p>
            <a:pPr algn="l"/>
            <a:r>
              <a:rPr lang="en-GB" dirty="0">
                <a:solidFill>
                  <a:srgbClr val="000000"/>
                </a:solidFill>
                <a:latin typeface="Tahoma" panose="020B0604030504040204" pitchFamily="34" charset="0"/>
              </a:rPr>
              <a:t>Chapter 2 Policies on border checks, asylum and immigration</a:t>
            </a:r>
          </a:p>
          <a:p>
            <a:pPr algn="l"/>
            <a:r>
              <a:rPr lang="en-GB" dirty="0">
                <a:solidFill>
                  <a:srgbClr val="000000"/>
                </a:solidFill>
                <a:latin typeface="Tahoma" panose="020B0604030504040204" pitchFamily="34" charset="0"/>
              </a:rPr>
              <a:t>Chapter 3 Judicial cooperation in civil matters</a:t>
            </a:r>
          </a:p>
          <a:p>
            <a:pPr algn="l"/>
            <a:r>
              <a:rPr lang="en-GB" b="1" dirty="0">
                <a:solidFill>
                  <a:schemeClr val="accent5"/>
                </a:solidFill>
                <a:latin typeface="Tahoma" panose="020B0604030504040204" pitchFamily="34" charset="0"/>
              </a:rPr>
              <a:t>Chapter 4 Judicial cooperation in criminal matters</a:t>
            </a:r>
          </a:p>
          <a:p>
            <a:pPr algn="l"/>
            <a:r>
              <a:rPr lang="en-GB" b="1" dirty="0">
                <a:solidFill>
                  <a:schemeClr val="accent5"/>
                </a:solidFill>
                <a:latin typeface="Tahoma" panose="020B0604030504040204" pitchFamily="34" charset="0"/>
              </a:rPr>
              <a:t>Chapter 5 Police cooperation</a:t>
            </a:r>
          </a:p>
          <a:p>
            <a:pPr marL="0" indent="0">
              <a:buNone/>
            </a:pPr>
            <a:endParaRPr lang="en-HU" dirty="0"/>
          </a:p>
        </p:txBody>
      </p:sp>
    </p:spTree>
    <p:extLst>
      <p:ext uri="{BB962C8B-B14F-4D97-AF65-F5344CB8AC3E}">
        <p14:creationId xmlns:p14="http://schemas.microsoft.com/office/powerpoint/2010/main" val="849714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08000" y="476672"/>
            <a:ext cx="7700818" cy="6120680"/>
          </a:xfrm>
        </p:spPr>
        <p:txBody>
          <a:bodyPr>
            <a:normAutofit/>
          </a:bodyPr>
          <a:lstStyle/>
          <a:p>
            <a:pPr marL="0" indent="0">
              <a:buNone/>
            </a:pPr>
            <a:r>
              <a:rPr lang="en-GB" sz="1800" b="1" i="1" dirty="0"/>
              <a:t>TFEU CHAPTER 4 JUDICIAL COOPERATION IN CRIMINAL MATTERS Article 82 (ex Article 31 TEU)</a:t>
            </a:r>
          </a:p>
          <a:p>
            <a:pPr marL="0" indent="0">
              <a:buNone/>
            </a:pPr>
            <a:r>
              <a:rPr lang="en-GB" sz="1800" dirty="0"/>
              <a:t>1. Judicial cooperation in criminal matters in the Union shall be based on the </a:t>
            </a:r>
            <a:r>
              <a:rPr lang="en-GB" sz="1800" b="1" i="1" u="sng" dirty="0">
                <a:solidFill>
                  <a:srgbClr val="FF0000"/>
                </a:solidFill>
              </a:rPr>
              <a:t>principle of mutual recognition </a:t>
            </a:r>
            <a:r>
              <a:rPr lang="en-GB" sz="1800" dirty="0"/>
              <a:t>of </a:t>
            </a:r>
            <a:r>
              <a:rPr lang="en-GB" sz="1800" b="1" dirty="0"/>
              <a:t>judgments and judicial decisions </a:t>
            </a:r>
            <a:r>
              <a:rPr lang="en-GB" sz="1800" dirty="0"/>
              <a:t>and shall include the </a:t>
            </a:r>
            <a:r>
              <a:rPr lang="en-GB" sz="1800" b="1" dirty="0"/>
              <a:t>approximation</a:t>
            </a:r>
            <a:r>
              <a:rPr lang="en-GB" sz="1800" dirty="0"/>
              <a:t> of the laws and regulations of the Member States in the areas referred to in paragraph 2 and in Article 83.The European Parliament and the, Council acting in accordance with the </a:t>
            </a:r>
            <a:r>
              <a:rPr lang="en-GB" sz="1800" b="1" u="sng" dirty="0">
                <a:solidFill>
                  <a:srgbClr val="FF0000"/>
                </a:solidFill>
              </a:rPr>
              <a:t>ordinary legislative procedure</a:t>
            </a:r>
            <a:r>
              <a:rPr lang="en-GB" sz="1800" dirty="0"/>
              <a:t>, shall adopt measures to:</a:t>
            </a:r>
          </a:p>
          <a:p>
            <a:pPr marL="0" indent="0">
              <a:buNone/>
            </a:pPr>
            <a:r>
              <a:rPr lang="en-GB" sz="1800" b="1" dirty="0"/>
              <a:t>(a) lay down rules and procedures for ensuring </a:t>
            </a:r>
            <a:r>
              <a:rPr lang="en-GB" sz="1800" b="1" dirty="0">
                <a:highlight>
                  <a:srgbClr val="FFFF00"/>
                </a:highlight>
              </a:rPr>
              <a:t>recognition</a:t>
            </a:r>
            <a:r>
              <a:rPr lang="en-GB" sz="1800" b="1" dirty="0"/>
              <a:t> throughout the Union of </a:t>
            </a:r>
            <a:r>
              <a:rPr lang="en-GB" sz="1800" b="1" dirty="0">
                <a:highlight>
                  <a:srgbClr val="FFFF00"/>
                </a:highlight>
              </a:rPr>
              <a:t>all forms of judgments and judicial decisions</a:t>
            </a:r>
            <a:r>
              <a:rPr lang="en-GB" sz="1800" b="1" dirty="0"/>
              <a:t>;</a:t>
            </a:r>
          </a:p>
          <a:p>
            <a:pPr marL="0" indent="0">
              <a:buNone/>
            </a:pPr>
            <a:r>
              <a:rPr lang="en-GB" sz="1800" dirty="0"/>
              <a:t>(b) prevent and settle conflicts of jurisdiction between Member States;</a:t>
            </a:r>
          </a:p>
          <a:p>
            <a:pPr marL="0" indent="0">
              <a:buNone/>
            </a:pPr>
            <a:r>
              <a:rPr lang="en-GB" sz="1800" dirty="0"/>
              <a:t>(c) support the training of the judiciary and judicial staff;</a:t>
            </a:r>
          </a:p>
          <a:p>
            <a:pPr marL="0" indent="0">
              <a:buNone/>
            </a:pPr>
            <a:r>
              <a:rPr lang="en-GB" sz="1800" b="1" dirty="0">
                <a:highlight>
                  <a:srgbClr val="FFFF00"/>
                </a:highlight>
              </a:rPr>
              <a:t>(d) facilitate cooperation between judicial or equivalent authorities of the Member States in relation to proceedings in criminal matters and the enforcement of decisions.</a:t>
            </a:r>
            <a:endParaRPr lang="en-US" sz="1800" b="1" dirty="0">
              <a:highlight>
                <a:srgbClr val="FFFF00"/>
              </a:highlight>
            </a:endParaRPr>
          </a:p>
        </p:txBody>
      </p:sp>
    </p:spTree>
    <p:extLst>
      <p:ext uri="{BB962C8B-B14F-4D97-AF65-F5344CB8AC3E}">
        <p14:creationId xmlns:p14="http://schemas.microsoft.com/office/powerpoint/2010/main" val="286781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08000" y="332656"/>
            <a:ext cx="7804727" cy="6048672"/>
          </a:xfrm>
        </p:spPr>
        <p:txBody>
          <a:bodyPr>
            <a:normAutofit/>
          </a:bodyPr>
          <a:lstStyle/>
          <a:p>
            <a:pPr marL="0" indent="0">
              <a:buNone/>
            </a:pPr>
            <a:r>
              <a:rPr lang="en-GB" sz="1800" dirty="0"/>
              <a:t>2. To the extent necessary to facilitate </a:t>
            </a:r>
            <a:r>
              <a:rPr lang="en-GB" sz="1800" b="1" dirty="0">
                <a:solidFill>
                  <a:srgbClr val="FF0000"/>
                </a:solidFill>
              </a:rPr>
              <a:t>mutual recognition of judgments and judicial decisions</a:t>
            </a:r>
            <a:r>
              <a:rPr lang="en-GB" sz="1800" b="1" dirty="0"/>
              <a:t> and </a:t>
            </a:r>
            <a:r>
              <a:rPr lang="en-GB" sz="1800" b="1" dirty="0">
                <a:solidFill>
                  <a:srgbClr val="FF0000"/>
                </a:solidFill>
              </a:rPr>
              <a:t>police and judicial cooperation in criminal matters</a:t>
            </a:r>
            <a:r>
              <a:rPr lang="en-GB" sz="1800" b="1" dirty="0"/>
              <a:t> </a:t>
            </a:r>
            <a:r>
              <a:rPr lang="en-GB" sz="1800" dirty="0"/>
              <a:t>having a cross-border dimension, the European Parliament and the Council may, by means of </a:t>
            </a:r>
            <a:r>
              <a:rPr lang="en-GB" sz="1800" b="1" i="1" u="sng" dirty="0"/>
              <a:t>directives </a:t>
            </a:r>
            <a:r>
              <a:rPr lang="en-GB" sz="1800" dirty="0"/>
              <a:t>adopted in accordance with the ordinary legislative procedure, establish minimum rules. Such rules shall take into account the differences between the legal traditions and systems of the Member States. They shall concern:</a:t>
            </a:r>
          </a:p>
          <a:p>
            <a:pPr marL="0" indent="0">
              <a:buNone/>
            </a:pPr>
            <a:r>
              <a:rPr lang="en-GB" sz="1800" dirty="0"/>
              <a:t>(a) mutual </a:t>
            </a:r>
            <a:r>
              <a:rPr lang="en-GB" sz="1800" b="1" u="sng" dirty="0"/>
              <a:t>admissibility of evidence </a:t>
            </a:r>
            <a:r>
              <a:rPr lang="en-GB" sz="1800" dirty="0"/>
              <a:t>between Member States;</a:t>
            </a:r>
          </a:p>
          <a:p>
            <a:pPr marL="0" indent="0">
              <a:buNone/>
            </a:pPr>
            <a:r>
              <a:rPr lang="en-GB" sz="1800" dirty="0"/>
              <a:t>(b) the </a:t>
            </a:r>
            <a:r>
              <a:rPr lang="en-GB" sz="1800" b="1" u="sng" dirty="0"/>
              <a:t>rights of individuals in criminal procedure</a:t>
            </a:r>
            <a:r>
              <a:rPr lang="en-GB" sz="1800" dirty="0"/>
              <a:t>;</a:t>
            </a:r>
          </a:p>
          <a:p>
            <a:pPr marL="0" indent="0">
              <a:buNone/>
            </a:pPr>
            <a:r>
              <a:rPr lang="en-GB" sz="1800" dirty="0"/>
              <a:t>(c) the </a:t>
            </a:r>
            <a:r>
              <a:rPr lang="en-GB" sz="1800" b="1" u="sng" dirty="0"/>
              <a:t>rights of victims of crime</a:t>
            </a:r>
            <a:r>
              <a:rPr lang="en-GB" sz="1800" dirty="0"/>
              <a:t>;</a:t>
            </a:r>
          </a:p>
          <a:p>
            <a:pPr marL="0" indent="0">
              <a:buNone/>
            </a:pPr>
            <a:r>
              <a:rPr lang="en-GB" sz="1800" dirty="0"/>
              <a:t>(d) any </a:t>
            </a:r>
            <a:r>
              <a:rPr lang="en-GB" sz="1800" b="1" dirty="0"/>
              <a:t>other specific aspects of criminal procedure </a:t>
            </a:r>
            <a:r>
              <a:rPr lang="en-GB" sz="1800" dirty="0"/>
              <a:t>which the Council has identified in advance by a decision; for the adoption of </a:t>
            </a:r>
            <a:r>
              <a:rPr lang="en-GB" sz="1800" u="sng" dirty="0"/>
              <a:t>such a decision, the Council shall act unanimously after obtaining the consent of the European Parliament.</a:t>
            </a:r>
          </a:p>
          <a:p>
            <a:pPr marL="0" indent="0">
              <a:buNone/>
            </a:pPr>
            <a:r>
              <a:rPr lang="en-GB" sz="1800" dirty="0"/>
              <a:t>Adoption of the minimum rules referred to in this paragraph shall not prevent Member States from maintaining or introducing a </a:t>
            </a:r>
            <a:r>
              <a:rPr lang="en-GB" sz="1800" dirty="0">
                <a:solidFill>
                  <a:srgbClr val="FF0000"/>
                </a:solidFill>
              </a:rPr>
              <a:t>higher level of protection for individuals.</a:t>
            </a:r>
          </a:p>
          <a:p>
            <a:pPr marL="0" indent="0">
              <a:buNone/>
            </a:pPr>
            <a:endParaRPr lang="en-US" dirty="0"/>
          </a:p>
        </p:txBody>
      </p:sp>
    </p:spTree>
    <p:extLst>
      <p:ext uri="{BB962C8B-B14F-4D97-AF65-F5344CB8AC3E}">
        <p14:creationId xmlns:p14="http://schemas.microsoft.com/office/powerpoint/2010/main" val="260782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53292" y="404664"/>
            <a:ext cx="7938653" cy="6120680"/>
          </a:xfrm>
        </p:spPr>
        <p:txBody>
          <a:bodyPr>
            <a:normAutofit/>
          </a:bodyPr>
          <a:lstStyle/>
          <a:p>
            <a:pPr marL="0" indent="0">
              <a:buNone/>
            </a:pPr>
            <a:r>
              <a:rPr lang="en-GB" sz="1800" dirty="0"/>
              <a:t>Article 83 (ex Article 31 TEU)</a:t>
            </a:r>
          </a:p>
          <a:p>
            <a:pPr marL="0" indent="0">
              <a:buNone/>
            </a:pPr>
            <a:r>
              <a:rPr lang="en-GB" sz="1800" dirty="0"/>
              <a:t>1. The European Parliament and the  </a:t>
            </a:r>
            <a:r>
              <a:rPr lang="hu-HU" sz="1800" dirty="0" err="1"/>
              <a:t>Council</a:t>
            </a:r>
            <a:r>
              <a:rPr lang="hu-HU" sz="1800" dirty="0"/>
              <a:t> </a:t>
            </a:r>
            <a:r>
              <a:rPr lang="en-GB" sz="1800" dirty="0"/>
              <a:t>may, by means of </a:t>
            </a:r>
            <a:r>
              <a:rPr lang="en-GB" sz="1800" b="1" i="1" u="sng" dirty="0">
                <a:solidFill>
                  <a:srgbClr val="FF0000"/>
                </a:solidFill>
              </a:rPr>
              <a:t>directives </a:t>
            </a:r>
            <a:r>
              <a:rPr lang="en-GB" sz="1800" dirty="0"/>
              <a:t>adopted in accordance with the ordinary legislative procedure, establish minimum rules concerning </a:t>
            </a:r>
            <a:r>
              <a:rPr lang="en-GB" sz="1800" b="1" dirty="0">
                <a:solidFill>
                  <a:srgbClr val="FF0000"/>
                </a:solidFill>
              </a:rPr>
              <a:t>the </a:t>
            </a:r>
            <a:r>
              <a:rPr lang="en-GB" sz="1800" b="1" i="1" u="sng" dirty="0">
                <a:solidFill>
                  <a:srgbClr val="FF0000"/>
                </a:solidFill>
              </a:rPr>
              <a:t>definition of criminal offences </a:t>
            </a:r>
            <a:r>
              <a:rPr lang="en-GB" sz="1800" b="1" dirty="0">
                <a:solidFill>
                  <a:srgbClr val="FF0000"/>
                </a:solidFill>
              </a:rPr>
              <a:t>and </a:t>
            </a:r>
            <a:r>
              <a:rPr lang="en-GB" sz="1800" b="1" i="1" u="sng" dirty="0">
                <a:solidFill>
                  <a:srgbClr val="FF0000"/>
                </a:solidFill>
              </a:rPr>
              <a:t>sanctions</a:t>
            </a:r>
            <a:r>
              <a:rPr lang="en-GB" sz="1800" dirty="0"/>
              <a:t> in the areas of particularly serious crime with a cross-border dimension resulting from the nature or impact of such offences or from a special need to combat them on a common basis.</a:t>
            </a:r>
          </a:p>
          <a:p>
            <a:pPr marL="0" indent="0">
              <a:buNone/>
            </a:pPr>
            <a:r>
              <a:rPr lang="en-GB" sz="1800" dirty="0"/>
              <a:t>These areas of crime are the following: </a:t>
            </a:r>
            <a:r>
              <a:rPr lang="en-GB" sz="1800" b="1" i="1" u="sng" dirty="0">
                <a:solidFill>
                  <a:srgbClr val="FF0000"/>
                </a:solidFill>
              </a:rPr>
              <a:t>terrorism, trafficking in human beings and sexual exploitation of women and children, illicit drug trafficking, illicit arms trafficking, money laundering, corruption, counterfeiting of means of payment, computer crime and organised crime</a:t>
            </a:r>
            <a:r>
              <a:rPr lang="en-GB" sz="1800" dirty="0">
                <a:solidFill>
                  <a:srgbClr val="FF0000"/>
                </a:solidFill>
              </a:rPr>
              <a:t>.</a:t>
            </a:r>
          </a:p>
          <a:p>
            <a:pPr marL="0" indent="0">
              <a:buNone/>
            </a:pPr>
            <a:r>
              <a:rPr lang="en-GB" sz="1800" dirty="0"/>
              <a:t>On the basis of developments in crime, the </a:t>
            </a:r>
            <a:r>
              <a:rPr lang="en-GB" sz="1800" b="1" i="1" u="sng" dirty="0"/>
              <a:t> </a:t>
            </a:r>
            <a:r>
              <a:rPr lang="en-GB" sz="1800" b="1" i="1" u="sng" dirty="0">
                <a:solidFill>
                  <a:srgbClr val="FF0000"/>
                </a:solidFill>
              </a:rPr>
              <a:t>may adopt a decision identifying other areas of crime</a:t>
            </a:r>
            <a:r>
              <a:rPr lang="en-GB" sz="1800" dirty="0"/>
              <a:t> that meet the criteria specified in this paragraph. It shall act unanimously after obtaining the consent of the European Parliament.</a:t>
            </a:r>
          </a:p>
          <a:p>
            <a:pPr marL="0" indent="0">
              <a:buNone/>
            </a:pPr>
            <a:endParaRPr lang="en-US" dirty="0"/>
          </a:p>
        </p:txBody>
      </p:sp>
    </p:spTree>
    <p:extLst>
      <p:ext uri="{BB962C8B-B14F-4D97-AF65-F5344CB8AC3E}">
        <p14:creationId xmlns:p14="http://schemas.microsoft.com/office/powerpoint/2010/main" val="124946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256EB-8A73-2E4C-AF23-8065EAF12FAE}"/>
              </a:ext>
            </a:extLst>
          </p:cNvPr>
          <p:cNvSpPr>
            <a:spLocks noGrp="1"/>
          </p:cNvSpPr>
          <p:nvPr>
            <p:ph idx="1"/>
          </p:nvPr>
        </p:nvSpPr>
        <p:spPr>
          <a:xfrm>
            <a:off x="508000" y="332657"/>
            <a:ext cx="8024440" cy="6192688"/>
          </a:xfrm>
        </p:spPr>
        <p:txBody>
          <a:bodyPr>
            <a:normAutofit/>
          </a:bodyPr>
          <a:lstStyle/>
          <a:p>
            <a:pPr marL="642938" indent="-642938" algn="ctr">
              <a:buAutoNum type="romanUcPeriod"/>
            </a:pPr>
            <a:endParaRPr lang="en-US" sz="1800" b="1" i="1" dirty="0"/>
          </a:p>
          <a:p>
            <a:pPr marL="0" indent="0" algn="just">
              <a:buNone/>
            </a:pPr>
            <a:endParaRPr lang="en-GB" sz="1800" b="1" dirty="0"/>
          </a:p>
          <a:p>
            <a:pPr marL="0" indent="0" algn="just">
              <a:buNone/>
            </a:pPr>
            <a:r>
              <a:rPr lang="en-GB" b="1" dirty="0"/>
              <a:t>The </a:t>
            </a:r>
            <a:r>
              <a:rPr lang="en-GB" b="1" i="1" dirty="0">
                <a:solidFill>
                  <a:schemeClr val="accent5"/>
                </a:solidFill>
              </a:rPr>
              <a:t>Treaty on European Union (2007) </a:t>
            </a:r>
            <a:r>
              <a:rPr lang="en-GB" b="1" dirty="0"/>
              <a:t>is one of the primary Treaties of the European Union, alongside the Treaty on the </a:t>
            </a:r>
            <a:r>
              <a:rPr lang="en-GB" b="1" dirty="0">
                <a:solidFill>
                  <a:srgbClr val="00B050"/>
                </a:solidFill>
              </a:rPr>
              <a:t>Functioning of the European Union (TFEU). </a:t>
            </a:r>
            <a:r>
              <a:rPr lang="en-GB" b="1" dirty="0"/>
              <a:t>The TEU forms the basis of EU law, by setting out general principles of the EU's purpose, the governance of its central institutions (such as the Commission, Parliament, and Council) etc.</a:t>
            </a:r>
          </a:p>
          <a:p>
            <a:pPr marL="0" indent="0" algn="just">
              <a:buNone/>
            </a:pPr>
            <a:r>
              <a:rPr lang="en-GB" b="1" dirty="0"/>
              <a:t>While the current version of the TEU entered into force in 2009, following the Treaty of Lisbon (2007), the older form of the same document was implemented by the Maastricht Treaty (1993).</a:t>
            </a:r>
            <a:endParaRPr lang="en-HU" b="1"/>
          </a:p>
        </p:txBody>
      </p:sp>
    </p:spTree>
    <p:extLst>
      <p:ext uri="{BB962C8B-B14F-4D97-AF65-F5344CB8AC3E}">
        <p14:creationId xmlns:p14="http://schemas.microsoft.com/office/powerpoint/2010/main" val="34391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08001" y="836712"/>
            <a:ext cx="8025150" cy="5832648"/>
          </a:xfrm>
        </p:spPr>
        <p:txBody>
          <a:bodyPr>
            <a:normAutofit fontScale="92500" lnSpcReduction="10000"/>
          </a:bodyPr>
          <a:lstStyle/>
          <a:p>
            <a:pPr marL="0" indent="0" algn="just">
              <a:buNone/>
            </a:pPr>
            <a:r>
              <a:rPr lang="en-US" sz="2700" b="1" dirty="0"/>
              <a:t>The </a:t>
            </a:r>
            <a:r>
              <a:rPr lang="en-US" sz="2700" b="1" i="1" dirty="0">
                <a:solidFill>
                  <a:schemeClr val="accent5"/>
                </a:solidFill>
              </a:rPr>
              <a:t>Treaty on the Functioning of the European Union (TFEU) </a:t>
            </a:r>
            <a:r>
              <a:rPr lang="en-US" sz="2700" b="1" dirty="0"/>
              <a:t>is one of two (three) treaties forming the constitutional basis of the European Union (EU), the other being the Treaty on European Union (TEU). It was previously known as the Treaty Establishing the European Community (TEC)</a:t>
            </a:r>
          </a:p>
          <a:p>
            <a:pPr marL="0" indent="0" algn="just">
              <a:buNone/>
            </a:pPr>
            <a:r>
              <a:rPr lang="en-US" sz="2700" b="1" dirty="0"/>
              <a:t> It was signed on 25 March 1957 by Belgium, France, Italy, Luxembourg, the Netherlands and West Germany and came into force on 1 January 1958. It remains one of the two most important treaties in the modern-day European Union (EU).</a:t>
            </a:r>
          </a:p>
          <a:p>
            <a:pPr marL="0" indent="0" algn="just">
              <a:buNone/>
            </a:pPr>
            <a:r>
              <a:rPr lang="en-US" sz="2700" b="1" dirty="0"/>
              <a:t>Its name has been amended twice since 1957. The Maastricht Treaty of 1993 removed the word "economic" from the Treaty of Rome's official title and, in 2009, the Treaty of Lisbon renamed it the "Treaty on the Functioning of the European Union".</a:t>
            </a:r>
          </a:p>
        </p:txBody>
      </p:sp>
    </p:spTree>
    <p:extLst>
      <p:ext uri="{BB962C8B-B14F-4D97-AF65-F5344CB8AC3E}">
        <p14:creationId xmlns:p14="http://schemas.microsoft.com/office/powerpoint/2010/main" val="52586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620688"/>
            <a:ext cx="8385464" cy="720080"/>
          </a:xfrm>
        </p:spPr>
        <p:txBody>
          <a:bodyPr>
            <a:normAutofit/>
          </a:bodyPr>
          <a:lstStyle/>
          <a:p>
            <a:r>
              <a:rPr lang="hu-HU" b="1" dirty="0">
                <a:solidFill>
                  <a:srgbClr val="FF0000"/>
                </a:solidFill>
              </a:rPr>
              <a:t>EU Charter of </a:t>
            </a:r>
            <a:r>
              <a:rPr lang="hu-HU" b="1" dirty="0" err="1">
                <a:solidFill>
                  <a:srgbClr val="FF0000"/>
                </a:solidFill>
              </a:rPr>
              <a:t>Fundamental</a:t>
            </a:r>
            <a:r>
              <a:rPr lang="hu-HU" b="1" dirty="0">
                <a:solidFill>
                  <a:srgbClr val="FF0000"/>
                </a:solidFill>
              </a:rPr>
              <a:t> </a:t>
            </a:r>
            <a:r>
              <a:rPr lang="hu-HU" b="1" dirty="0" err="1">
                <a:solidFill>
                  <a:srgbClr val="FF0000"/>
                </a:solidFill>
              </a:rPr>
              <a:t>Rights</a:t>
            </a:r>
            <a:endParaRPr lang="en-US" b="1" dirty="0">
              <a:solidFill>
                <a:srgbClr val="FF0000"/>
              </a:solidFill>
            </a:endParaRPr>
          </a:p>
        </p:txBody>
      </p:sp>
      <p:sp>
        <p:nvSpPr>
          <p:cNvPr id="3" name="Content Placeholder 2"/>
          <p:cNvSpPr>
            <a:spLocks noGrp="1"/>
          </p:cNvSpPr>
          <p:nvPr>
            <p:ph idx="1"/>
          </p:nvPr>
        </p:nvSpPr>
        <p:spPr>
          <a:xfrm>
            <a:off x="374073" y="1628800"/>
            <a:ext cx="8385464" cy="4824535"/>
          </a:xfrm>
        </p:spPr>
        <p:txBody>
          <a:bodyPr>
            <a:normAutofit fontScale="92500" lnSpcReduction="20000"/>
          </a:bodyPr>
          <a:lstStyle/>
          <a:p>
            <a:r>
              <a:rPr lang="en-US" sz="2475" dirty="0"/>
              <a:t>The Charter was initially solemnly proclaimed at the Nice European Council on 7 December 2000. At that time, it did not have any binding legal effect.</a:t>
            </a:r>
          </a:p>
          <a:p>
            <a:r>
              <a:rPr lang="en-US" sz="2475" dirty="0">
                <a:solidFill>
                  <a:srgbClr val="FF0000"/>
                </a:solidFill>
              </a:rPr>
              <a:t>On 1 December 2009, with the entry into force of the</a:t>
            </a:r>
            <a:r>
              <a:rPr lang="hu-HU" sz="2475" dirty="0">
                <a:solidFill>
                  <a:srgbClr val="FF0000"/>
                </a:solidFill>
              </a:rPr>
              <a:t> </a:t>
            </a:r>
            <a:r>
              <a:rPr lang="hu-HU" sz="2475" dirty="0" err="1">
                <a:solidFill>
                  <a:srgbClr val="FF0000"/>
                </a:solidFill>
              </a:rPr>
              <a:t>Lisbon</a:t>
            </a:r>
            <a:r>
              <a:rPr lang="hu-HU" sz="2475" dirty="0">
                <a:solidFill>
                  <a:srgbClr val="FF0000"/>
                </a:solidFill>
              </a:rPr>
              <a:t> </a:t>
            </a:r>
            <a:r>
              <a:rPr lang="hu-HU" sz="2475" dirty="0" err="1">
                <a:solidFill>
                  <a:srgbClr val="FF0000"/>
                </a:solidFill>
              </a:rPr>
              <a:t>Treaty</a:t>
            </a:r>
            <a:r>
              <a:rPr lang="en-US" sz="2475" dirty="0">
                <a:solidFill>
                  <a:srgbClr val="FF0000"/>
                </a:solidFill>
              </a:rPr>
              <a:t>, </a:t>
            </a:r>
            <a:r>
              <a:rPr lang="en-US" sz="2475" b="1" dirty="0">
                <a:solidFill>
                  <a:srgbClr val="FF0000"/>
                </a:solidFill>
              </a:rPr>
              <a:t>the Charter became legally binding on the EU institutions and on national governments</a:t>
            </a:r>
            <a:r>
              <a:rPr lang="en-US" sz="2475" dirty="0">
                <a:solidFill>
                  <a:srgbClr val="FF0000"/>
                </a:solidFill>
              </a:rPr>
              <a:t>, just like the </a:t>
            </a:r>
            <a:r>
              <a:rPr lang="hu-HU" sz="2475" dirty="0" err="1">
                <a:solidFill>
                  <a:srgbClr val="FF0000"/>
                </a:solidFill>
              </a:rPr>
              <a:t>Treaties</a:t>
            </a:r>
            <a:r>
              <a:rPr lang="hu-HU" sz="2475" dirty="0">
                <a:solidFill>
                  <a:srgbClr val="FF0000"/>
                </a:solidFill>
              </a:rPr>
              <a:t> </a:t>
            </a:r>
            <a:r>
              <a:rPr lang="en-US" sz="2475" dirty="0">
                <a:solidFill>
                  <a:srgbClr val="FF0000"/>
                </a:solidFill>
              </a:rPr>
              <a:t>themselves.</a:t>
            </a:r>
            <a:endParaRPr lang="hu-HU" sz="2475" dirty="0">
              <a:solidFill>
                <a:srgbClr val="FF0000"/>
              </a:solidFill>
            </a:endParaRPr>
          </a:p>
          <a:p>
            <a:r>
              <a:rPr lang="en-US" sz="2475" dirty="0"/>
              <a:t>The Charter contains rights and freedoms under six titles: Dignity, Freedoms, Equality, Solidarity, Citizens' Rights, and Justice. </a:t>
            </a:r>
            <a:endParaRPr lang="hu-HU" sz="2475" dirty="0"/>
          </a:p>
          <a:p>
            <a:r>
              <a:rPr lang="en-US" sz="2475" dirty="0"/>
              <a:t>The Charter is consistent with the</a:t>
            </a:r>
            <a:r>
              <a:rPr lang="hu-HU" sz="2475" dirty="0"/>
              <a:t> European </a:t>
            </a:r>
            <a:r>
              <a:rPr lang="hu-HU" sz="2475" dirty="0" err="1"/>
              <a:t>Convention</a:t>
            </a:r>
            <a:r>
              <a:rPr lang="hu-HU" sz="2475" dirty="0"/>
              <a:t> </a:t>
            </a:r>
            <a:r>
              <a:rPr lang="hu-HU" sz="2475" dirty="0" err="1"/>
              <a:t>on</a:t>
            </a:r>
            <a:r>
              <a:rPr lang="hu-HU" sz="2475" dirty="0"/>
              <a:t> Human </a:t>
            </a:r>
            <a:r>
              <a:rPr lang="hu-HU" sz="2475" dirty="0" err="1"/>
              <a:t>Rights</a:t>
            </a:r>
            <a:r>
              <a:rPr lang="en-US" sz="2475" dirty="0"/>
              <a:t> adopted in the framework of the Council of Europe: </a:t>
            </a:r>
            <a:r>
              <a:rPr lang="en-US" sz="2475" b="1" dirty="0"/>
              <a:t>when the Charter contains rights that stem from this Convention, their meaning and scope are the same</a:t>
            </a:r>
            <a:r>
              <a:rPr lang="en-US" sz="2475" dirty="0"/>
              <a:t>.</a:t>
            </a:r>
            <a:endParaRPr lang="hu-HU" sz="2475" dirty="0"/>
          </a:p>
          <a:p>
            <a:endParaRPr lang="hu-HU" dirty="0"/>
          </a:p>
          <a:p>
            <a:endParaRPr lang="hu-HU" dirty="0"/>
          </a:p>
          <a:p>
            <a:endParaRPr lang="en-US" dirty="0"/>
          </a:p>
          <a:p>
            <a:endParaRPr lang="en-US" dirty="0"/>
          </a:p>
        </p:txBody>
      </p:sp>
    </p:spTree>
    <p:extLst>
      <p:ext uri="{BB962C8B-B14F-4D97-AF65-F5344CB8AC3E}">
        <p14:creationId xmlns:p14="http://schemas.microsoft.com/office/powerpoint/2010/main" val="4433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B809EA-FB2E-EE9F-F835-594AD5CE8E43}"/>
              </a:ext>
            </a:extLst>
          </p:cNvPr>
          <p:cNvSpPr>
            <a:spLocks noGrp="1"/>
          </p:cNvSpPr>
          <p:nvPr>
            <p:ph type="title"/>
          </p:nvPr>
        </p:nvSpPr>
        <p:spPr>
          <a:xfrm>
            <a:off x="1043490" y="404664"/>
            <a:ext cx="7024744" cy="864096"/>
          </a:xfrm>
        </p:spPr>
        <p:txBody>
          <a:bodyPr>
            <a:normAutofit fontScale="90000"/>
          </a:bodyPr>
          <a:lstStyle/>
          <a:p>
            <a:br>
              <a:rPr lang="hu-HU" b="1" dirty="0">
                <a:solidFill>
                  <a:srgbClr val="C00000"/>
                </a:solidFill>
              </a:rPr>
            </a:br>
            <a:br>
              <a:rPr lang="hu-HU" b="1" dirty="0">
                <a:solidFill>
                  <a:srgbClr val="C00000"/>
                </a:solidFill>
              </a:rPr>
            </a:br>
            <a:r>
              <a:rPr lang="hu-HU" b="1" dirty="0">
                <a:solidFill>
                  <a:srgbClr val="C00000"/>
                </a:solidFill>
              </a:rPr>
              <a:t>EU </a:t>
            </a:r>
            <a:r>
              <a:rPr lang="hu-HU" b="1" dirty="0" err="1">
                <a:solidFill>
                  <a:srgbClr val="C00000"/>
                </a:solidFill>
              </a:rPr>
              <a:t>framework</a:t>
            </a:r>
            <a:r>
              <a:rPr lang="hu-HU" b="1" dirty="0">
                <a:solidFill>
                  <a:srgbClr val="C00000"/>
                </a:solidFill>
              </a:rPr>
              <a:t> decision </a:t>
            </a:r>
            <a:r>
              <a:rPr lang="hu-HU" b="1" dirty="0" err="1">
                <a:solidFill>
                  <a:srgbClr val="C00000"/>
                </a:solidFill>
              </a:rPr>
              <a:t>on</a:t>
            </a:r>
            <a:r>
              <a:rPr lang="hu-HU" b="1" dirty="0">
                <a:solidFill>
                  <a:srgbClr val="C00000"/>
                </a:solidFill>
              </a:rPr>
              <a:t> </a:t>
            </a:r>
            <a:r>
              <a:rPr lang="hu-HU" b="1" dirty="0" err="1">
                <a:solidFill>
                  <a:srgbClr val="C00000"/>
                </a:solidFill>
              </a:rPr>
              <a:t>criminal</a:t>
            </a:r>
            <a:r>
              <a:rPr lang="hu-HU" b="1" dirty="0">
                <a:solidFill>
                  <a:srgbClr val="C00000"/>
                </a:solidFill>
              </a:rPr>
              <a:t> </a:t>
            </a:r>
            <a:r>
              <a:rPr lang="hu-HU" b="1" dirty="0" err="1">
                <a:solidFill>
                  <a:srgbClr val="C00000"/>
                </a:solidFill>
              </a:rPr>
              <a:t>law</a:t>
            </a:r>
            <a:endParaRPr lang="hu-HU" b="1" dirty="0">
              <a:solidFill>
                <a:srgbClr val="C00000"/>
              </a:solidFill>
            </a:endParaRPr>
          </a:p>
        </p:txBody>
      </p:sp>
      <p:sp>
        <p:nvSpPr>
          <p:cNvPr id="3" name="Tartalom helye 2">
            <a:extLst>
              <a:ext uri="{FF2B5EF4-FFF2-40B4-BE49-F238E27FC236}">
                <a16:creationId xmlns:a16="http://schemas.microsoft.com/office/drawing/2014/main" id="{0CFE26F5-4377-8518-461E-EB45B3EEBAFA}"/>
              </a:ext>
            </a:extLst>
          </p:cNvPr>
          <p:cNvSpPr>
            <a:spLocks noGrp="1"/>
          </p:cNvSpPr>
          <p:nvPr>
            <p:ph idx="1"/>
          </p:nvPr>
        </p:nvSpPr>
        <p:spPr>
          <a:xfrm>
            <a:off x="539552" y="1412776"/>
            <a:ext cx="8280920" cy="4968552"/>
          </a:xfrm>
        </p:spPr>
        <p:txBody>
          <a:bodyPr>
            <a:normAutofit fontScale="70000" lnSpcReduction="20000"/>
          </a:bodyPr>
          <a:lstStyle/>
          <a:p>
            <a:r>
              <a:rPr lang="en-US" dirty="0"/>
              <a:t>some key framework decisions:</a:t>
            </a:r>
          </a:p>
          <a:p>
            <a:pPr>
              <a:buFont typeface="+mj-lt"/>
              <a:buAutoNum type="arabicPeriod"/>
            </a:pPr>
            <a:r>
              <a:rPr lang="en-US" b="1" dirty="0"/>
              <a:t>Framework Decision 2002/475/JHA</a:t>
            </a:r>
            <a:r>
              <a:rPr lang="en-US" dirty="0"/>
              <a:t> (on combating terrorism): Establishes a common definition of terrorism and outlines measures for prevention, prosecution, and cooperation among member states.</a:t>
            </a:r>
          </a:p>
          <a:p>
            <a:pPr>
              <a:buFont typeface="+mj-lt"/>
              <a:buAutoNum type="arabicPeriod"/>
            </a:pPr>
            <a:r>
              <a:rPr lang="en-US" b="1" dirty="0"/>
              <a:t>Framework Decision 2003/577/JHA</a:t>
            </a:r>
            <a:r>
              <a:rPr lang="en-US" dirty="0"/>
              <a:t> (on the execution in the European Union of orders freezing property or evidence): Provides a legal basis for mutual recognition of freezing orders across EU member states.</a:t>
            </a:r>
          </a:p>
          <a:p>
            <a:pPr>
              <a:buFont typeface="+mj-lt"/>
              <a:buAutoNum type="arabicPeriod"/>
            </a:pPr>
            <a:r>
              <a:rPr lang="en-US" b="1" dirty="0"/>
              <a:t>Framework Decision 2008/977/JHA</a:t>
            </a:r>
            <a:r>
              <a:rPr lang="en-US" dirty="0"/>
              <a:t> (on the protection of personal data processed in the framework of police and judicial cooperation in criminal matters): Aims to protect personal data while allowing for necessary data exchanges between law enforcement agencies.</a:t>
            </a:r>
          </a:p>
          <a:p>
            <a:pPr>
              <a:buFont typeface="+mj-lt"/>
              <a:buAutoNum type="arabicPeriod"/>
            </a:pPr>
            <a:r>
              <a:rPr lang="en-US" b="1" dirty="0"/>
              <a:t>Framework Decision 2009/315/JHA</a:t>
            </a:r>
            <a:r>
              <a:rPr lang="en-US" dirty="0"/>
              <a:t> (on the establishment of a European criminal record): Facilitates the exchange of criminal record information among EU member states to enhance criminal justice cooperation.</a:t>
            </a:r>
          </a:p>
          <a:p>
            <a:pPr>
              <a:buFont typeface="+mj-lt"/>
              <a:buAutoNum type="arabicPeriod"/>
            </a:pPr>
            <a:r>
              <a:rPr lang="en-US" b="1" dirty="0"/>
              <a:t>Framework Decision 2009/948/JHA</a:t>
            </a:r>
            <a:r>
              <a:rPr lang="en-US" dirty="0"/>
              <a:t> (on the prevention and settlement of conflicts of jurisdiction in criminal proceedings): Aims to prevent conflicts of jurisdiction and to ensure that criminal proceedings are effectively coordinated among member states.</a:t>
            </a:r>
          </a:p>
          <a:p>
            <a:pPr>
              <a:buFont typeface="+mj-lt"/>
              <a:buAutoNum type="arabicPeriod"/>
            </a:pPr>
            <a:r>
              <a:rPr lang="en-US" b="1" dirty="0"/>
              <a:t>Framework Decision 2002/629/JHA</a:t>
            </a:r>
            <a:r>
              <a:rPr lang="en-US" dirty="0"/>
              <a:t> (on combating trafficking in human beings): Provides a common framework for combating human trafficking and ensures victim protection.</a:t>
            </a:r>
          </a:p>
          <a:p>
            <a:pPr marL="68580" indent="0">
              <a:buNone/>
            </a:pPr>
            <a:endParaRPr lang="hu-HU" dirty="0"/>
          </a:p>
        </p:txBody>
      </p:sp>
    </p:spTree>
    <p:extLst>
      <p:ext uri="{BB962C8B-B14F-4D97-AF65-F5344CB8AC3E}">
        <p14:creationId xmlns:p14="http://schemas.microsoft.com/office/powerpoint/2010/main" val="330399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A24E1F-1EC0-FBAC-8700-EF6B0566A93D}"/>
              </a:ext>
            </a:extLst>
          </p:cNvPr>
          <p:cNvSpPr>
            <a:spLocks noGrp="1"/>
          </p:cNvSpPr>
          <p:nvPr>
            <p:ph type="title"/>
          </p:nvPr>
        </p:nvSpPr>
        <p:spPr>
          <a:xfrm>
            <a:off x="1043490" y="404664"/>
            <a:ext cx="7024744" cy="792088"/>
          </a:xfrm>
        </p:spPr>
        <p:txBody>
          <a:bodyPr>
            <a:normAutofit fontScale="90000"/>
          </a:bodyPr>
          <a:lstStyle/>
          <a:p>
            <a:r>
              <a:rPr lang="hu-HU" b="1" dirty="0">
                <a:solidFill>
                  <a:srgbClr val="C00000"/>
                </a:solidFill>
              </a:rPr>
              <a:t>EU </a:t>
            </a:r>
            <a:r>
              <a:rPr lang="hu-HU" b="1" dirty="0" err="1">
                <a:solidFill>
                  <a:srgbClr val="C00000"/>
                </a:solidFill>
              </a:rPr>
              <a:t>directives</a:t>
            </a:r>
            <a:r>
              <a:rPr lang="hu-HU" b="1" dirty="0">
                <a:solidFill>
                  <a:srgbClr val="C00000"/>
                </a:solidFill>
              </a:rPr>
              <a:t> in </a:t>
            </a:r>
            <a:r>
              <a:rPr lang="hu-HU" b="1" dirty="0" err="1">
                <a:solidFill>
                  <a:srgbClr val="C00000"/>
                </a:solidFill>
              </a:rPr>
              <a:t>the</a:t>
            </a:r>
            <a:r>
              <a:rPr lang="hu-HU" b="1" dirty="0">
                <a:solidFill>
                  <a:srgbClr val="C00000"/>
                </a:solidFill>
              </a:rPr>
              <a:t> </a:t>
            </a:r>
            <a:r>
              <a:rPr lang="hu-HU" b="1" dirty="0" err="1">
                <a:solidFill>
                  <a:srgbClr val="C00000"/>
                </a:solidFill>
              </a:rPr>
              <a:t>field</a:t>
            </a:r>
            <a:r>
              <a:rPr lang="hu-HU" b="1" dirty="0">
                <a:solidFill>
                  <a:srgbClr val="C00000"/>
                </a:solidFill>
              </a:rPr>
              <a:t> of </a:t>
            </a:r>
            <a:r>
              <a:rPr lang="hu-HU" b="1" dirty="0" err="1">
                <a:solidFill>
                  <a:srgbClr val="C00000"/>
                </a:solidFill>
              </a:rPr>
              <a:t>criminal</a:t>
            </a:r>
            <a:r>
              <a:rPr lang="hu-HU" b="1" dirty="0">
                <a:solidFill>
                  <a:srgbClr val="C00000"/>
                </a:solidFill>
              </a:rPr>
              <a:t> </a:t>
            </a:r>
            <a:r>
              <a:rPr lang="hu-HU" b="1" dirty="0" err="1">
                <a:solidFill>
                  <a:srgbClr val="C00000"/>
                </a:solidFill>
              </a:rPr>
              <a:t>law</a:t>
            </a:r>
            <a:endParaRPr lang="hu-HU" b="1" dirty="0">
              <a:solidFill>
                <a:srgbClr val="C00000"/>
              </a:solidFill>
            </a:endParaRPr>
          </a:p>
        </p:txBody>
      </p:sp>
      <p:sp>
        <p:nvSpPr>
          <p:cNvPr id="3" name="Tartalom helye 2">
            <a:extLst>
              <a:ext uri="{FF2B5EF4-FFF2-40B4-BE49-F238E27FC236}">
                <a16:creationId xmlns:a16="http://schemas.microsoft.com/office/drawing/2014/main" id="{CBE6BA57-A8D1-5015-A5C6-216F85C7E238}"/>
              </a:ext>
            </a:extLst>
          </p:cNvPr>
          <p:cNvSpPr>
            <a:spLocks noGrp="1"/>
          </p:cNvSpPr>
          <p:nvPr>
            <p:ph idx="1"/>
          </p:nvPr>
        </p:nvSpPr>
        <p:spPr>
          <a:xfrm>
            <a:off x="611560" y="1196752"/>
            <a:ext cx="8064896" cy="5328592"/>
          </a:xfrm>
        </p:spPr>
        <p:txBody>
          <a:bodyPr>
            <a:normAutofit fontScale="70000" lnSpcReduction="20000"/>
          </a:bodyPr>
          <a:lstStyle/>
          <a:p>
            <a:pPr marL="68580" indent="0">
              <a:buNone/>
            </a:pPr>
            <a:r>
              <a:rPr lang="en-US" dirty="0"/>
              <a:t>some key directives:</a:t>
            </a:r>
          </a:p>
          <a:p>
            <a:pPr>
              <a:buFont typeface="+mj-lt"/>
              <a:buAutoNum type="arabicPeriod"/>
            </a:pPr>
            <a:r>
              <a:rPr lang="en-US" b="1" dirty="0"/>
              <a:t>Directive 2011/93/EU</a:t>
            </a:r>
            <a:r>
              <a:rPr lang="en-US" dirty="0"/>
              <a:t> (on combating the sexual abuse and sexual exploitation of children): Focuses on prevention, prosecution, and protection of children from sexual crimes.</a:t>
            </a:r>
          </a:p>
          <a:p>
            <a:pPr>
              <a:buFont typeface="+mj-lt"/>
              <a:buAutoNum type="arabicPeriod"/>
            </a:pPr>
            <a:r>
              <a:rPr lang="en-US" b="1" dirty="0"/>
              <a:t>Directive 2012/29/EU</a:t>
            </a:r>
            <a:r>
              <a:rPr lang="en-US" dirty="0"/>
              <a:t> (establishing minimum standards on the rights, support, and protection of victims of crime): Ensures that victims are treated with respect and provided with support throughout the judicial process.</a:t>
            </a:r>
          </a:p>
          <a:p>
            <a:pPr>
              <a:buFont typeface="+mj-lt"/>
              <a:buAutoNum type="arabicPeriod"/>
            </a:pPr>
            <a:r>
              <a:rPr lang="en-US" b="1" dirty="0"/>
              <a:t>Directive 2013/48/EU</a:t>
            </a:r>
            <a:r>
              <a:rPr lang="en-US" dirty="0"/>
              <a:t> (on the right of access to a lawyer): Guarantees the right to legal counsel for individuals suspected of or accused of a crime.</a:t>
            </a:r>
          </a:p>
          <a:p>
            <a:pPr>
              <a:buFont typeface="+mj-lt"/>
              <a:buAutoNum type="arabicPeriod"/>
            </a:pPr>
            <a:r>
              <a:rPr lang="en-US" b="1" dirty="0"/>
              <a:t>Directive 2014/41/EU</a:t>
            </a:r>
            <a:r>
              <a:rPr lang="en-US" dirty="0"/>
              <a:t> (on the European Investigation Order): Facilitates cross-border cooperation in criminal investigations by allowing evidence to be collected across EU member states.</a:t>
            </a:r>
          </a:p>
          <a:p>
            <a:pPr>
              <a:buFont typeface="+mj-lt"/>
              <a:buAutoNum type="arabicPeriod"/>
            </a:pPr>
            <a:r>
              <a:rPr lang="en-US" b="1" dirty="0"/>
              <a:t>Directive 2016/343/EU</a:t>
            </a:r>
            <a:r>
              <a:rPr lang="en-US" dirty="0"/>
              <a:t> (on the presumption of innocence and the right to be present at the trial): Establishes rights related to the presumption of innocence and ensures that defendants can attend their trials.</a:t>
            </a:r>
          </a:p>
          <a:p>
            <a:pPr>
              <a:buFont typeface="+mj-lt"/>
              <a:buAutoNum type="arabicPeriod"/>
            </a:pPr>
            <a:r>
              <a:rPr lang="en-US" b="1" dirty="0"/>
              <a:t>Directive 2016/1919/EU</a:t>
            </a:r>
            <a:r>
              <a:rPr lang="en-US" dirty="0"/>
              <a:t> (on access to legal aid): Aims to ensure effective access to legal aid for those who cannot afford it.</a:t>
            </a:r>
          </a:p>
          <a:p>
            <a:pPr>
              <a:buFont typeface="+mj-lt"/>
              <a:buAutoNum type="arabicPeriod"/>
            </a:pPr>
            <a:r>
              <a:rPr lang="en-US" b="1" dirty="0"/>
              <a:t>Directive 2017/1371/EU</a:t>
            </a:r>
            <a:r>
              <a:rPr lang="en-US" dirty="0"/>
              <a:t> (on the fight against fraud to the Union’s financial interests): Addresses crimes that harm the financial interests of the EU.</a:t>
            </a:r>
          </a:p>
          <a:p>
            <a:pPr marL="68580" indent="0">
              <a:buNone/>
            </a:pPr>
            <a:endParaRPr lang="hu-HU" dirty="0"/>
          </a:p>
        </p:txBody>
      </p:sp>
    </p:spTree>
    <p:extLst>
      <p:ext uri="{BB962C8B-B14F-4D97-AF65-F5344CB8AC3E}">
        <p14:creationId xmlns:p14="http://schemas.microsoft.com/office/powerpoint/2010/main" val="166108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586854"/>
            <a:ext cx="8229600" cy="5539309"/>
          </a:xfrm>
        </p:spPr>
        <p:txBody>
          <a:bodyPr>
            <a:normAutofit/>
          </a:bodyPr>
          <a:lstStyle/>
          <a:p>
            <a:pPr marL="68580" indent="0">
              <a:buNone/>
            </a:pPr>
            <a:r>
              <a:rPr lang="en-GB" b="1" dirty="0">
                <a:solidFill>
                  <a:srgbClr val="0070C0"/>
                </a:solidFill>
                <a:latin typeface="Times New Roman" panose="02020603050405020304" pitchFamily="18" charset="0"/>
                <a:cs typeface="Times New Roman" panose="02020603050405020304" pitchFamily="18" charset="0"/>
              </a:rPr>
              <a:t>I. Where to place EU criminal law?</a:t>
            </a:r>
            <a:r>
              <a:rPr lang="hu-HU" b="1" dirty="0">
                <a:solidFill>
                  <a:srgbClr val="0070C0"/>
                </a:solidFill>
                <a:latin typeface="Times New Roman" panose="02020603050405020304" pitchFamily="18" charset="0"/>
                <a:cs typeface="Times New Roman" panose="02020603050405020304" pitchFamily="18" charset="0"/>
              </a:rPr>
              <a:t> A s</a:t>
            </a:r>
            <a:r>
              <a:rPr lang="en-GB" b="1" dirty="0" err="1">
                <a:solidFill>
                  <a:srgbClr val="0070C0"/>
                </a:solidFill>
                <a:latin typeface="Times New Roman" panose="02020603050405020304" pitchFamily="18" charset="0"/>
                <a:cs typeface="Times New Roman" panose="02020603050405020304" pitchFamily="18" charset="0"/>
              </a:rPr>
              <a:t>hort</a:t>
            </a:r>
            <a:r>
              <a:rPr lang="en-GB" b="1" dirty="0">
                <a:solidFill>
                  <a:srgbClr val="0070C0"/>
                </a:solidFill>
                <a:latin typeface="Times New Roman" panose="02020603050405020304" pitchFamily="18" charset="0"/>
                <a:cs typeface="Times New Roman" panose="02020603050405020304" pitchFamily="18" charset="0"/>
              </a:rPr>
              <a:t> history</a:t>
            </a:r>
          </a:p>
          <a:p>
            <a:pPr marL="0" indent="0">
              <a:buNone/>
            </a:pPr>
            <a:endParaRPr lang="hu-HU" dirty="0"/>
          </a:p>
          <a:p>
            <a:pPr marL="0" indent="0">
              <a:buNone/>
            </a:pPr>
            <a:r>
              <a:rPr lang="en-GB" dirty="0"/>
              <a:t>1970’s Idea of developing simpler forms of co-operation in criminal matters as existing under the </a:t>
            </a:r>
          </a:p>
          <a:p>
            <a:pPr marL="0" indent="0">
              <a:buNone/>
            </a:pPr>
            <a:r>
              <a:rPr lang="en-GB" b="1" dirty="0">
                <a:solidFill>
                  <a:srgbClr val="0070C0"/>
                </a:solidFill>
              </a:rPr>
              <a:t>Council of Europe treaties</a:t>
            </a:r>
          </a:p>
          <a:p>
            <a:pPr marL="0" indent="0">
              <a:buNone/>
            </a:pPr>
            <a:endParaRPr lang="en-GB" b="1" dirty="0">
              <a:solidFill>
                <a:srgbClr val="0070C0"/>
              </a:solidFill>
            </a:endParaRPr>
          </a:p>
          <a:p>
            <a:pPr marL="0" indent="0">
              <a:buNone/>
            </a:pPr>
            <a:r>
              <a:rPr lang="en-GB" b="1" dirty="0">
                <a:solidFill>
                  <a:srgbClr val="0070C0"/>
                </a:solidFill>
              </a:rPr>
              <a:t>E.g.</a:t>
            </a:r>
          </a:p>
          <a:p>
            <a:r>
              <a:rPr lang="en-GB" b="1" dirty="0"/>
              <a:t>European Convention on Extradition (1957)</a:t>
            </a:r>
          </a:p>
          <a:p>
            <a:r>
              <a:rPr lang="en-GB" b="1" dirty="0"/>
              <a:t>European Convention on the Transfer of Proceedings in Criminal Matters (1972)</a:t>
            </a:r>
          </a:p>
          <a:p>
            <a:r>
              <a:rPr lang="en-GB" b="1" dirty="0"/>
              <a:t>European Convention on the International Validity of Criminal Judgments (1970)</a:t>
            </a:r>
          </a:p>
          <a:p>
            <a:pPr marL="0" indent="0">
              <a:buNone/>
            </a:pPr>
            <a:endParaRPr lang="en-GB" dirty="0"/>
          </a:p>
        </p:txBody>
      </p:sp>
    </p:spTree>
    <p:extLst>
      <p:ext uri="{BB962C8B-B14F-4D97-AF65-F5344CB8AC3E}">
        <p14:creationId xmlns:p14="http://schemas.microsoft.com/office/powerpoint/2010/main" val="18619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7BBC57-61EF-F352-C8A6-558CF76E8EE7}"/>
              </a:ext>
            </a:extLst>
          </p:cNvPr>
          <p:cNvSpPr>
            <a:spLocks noGrp="1"/>
          </p:cNvSpPr>
          <p:nvPr>
            <p:ph type="title"/>
          </p:nvPr>
        </p:nvSpPr>
        <p:spPr>
          <a:xfrm>
            <a:off x="1043490" y="332656"/>
            <a:ext cx="7024744" cy="792088"/>
          </a:xfrm>
        </p:spPr>
        <p:txBody>
          <a:bodyPr>
            <a:normAutofit fontScale="90000"/>
          </a:bodyPr>
          <a:lstStyle/>
          <a:p>
            <a:r>
              <a:rPr lang="hu-HU" b="1" dirty="0">
                <a:solidFill>
                  <a:srgbClr val="C00000"/>
                </a:solidFill>
              </a:rPr>
              <a:t>EU </a:t>
            </a:r>
            <a:r>
              <a:rPr lang="hu-HU" b="1" dirty="0" err="1">
                <a:solidFill>
                  <a:srgbClr val="C00000"/>
                </a:solidFill>
              </a:rPr>
              <a:t>regulations</a:t>
            </a:r>
            <a:r>
              <a:rPr lang="hu-HU" b="1" dirty="0">
                <a:solidFill>
                  <a:srgbClr val="C00000"/>
                </a:solidFill>
              </a:rPr>
              <a:t> </a:t>
            </a:r>
            <a:r>
              <a:rPr lang="hu-HU" b="1" dirty="0" err="1">
                <a:solidFill>
                  <a:srgbClr val="C00000"/>
                </a:solidFill>
              </a:rPr>
              <a:t>on</a:t>
            </a:r>
            <a:r>
              <a:rPr lang="hu-HU" b="1" dirty="0">
                <a:solidFill>
                  <a:srgbClr val="C00000"/>
                </a:solidFill>
              </a:rPr>
              <a:t> </a:t>
            </a:r>
            <a:r>
              <a:rPr lang="hu-HU" b="1" dirty="0" err="1">
                <a:solidFill>
                  <a:srgbClr val="C00000"/>
                </a:solidFill>
              </a:rPr>
              <a:t>criminal</a:t>
            </a:r>
            <a:r>
              <a:rPr lang="hu-HU" b="1" dirty="0">
                <a:solidFill>
                  <a:srgbClr val="C00000"/>
                </a:solidFill>
              </a:rPr>
              <a:t> </a:t>
            </a:r>
            <a:r>
              <a:rPr lang="hu-HU" b="1" dirty="0" err="1">
                <a:solidFill>
                  <a:srgbClr val="C00000"/>
                </a:solidFill>
              </a:rPr>
              <a:t>law</a:t>
            </a:r>
            <a:endParaRPr lang="hu-HU" b="1" dirty="0">
              <a:solidFill>
                <a:srgbClr val="C00000"/>
              </a:solidFill>
            </a:endParaRPr>
          </a:p>
        </p:txBody>
      </p:sp>
      <p:sp>
        <p:nvSpPr>
          <p:cNvPr id="3" name="Tartalom helye 2">
            <a:extLst>
              <a:ext uri="{FF2B5EF4-FFF2-40B4-BE49-F238E27FC236}">
                <a16:creationId xmlns:a16="http://schemas.microsoft.com/office/drawing/2014/main" id="{A5D40216-EA32-BC8C-C94C-9DEE7E503E6F}"/>
              </a:ext>
            </a:extLst>
          </p:cNvPr>
          <p:cNvSpPr>
            <a:spLocks noGrp="1"/>
          </p:cNvSpPr>
          <p:nvPr>
            <p:ph idx="1"/>
          </p:nvPr>
        </p:nvSpPr>
        <p:spPr>
          <a:xfrm>
            <a:off x="611560" y="1124744"/>
            <a:ext cx="8136904" cy="5400600"/>
          </a:xfrm>
        </p:spPr>
        <p:txBody>
          <a:bodyPr>
            <a:normAutofit fontScale="62500" lnSpcReduction="20000"/>
          </a:bodyPr>
          <a:lstStyle/>
          <a:p>
            <a:pPr marL="68580" indent="0">
              <a:buNone/>
            </a:pPr>
            <a:r>
              <a:rPr lang="en-US" sz="3100" dirty="0"/>
              <a:t>some key regulations:</a:t>
            </a:r>
          </a:p>
          <a:p>
            <a:pPr>
              <a:buFont typeface="+mj-lt"/>
              <a:buAutoNum type="arabicPeriod"/>
            </a:pPr>
            <a:r>
              <a:rPr lang="en-US" sz="3200" b="1" dirty="0"/>
              <a:t>Regulation (EU) 2016/794</a:t>
            </a:r>
            <a:r>
              <a:rPr lang="en-US" sz="3200" dirty="0"/>
              <a:t> (establishing the European Union Agency for Law Enforcement Cooperation - Europol): This regulation outlines the framework for Europol's operations, facilitating information sharing and operational cooperation among member states.</a:t>
            </a:r>
          </a:p>
          <a:p>
            <a:pPr>
              <a:buFont typeface="+mj-lt"/>
              <a:buAutoNum type="arabicPeriod"/>
            </a:pPr>
            <a:r>
              <a:rPr lang="en-US" sz="3200" b="1" dirty="0"/>
              <a:t>Regulation (EU) 2018/1725</a:t>
            </a:r>
            <a:r>
              <a:rPr lang="en-US" sz="3200" dirty="0"/>
              <a:t> (on the protection of personal data by EU institutions): While primarily focused on data protection, this regulation impacts criminal law by establishing how personal data is handled by EU agencies involved in criminal matters.</a:t>
            </a:r>
          </a:p>
          <a:p>
            <a:pPr>
              <a:buFont typeface="+mj-lt"/>
              <a:buAutoNum type="arabicPeriod"/>
            </a:pPr>
            <a:r>
              <a:rPr lang="en-US" sz="3200" b="1" dirty="0"/>
              <a:t>Regulation (EU) 2019/817</a:t>
            </a:r>
            <a:r>
              <a:rPr lang="en-US" sz="3200" dirty="0"/>
              <a:t> (on the European Criminal Records Information System - ECRIS): This regulation enhances the functioning of ECRIS for sharing criminal record information across member states, improving cooperation in criminal justice.</a:t>
            </a:r>
          </a:p>
          <a:p>
            <a:pPr>
              <a:buFont typeface="+mj-lt"/>
              <a:buAutoNum type="arabicPeriod"/>
            </a:pPr>
            <a:r>
              <a:rPr lang="en-US" sz="3200" b="1" dirty="0"/>
              <a:t>Regulation (EU) 2016/1624</a:t>
            </a:r>
            <a:r>
              <a:rPr lang="en-US" sz="3200" dirty="0"/>
              <a:t> (on the European Border and Coast Guard): Although primarily concerned with border security, it includes provisions related to combating cross-border crime.</a:t>
            </a:r>
          </a:p>
          <a:p>
            <a:pPr marL="68580" indent="0">
              <a:buNone/>
            </a:pPr>
            <a:endParaRPr lang="hu-HU" dirty="0"/>
          </a:p>
        </p:txBody>
      </p:sp>
    </p:spTree>
    <p:extLst>
      <p:ext uri="{BB962C8B-B14F-4D97-AF65-F5344CB8AC3E}">
        <p14:creationId xmlns:p14="http://schemas.microsoft.com/office/powerpoint/2010/main" val="2100265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0F1CCA-ECA9-2119-DAB0-1454A6FB78A1}"/>
              </a:ext>
            </a:extLst>
          </p:cNvPr>
          <p:cNvSpPr>
            <a:spLocks noGrp="1"/>
          </p:cNvSpPr>
          <p:nvPr>
            <p:ph type="title"/>
          </p:nvPr>
        </p:nvSpPr>
        <p:spPr>
          <a:xfrm>
            <a:off x="919778" y="692696"/>
            <a:ext cx="7024744" cy="2486080"/>
          </a:xfrm>
        </p:spPr>
        <p:txBody>
          <a:bodyPr>
            <a:normAutofit fontScale="90000"/>
          </a:bodyPr>
          <a:lstStyle/>
          <a:p>
            <a:r>
              <a:rPr lang="en-US" sz="2200" b="1" i="0" dirty="0">
                <a:solidFill>
                  <a:srgbClr val="FF0000"/>
                </a:solidFill>
                <a:effectLst/>
                <a:latin typeface="Times New Roman" panose="02020603050405020304" pitchFamily="18" charset="0"/>
              </a:rPr>
              <a:t>DIRECTIVE (EU) 2024/1226 OF THE EUROPEAN PARLIAMENT AND OF THE COUNCIL</a:t>
            </a:r>
            <a:br>
              <a:rPr lang="en-US" sz="2200" b="1" i="0" dirty="0">
                <a:solidFill>
                  <a:srgbClr val="FF0000"/>
                </a:solidFill>
                <a:effectLst/>
                <a:latin typeface="Times New Roman" panose="02020603050405020304" pitchFamily="18" charset="0"/>
              </a:rPr>
            </a:br>
            <a:r>
              <a:rPr lang="en-US" sz="2200" b="1" i="0" dirty="0">
                <a:solidFill>
                  <a:srgbClr val="FF0000"/>
                </a:solidFill>
                <a:effectLst/>
                <a:latin typeface="Times New Roman" panose="02020603050405020304" pitchFamily="18" charset="0"/>
              </a:rPr>
              <a:t>of 24 April 2024</a:t>
            </a:r>
            <a:br>
              <a:rPr lang="en-US" sz="2200" b="1" i="0" dirty="0">
                <a:solidFill>
                  <a:srgbClr val="FF0000"/>
                </a:solidFill>
                <a:effectLst/>
                <a:latin typeface="Times New Roman" panose="02020603050405020304" pitchFamily="18" charset="0"/>
              </a:rPr>
            </a:br>
            <a:r>
              <a:rPr lang="en-US" sz="2200" b="1" i="0" dirty="0">
                <a:solidFill>
                  <a:srgbClr val="FF0000"/>
                </a:solidFill>
                <a:effectLst/>
                <a:latin typeface="Times New Roman" panose="02020603050405020304" pitchFamily="18" charset="0"/>
              </a:rPr>
              <a:t>on the definition of criminal offences and penalties for the violation of Union restrictive measures and amending Directive (EU) 2018/1673</a:t>
            </a:r>
            <a:br>
              <a:rPr lang="en-US" b="1" i="0" dirty="0">
                <a:solidFill>
                  <a:srgbClr val="FF0000"/>
                </a:solidFill>
                <a:effectLst/>
                <a:latin typeface="Times New Roman" panose="02020603050405020304" pitchFamily="18" charset="0"/>
              </a:rPr>
            </a:br>
            <a:endParaRPr lang="hu-HU" dirty="0">
              <a:solidFill>
                <a:srgbClr val="FF0000"/>
              </a:solidFill>
            </a:endParaRPr>
          </a:p>
        </p:txBody>
      </p:sp>
      <p:sp>
        <p:nvSpPr>
          <p:cNvPr id="3" name="Tartalom helye 2">
            <a:extLst>
              <a:ext uri="{FF2B5EF4-FFF2-40B4-BE49-F238E27FC236}">
                <a16:creationId xmlns:a16="http://schemas.microsoft.com/office/drawing/2014/main" id="{B8C9CA4C-8F57-1125-762B-E0F3E397E7D6}"/>
              </a:ext>
            </a:extLst>
          </p:cNvPr>
          <p:cNvSpPr>
            <a:spLocks noGrp="1"/>
          </p:cNvSpPr>
          <p:nvPr>
            <p:ph idx="1"/>
          </p:nvPr>
        </p:nvSpPr>
        <p:spPr>
          <a:xfrm>
            <a:off x="539552" y="3068960"/>
            <a:ext cx="8352928" cy="3456384"/>
          </a:xfrm>
        </p:spPr>
        <p:txBody>
          <a:bodyPr>
            <a:normAutofit lnSpcReduction="10000"/>
          </a:bodyPr>
          <a:lstStyle/>
          <a:p>
            <a:pPr marL="68580" indent="0">
              <a:buNone/>
            </a:pPr>
            <a:r>
              <a:rPr lang="en-US" dirty="0"/>
              <a:t>Whereas:</a:t>
            </a:r>
          </a:p>
          <a:p>
            <a:pPr marL="68580" indent="0">
              <a:buNone/>
            </a:pPr>
            <a:r>
              <a:rPr lang="en-US" dirty="0"/>
              <a:t>(1)</a:t>
            </a:r>
            <a:r>
              <a:rPr lang="hu-HU" dirty="0"/>
              <a:t> </a:t>
            </a:r>
            <a:r>
              <a:rPr lang="en-US" dirty="0"/>
              <a:t>In order to ensure the effective application of Union restrictive measures, the </a:t>
            </a:r>
            <a:r>
              <a:rPr lang="en-US" b="1" dirty="0"/>
              <a:t>integrity of the internal market</a:t>
            </a:r>
            <a:r>
              <a:rPr lang="en-US" dirty="0"/>
              <a:t> within the Union, and to achieve a high level of security within the area of freedom, security and justice, it is necessary to establish minimum rules concerning the definition of criminal offences and penalties for the violation of those Union restrictive measures.</a:t>
            </a:r>
            <a:endParaRPr lang="hu-HU" dirty="0"/>
          </a:p>
        </p:txBody>
      </p:sp>
    </p:spTree>
    <p:extLst>
      <p:ext uri="{BB962C8B-B14F-4D97-AF65-F5344CB8AC3E}">
        <p14:creationId xmlns:p14="http://schemas.microsoft.com/office/powerpoint/2010/main" val="606249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F3DE48-AA6E-A188-A602-1CF0D22DAAF1}"/>
              </a:ext>
            </a:extLst>
          </p:cNvPr>
          <p:cNvSpPr>
            <a:spLocks noGrp="1"/>
          </p:cNvSpPr>
          <p:nvPr>
            <p:ph type="title"/>
          </p:nvPr>
        </p:nvSpPr>
        <p:spPr>
          <a:xfrm>
            <a:off x="683568" y="620688"/>
            <a:ext cx="7776864" cy="685880"/>
          </a:xfrm>
        </p:spPr>
        <p:txBody>
          <a:bodyPr>
            <a:normAutofit fontScale="90000"/>
          </a:bodyPr>
          <a:lstStyle/>
          <a:p>
            <a:r>
              <a:rPr lang="hu-HU" b="1" dirty="0" err="1">
                <a:highlight>
                  <a:srgbClr val="FFFF00"/>
                </a:highlight>
              </a:rPr>
              <a:t>Restrictive</a:t>
            </a:r>
            <a:r>
              <a:rPr lang="hu-HU" b="1" dirty="0">
                <a:highlight>
                  <a:srgbClr val="FFFF00"/>
                </a:highlight>
              </a:rPr>
              <a:t> </a:t>
            </a:r>
            <a:r>
              <a:rPr lang="hu-HU" b="1" dirty="0" err="1">
                <a:highlight>
                  <a:srgbClr val="FFFF00"/>
                </a:highlight>
              </a:rPr>
              <a:t>measures</a:t>
            </a:r>
            <a:r>
              <a:rPr lang="hu-HU" b="1" dirty="0">
                <a:highlight>
                  <a:srgbClr val="FFFF00"/>
                </a:highlight>
              </a:rPr>
              <a:t> (</a:t>
            </a:r>
            <a:r>
              <a:rPr lang="hu-HU" b="1" dirty="0" err="1">
                <a:highlight>
                  <a:srgbClr val="FFFF00"/>
                </a:highlight>
              </a:rPr>
              <a:t>sanctions</a:t>
            </a:r>
            <a:r>
              <a:rPr lang="hu-HU" b="1" dirty="0">
                <a:highlight>
                  <a:srgbClr val="FFFF00"/>
                </a:highlight>
              </a:rPr>
              <a:t>)</a:t>
            </a:r>
          </a:p>
        </p:txBody>
      </p:sp>
      <p:sp>
        <p:nvSpPr>
          <p:cNvPr id="3" name="Tartalom helye 2">
            <a:extLst>
              <a:ext uri="{FF2B5EF4-FFF2-40B4-BE49-F238E27FC236}">
                <a16:creationId xmlns:a16="http://schemas.microsoft.com/office/drawing/2014/main" id="{50887692-F98F-F1FC-3A16-D70E14118163}"/>
              </a:ext>
            </a:extLst>
          </p:cNvPr>
          <p:cNvSpPr>
            <a:spLocks noGrp="1"/>
          </p:cNvSpPr>
          <p:nvPr>
            <p:ph idx="1"/>
          </p:nvPr>
        </p:nvSpPr>
        <p:spPr>
          <a:xfrm>
            <a:off x="251520" y="1628800"/>
            <a:ext cx="8280920" cy="5040560"/>
          </a:xfrm>
        </p:spPr>
        <p:txBody>
          <a:bodyPr/>
          <a:lstStyle/>
          <a:p>
            <a:pPr marL="68580" indent="0">
              <a:buNone/>
            </a:pPr>
            <a:r>
              <a:rPr lang="en-US" dirty="0"/>
              <a:t>‘</a:t>
            </a:r>
            <a:endParaRPr lang="hu-HU" dirty="0"/>
          </a:p>
        </p:txBody>
      </p:sp>
      <p:sp>
        <p:nvSpPr>
          <p:cNvPr id="7" name="Szövegdoboz 6">
            <a:extLst>
              <a:ext uri="{FF2B5EF4-FFF2-40B4-BE49-F238E27FC236}">
                <a16:creationId xmlns:a16="http://schemas.microsoft.com/office/drawing/2014/main" id="{513A40D7-4269-90F7-5371-169D3135627B}"/>
              </a:ext>
            </a:extLst>
          </p:cNvPr>
          <p:cNvSpPr txBox="1"/>
          <p:nvPr/>
        </p:nvSpPr>
        <p:spPr>
          <a:xfrm>
            <a:off x="611560" y="1309615"/>
            <a:ext cx="8208912" cy="5201424"/>
          </a:xfrm>
          <a:prstGeom prst="rect">
            <a:avLst/>
          </a:prstGeom>
          <a:noFill/>
        </p:spPr>
        <p:txBody>
          <a:bodyPr wrap="square">
            <a:spAutoFit/>
          </a:bodyPr>
          <a:lstStyle/>
          <a:p>
            <a:r>
              <a:rPr lang="en-US" sz="2400" dirty="0"/>
              <a:t>In the context of the European Union’s common foreign and security policy (CFSP), Article 29 of the TEU allows the Council of the European Union to adopt a decision to impose restrictive measures — also often referred to as sanctions — against non-EU countries, non-state entities or individuals.</a:t>
            </a:r>
          </a:p>
          <a:p>
            <a:r>
              <a:rPr lang="en-US" sz="2400" dirty="0"/>
              <a:t>These measures are imposed to bring about a change in policy or activity by the target party</a:t>
            </a:r>
            <a:r>
              <a:rPr lang="hu-HU" sz="2400" dirty="0"/>
              <a:t>. </a:t>
            </a:r>
          </a:p>
          <a:p>
            <a:r>
              <a:rPr lang="en-US" sz="2000" b="1" dirty="0">
                <a:solidFill>
                  <a:srgbClr val="FF0000"/>
                </a:solidFill>
              </a:rPr>
              <a:t>Restrictive measures may include:</a:t>
            </a:r>
          </a:p>
          <a:p>
            <a:r>
              <a:rPr lang="hu-HU" sz="2000" b="1" dirty="0">
                <a:solidFill>
                  <a:srgbClr val="FF0000"/>
                </a:solidFill>
              </a:rPr>
              <a:t>- </a:t>
            </a:r>
            <a:r>
              <a:rPr lang="en-US" sz="2000" b="1" dirty="0">
                <a:solidFill>
                  <a:srgbClr val="FF0000"/>
                </a:solidFill>
              </a:rPr>
              <a:t>prohibitions on the export of arms and related equipment</a:t>
            </a:r>
            <a:r>
              <a:rPr lang="hu-HU" sz="2000" b="1" dirty="0">
                <a:solidFill>
                  <a:srgbClr val="FF0000"/>
                </a:solidFill>
              </a:rPr>
              <a:t>,</a:t>
            </a:r>
            <a:endParaRPr lang="en-US" sz="2000" b="1" dirty="0">
              <a:solidFill>
                <a:srgbClr val="FF0000"/>
              </a:solidFill>
            </a:endParaRPr>
          </a:p>
          <a:p>
            <a:r>
              <a:rPr lang="hu-HU" sz="2000" b="1" dirty="0">
                <a:solidFill>
                  <a:srgbClr val="FF0000"/>
                </a:solidFill>
              </a:rPr>
              <a:t>- </a:t>
            </a:r>
            <a:r>
              <a:rPr lang="en-US" sz="2000" b="1" dirty="0">
                <a:solidFill>
                  <a:srgbClr val="FF0000"/>
                </a:solidFill>
              </a:rPr>
              <a:t>visa/travel ban</a:t>
            </a:r>
            <a:r>
              <a:rPr lang="hu-HU" sz="2000" b="1" dirty="0">
                <a:solidFill>
                  <a:srgbClr val="FF0000"/>
                </a:solidFill>
              </a:rPr>
              <a:t>,</a:t>
            </a:r>
            <a:endParaRPr lang="en-US" sz="2000" b="1" dirty="0">
              <a:solidFill>
                <a:srgbClr val="FF0000"/>
              </a:solidFill>
            </a:endParaRPr>
          </a:p>
          <a:p>
            <a:r>
              <a:rPr lang="hu-HU" sz="2000" b="1" dirty="0">
                <a:solidFill>
                  <a:srgbClr val="FF0000"/>
                </a:solidFill>
              </a:rPr>
              <a:t>- </a:t>
            </a:r>
            <a:r>
              <a:rPr lang="en-US" sz="2000" b="1" dirty="0">
                <a:solidFill>
                  <a:srgbClr val="FF0000"/>
                </a:solidFill>
              </a:rPr>
              <a:t>economic measures such as restrictions on imports and exports</a:t>
            </a:r>
          </a:p>
          <a:p>
            <a:pPr marL="342900" indent="-342900">
              <a:buFontTx/>
              <a:buChar char="-"/>
            </a:pPr>
            <a:r>
              <a:rPr lang="en-US" sz="2000" b="1" dirty="0">
                <a:solidFill>
                  <a:srgbClr val="FF0000"/>
                </a:solidFill>
              </a:rPr>
              <a:t>freezing of funds and economic resources owned by targeted individuals or entities.</a:t>
            </a:r>
            <a:endParaRPr lang="hu-HU" sz="2000" b="1" dirty="0">
              <a:solidFill>
                <a:srgbClr val="FF0000"/>
              </a:solidFill>
            </a:endParaRPr>
          </a:p>
          <a:p>
            <a:r>
              <a:rPr lang="fr-FR" sz="2000" dirty="0">
                <a:hlinkClick r:id="rId2"/>
              </a:rPr>
              <a:t>Directive - EU - 2024/1226 - EN - EUR-Lex</a:t>
            </a:r>
            <a:endParaRPr lang="hu-HU" sz="2000" b="1" dirty="0">
              <a:solidFill>
                <a:srgbClr val="FF0000"/>
              </a:solidFill>
            </a:endParaRPr>
          </a:p>
        </p:txBody>
      </p:sp>
    </p:spTree>
    <p:extLst>
      <p:ext uri="{BB962C8B-B14F-4D97-AF65-F5344CB8AC3E}">
        <p14:creationId xmlns:p14="http://schemas.microsoft.com/office/powerpoint/2010/main" val="65083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ACE5B1-1C61-ADF2-FD98-45AE00D76B2C}"/>
              </a:ext>
            </a:extLst>
          </p:cNvPr>
          <p:cNvSpPr>
            <a:spLocks noGrp="1"/>
          </p:cNvSpPr>
          <p:nvPr>
            <p:ph type="title"/>
          </p:nvPr>
        </p:nvSpPr>
        <p:spPr>
          <a:xfrm>
            <a:off x="467544" y="-99392"/>
            <a:ext cx="8208912" cy="1910016"/>
          </a:xfrm>
        </p:spPr>
        <p:txBody>
          <a:bodyPr>
            <a:noAutofit/>
          </a:bodyPr>
          <a:lstStyle/>
          <a:p>
            <a:r>
              <a:rPr lang="en-US" sz="2400" b="1" i="0" dirty="0">
                <a:solidFill>
                  <a:srgbClr val="FF0000"/>
                </a:solidFill>
                <a:effectLst/>
                <a:highlight>
                  <a:srgbClr val="FFFF00"/>
                </a:highlight>
                <a:latin typeface="Roboto" panose="02000000000000000000" pitchFamily="2" charset="0"/>
              </a:rPr>
              <a:t>Directive (EU) 2024/1203 of the European Parliament and of the Council of 11 April 2024 on the protection of the environment through criminal law and replacing Directives 2008/99/EC and 2009/123/EC</a:t>
            </a:r>
            <a:endParaRPr lang="hu-HU" sz="2400" dirty="0">
              <a:solidFill>
                <a:srgbClr val="FF0000"/>
              </a:solidFill>
              <a:highlight>
                <a:srgbClr val="FFFF00"/>
              </a:highlight>
            </a:endParaRPr>
          </a:p>
        </p:txBody>
      </p:sp>
      <p:sp>
        <p:nvSpPr>
          <p:cNvPr id="3" name="Tartalom helye 2">
            <a:extLst>
              <a:ext uri="{FF2B5EF4-FFF2-40B4-BE49-F238E27FC236}">
                <a16:creationId xmlns:a16="http://schemas.microsoft.com/office/drawing/2014/main" id="{0FC67EB8-12F2-59B4-CC97-2DD1200C425B}"/>
              </a:ext>
            </a:extLst>
          </p:cNvPr>
          <p:cNvSpPr>
            <a:spLocks noGrp="1"/>
          </p:cNvSpPr>
          <p:nvPr>
            <p:ph idx="1"/>
          </p:nvPr>
        </p:nvSpPr>
        <p:spPr>
          <a:xfrm>
            <a:off x="467544" y="1810624"/>
            <a:ext cx="8136904" cy="4642712"/>
          </a:xfrm>
        </p:spPr>
        <p:txBody>
          <a:bodyPr>
            <a:normAutofit fontScale="55000" lnSpcReduction="20000"/>
          </a:bodyPr>
          <a:lstStyle/>
          <a:p>
            <a:pPr marL="68580" indent="0">
              <a:buNone/>
            </a:pPr>
            <a:endParaRPr lang="hu-HU" dirty="0"/>
          </a:p>
          <a:p>
            <a:pPr marL="68580" indent="0">
              <a:buNone/>
            </a:pPr>
            <a:r>
              <a:rPr lang="en-US" sz="5900" b="1" dirty="0"/>
              <a:t>Article 1</a:t>
            </a:r>
          </a:p>
          <a:p>
            <a:pPr marL="68580" indent="0">
              <a:buNone/>
            </a:pPr>
            <a:r>
              <a:rPr lang="en-US" sz="5900" b="1" dirty="0"/>
              <a:t>Subject matter</a:t>
            </a:r>
          </a:p>
          <a:p>
            <a:pPr marL="68580" indent="0">
              <a:buNone/>
            </a:pPr>
            <a:r>
              <a:rPr lang="en-US" sz="5900" b="1" dirty="0"/>
              <a:t>This Directive establishes minimum rules with regard to the definition of criminal offences and penalties in order to protect the environment more effectively, as well as with regard to measures to prevent and combat environmental crime and to effectively enforce Union environmental law.</a:t>
            </a:r>
          </a:p>
          <a:p>
            <a:pPr marL="68580" indent="0">
              <a:buNone/>
            </a:pPr>
            <a:r>
              <a:rPr lang="fr-FR" dirty="0">
                <a:hlinkClick r:id="rId2"/>
              </a:rPr>
              <a:t>Directive - EU - 2024/1203 - EN - EUR-Lex</a:t>
            </a:r>
            <a:endParaRPr lang="hu-HU" dirty="0"/>
          </a:p>
        </p:txBody>
      </p:sp>
    </p:spTree>
    <p:extLst>
      <p:ext uri="{BB962C8B-B14F-4D97-AF65-F5344CB8AC3E}">
        <p14:creationId xmlns:p14="http://schemas.microsoft.com/office/powerpoint/2010/main" val="989186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41F9F9B-EAE9-D17F-2D5F-897FE5EE90D7}"/>
              </a:ext>
            </a:extLst>
          </p:cNvPr>
          <p:cNvSpPr>
            <a:spLocks noGrp="1"/>
          </p:cNvSpPr>
          <p:nvPr>
            <p:ph idx="1"/>
          </p:nvPr>
        </p:nvSpPr>
        <p:spPr>
          <a:xfrm>
            <a:off x="539552" y="332656"/>
            <a:ext cx="8136904" cy="6048672"/>
          </a:xfrm>
        </p:spPr>
        <p:txBody>
          <a:bodyPr>
            <a:normAutofit fontScale="85000" lnSpcReduction="20000"/>
          </a:bodyPr>
          <a:lstStyle/>
          <a:p>
            <a:pPr marL="68580" indent="0">
              <a:buNone/>
            </a:pPr>
            <a:r>
              <a:rPr lang="hu-HU" sz="4400" b="1" dirty="0">
                <a:solidFill>
                  <a:srgbClr val="0070C0"/>
                </a:solidFill>
                <a:highlight>
                  <a:srgbClr val="FFFF00"/>
                </a:highlight>
                <a:latin typeface="Times New Roman" panose="02020603050405020304" pitchFamily="18" charset="0"/>
                <a:cs typeface="Times New Roman" panose="02020603050405020304" pitchFamily="18" charset="0"/>
              </a:rPr>
              <a:t>II. </a:t>
            </a:r>
            <a:r>
              <a:rPr lang="en-GB" sz="4400" b="1" dirty="0">
                <a:solidFill>
                  <a:srgbClr val="0070C0"/>
                </a:solidFill>
                <a:highlight>
                  <a:srgbClr val="FFFF00"/>
                </a:highlight>
                <a:latin typeface="Times New Roman" panose="02020603050405020304" pitchFamily="18" charset="0"/>
                <a:cs typeface="Times New Roman" panose="02020603050405020304" pitchFamily="18" charset="0"/>
              </a:rPr>
              <a:t>Mutual trust and mutual recognition</a:t>
            </a:r>
            <a:endParaRPr lang="hu-HU" sz="4400" b="1" dirty="0">
              <a:solidFill>
                <a:srgbClr val="0070C0"/>
              </a:solidFill>
              <a:highlight>
                <a:srgbClr val="FFFF00"/>
              </a:highlight>
              <a:latin typeface="Times New Roman" panose="02020603050405020304" pitchFamily="18" charset="0"/>
              <a:cs typeface="Times New Roman" panose="02020603050405020304" pitchFamily="18" charset="0"/>
            </a:endParaRPr>
          </a:p>
          <a:p>
            <a:pPr>
              <a:buFontTx/>
              <a:buChar char="-"/>
            </a:pPr>
            <a:r>
              <a:rPr lang="en-US" sz="4400" b="1" dirty="0">
                <a:solidFill>
                  <a:srgbClr val="FF0000"/>
                </a:solidFill>
              </a:rPr>
              <a:t>EAW</a:t>
            </a:r>
            <a:endParaRPr lang="hu-HU" sz="4400" b="1" dirty="0">
              <a:solidFill>
                <a:srgbClr val="FF0000"/>
              </a:solidFill>
            </a:endParaRPr>
          </a:p>
          <a:p>
            <a:pPr>
              <a:buFontTx/>
              <a:buChar char="-"/>
            </a:pPr>
            <a:r>
              <a:rPr lang="en-US" sz="4400" b="1" dirty="0">
                <a:solidFill>
                  <a:srgbClr val="00B0F0"/>
                </a:solidFill>
              </a:rPr>
              <a:t>OPINION 2/13 OF THE COURT (18 December 2014)</a:t>
            </a:r>
            <a:br>
              <a:rPr lang="en-US" sz="4400" b="1" dirty="0">
                <a:solidFill>
                  <a:srgbClr val="00B0F0"/>
                </a:solidFill>
              </a:rPr>
            </a:br>
            <a:r>
              <a:rPr lang="en-US" sz="4400" b="1" dirty="0">
                <a:solidFill>
                  <a:srgbClr val="00B0F0"/>
                </a:solidFill>
              </a:rPr>
              <a:t>Para. 168</a:t>
            </a:r>
            <a:endParaRPr lang="hu-HU" sz="4400" b="1" dirty="0">
              <a:solidFill>
                <a:srgbClr val="00B0F0"/>
              </a:solidFill>
            </a:endParaRPr>
          </a:p>
          <a:p>
            <a:pPr>
              <a:buFontTx/>
              <a:buChar char="-"/>
            </a:pPr>
            <a:r>
              <a:rPr lang="hu-HU" sz="3600" b="1" i="0" dirty="0">
                <a:solidFill>
                  <a:srgbClr val="C00000"/>
                </a:solidFill>
                <a:effectLst/>
                <a:highlight>
                  <a:srgbClr val="FFFF00"/>
                </a:highlight>
              </a:rPr>
              <a:t>C-187/01 and C-385/01 </a:t>
            </a:r>
            <a:r>
              <a:rPr lang="en-US" sz="4400" b="1" dirty="0" err="1">
                <a:solidFill>
                  <a:srgbClr val="C00000"/>
                </a:solidFill>
                <a:highlight>
                  <a:srgbClr val="FFFF00"/>
                </a:highlight>
              </a:rPr>
              <a:t>Gözütok</a:t>
            </a:r>
            <a:r>
              <a:rPr lang="en-US" sz="4400" b="1" dirty="0">
                <a:solidFill>
                  <a:srgbClr val="C00000"/>
                </a:solidFill>
                <a:highlight>
                  <a:srgbClr val="FFFF00"/>
                </a:highlight>
              </a:rPr>
              <a:t> and </a:t>
            </a:r>
            <a:r>
              <a:rPr lang="en-US" sz="4400" b="1" dirty="0" err="1">
                <a:solidFill>
                  <a:srgbClr val="C00000"/>
                </a:solidFill>
                <a:highlight>
                  <a:srgbClr val="FFFF00"/>
                </a:highlight>
              </a:rPr>
              <a:t>Brügge</a:t>
            </a:r>
            <a:r>
              <a:rPr lang="hu-HU" sz="4400" b="1" dirty="0">
                <a:solidFill>
                  <a:srgbClr val="C00000"/>
                </a:solidFill>
                <a:highlight>
                  <a:srgbClr val="FFFF00"/>
                </a:highlight>
              </a:rPr>
              <a:t> (2003),</a:t>
            </a:r>
            <a:r>
              <a:rPr lang="en-US" sz="4400" b="1" dirty="0">
                <a:solidFill>
                  <a:srgbClr val="C00000"/>
                </a:solidFill>
                <a:highlight>
                  <a:srgbClr val="FFFF00"/>
                </a:highlight>
              </a:rPr>
              <a:t> paragraph 38</a:t>
            </a:r>
            <a:r>
              <a:rPr lang="hu-HU" sz="4400" b="1" dirty="0">
                <a:solidFill>
                  <a:srgbClr val="C00000"/>
                </a:solidFill>
                <a:highlight>
                  <a:srgbClr val="FFFF00"/>
                </a:highlight>
              </a:rPr>
              <a:t> </a:t>
            </a:r>
          </a:p>
          <a:p>
            <a:pPr>
              <a:buFontTx/>
              <a:buChar char="-"/>
            </a:pPr>
            <a:r>
              <a:rPr lang="en-US" sz="4400" b="1" dirty="0">
                <a:solidFill>
                  <a:srgbClr val="C00000"/>
                </a:solidFill>
                <a:highlight>
                  <a:srgbClr val="FFFF00"/>
                </a:highlight>
              </a:rPr>
              <a:t>C-469/03 </a:t>
            </a:r>
            <a:r>
              <a:rPr lang="en-US" sz="4400" b="1" dirty="0" err="1">
                <a:solidFill>
                  <a:srgbClr val="C00000"/>
                </a:solidFill>
                <a:highlight>
                  <a:srgbClr val="FFFF00"/>
                </a:highlight>
              </a:rPr>
              <a:t>Miraglia</a:t>
            </a:r>
            <a:r>
              <a:rPr lang="en-US" sz="4400" b="1" dirty="0">
                <a:solidFill>
                  <a:srgbClr val="C00000"/>
                </a:solidFill>
                <a:highlight>
                  <a:srgbClr val="FFFF00"/>
                </a:highlight>
              </a:rPr>
              <a:t> </a:t>
            </a:r>
            <a:r>
              <a:rPr lang="hu-HU" sz="4400" b="1" dirty="0">
                <a:solidFill>
                  <a:srgbClr val="C00000"/>
                </a:solidFill>
                <a:highlight>
                  <a:srgbClr val="FFFF00"/>
                </a:highlight>
              </a:rPr>
              <a:t>(</a:t>
            </a:r>
            <a:r>
              <a:rPr lang="en-US" sz="4400" b="1" dirty="0">
                <a:solidFill>
                  <a:srgbClr val="C00000"/>
                </a:solidFill>
                <a:highlight>
                  <a:srgbClr val="FFFF00"/>
                </a:highlight>
              </a:rPr>
              <a:t>2005</a:t>
            </a:r>
            <a:r>
              <a:rPr lang="hu-HU" sz="4400" b="1" dirty="0">
                <a:solidFill>
                  <a:srgbClr val="C00000"/>
                </a:solidFill>
                <a:highlight>
                  <a:srgbClr val="FFFF00"/>
                </a:highlight>
              </a:rPr>
              <a:t>)</a:t>
            </a:r>
            <a:r>
              <a:rPr lang="en-US" sz="4400" b="1" dirty="0">
                <a:solidFill>
                  <a:srgbClr val="C00000"/>
                </a:solidFill>
                <a:highlight>
                  <a:srgbClr val="FFFF00"/>
                </a:highlight>
              </a:rPr>
              <a:t>, paragraph 32).</a:t>
            </a:r>
          </a:p>
          <a:p>
            <a:pPr>
              <a:buFontTx/>
              <a:buChar char="-"/>
            </a:pPr>
            <a:r>
              <a:rPr lang="hu-HU" sz="4400" b="1" dirty="0">
                <a:solidFill>
                  <a:srgbClr val="C00000"/>
                </a:solidFill>
                <a:highlight>
                  <a:srgbClr val="FFFF00"/>
                </a:highlight>
              </a:rPr>
              <a:t>C-436/04 Van </a:t>
            </a:r>
            <a:r>
              <a:rPr lang="hu-HU" sz="4400" b="1" dirty="0" err="1">
                <a:solidFill>
                  <a:srgbClr val="C00000"/>
                </a:solidFill>
                <a:highlight>
                  <a:srgbClr val="FFFF00"/>
                </a:highlight>
              </a:rPr>
              <a:t>Esbroeck</a:t>
            </a:r>
            <a:r>
              <a:rPr lang="hu-HU" sz="4400" b="1" dirty="0">
                <a:solidFill>
                  <a:srgbClr val="C00000"/>
                </a:solidFill>
                <a:highlight>
                  <a:srgbClr val="FFFF00"/>
                </a:highlight>
              </a:rPr>
              <a:t> (2006)</a:t>
            </a:r>
          </a:p>
          <a:p>
            <a:pPr>
              <a:buFontTx/>
              <a:buChar char="-"/>
            </a:pPr>
            <a:endParaRPr lang="en-GB" sz="4200" b="1" dirty="0">
              <a:solidFill>
                <a:srgbClr val="00B0F0"/>
              </a:solidFill>
            </a:endParaRPr>
          </a:p>
        </p:txBody>
      </p:sp>
    </p:spTree>
    <p:extLst>
      <p:ext uri="{BB962C8B-B14F-4D97-AF65-F5344CB8AC3E}">
        <p14:creationId xmlns:p14="http://schemas.microsoft.com/office/powerpoint/2010/main" val="405153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41F9F9B-EAE9-D17F-2D5F-897FE5EE90D7}"/>
              </a:ext>
            </a:extLst>
          </p:cNvPr>
          <p:cNvSpPr>
            <a:spLocks noGrp="1"/>
          </p:cNvSpPr>
          <p:nvPr>
            <p:ph idx="1"/>
          </p:nvPr>
        </p:nvSpPr>
        <p:spPr>
          <a:xfrm>
            <a:off x="467544" y="404664"/>
            <a:ext cx="8280920" cy="6048672"/>
          </a:xfrm>
        </p:spPr>
        <p:txBody>
          <a:bodyPr>
            <a:normAutofit fontScale="47500" lnSpcReduction="20000"/>
          </a:bodyPr>
          <a:lstStyle/>
          <a:p>
            <a:pPr marL="51435" indent="0">
              <a:buNone/>
            </a:pPr>
            <a:endParaRPr lang="hu-HU" sz="3300" b="1" dirty="0">
              <a:solidFill>
                <a:srgbClr val="0070C0"/>
              </a:solidFill>
              <a:latin typeface="Times New Roman" panose="02020603050405020304" pitchFamily="18" charset="0"/>
              <a:cs typeface="Times New Roman" panose="02020603050405020304" pitchFamily="18" charset="0"/>
            </a:endParaRPr>
          </a:p>
          <a:p>
            <a:pPr marL="0" indent="0" algn="just">
              <a:buNone/>
            </a:pPr>
            <a:r>
              <a:rPr lang="en-GB" sz="5100" dirty="0">
                <a:latin typeface="Times New Roman" panose="02020603050405020304" pitchFamily="18" charset="0"/>
                <a:ea typeface="Calibri" panose="020F0502020204030204" pitchFamily="34" charset="0"/>
              </a:rPr>
              <a:t>EAW was the first concrete measure putting the principle of mutual recognition - that is, one Member State must recognise the decisions of another MS’s judicial authorities - into practice.</a:t>
            </a:r>
            <a:endParaRPr lang="en-GB" sz="51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u-HU" sz="5100" b="1" dirty="0">
              <a:solidFill>
                <a:srgbClr val="0070C0"/>
              </a:solidFill>
              <a:latin typeface="Times New Roman" panose="02020603050405020304" pitchFamily="18" charset="0"/>
              <a:ea typeface="Calibri" panose="020F0502020204030204" pitchFamily="34" charset="0"/>
            </a:endParaRPr>
          </a:p>
          <a:p>
            <a:pPr marL="0" indent="0">
              <a:buNone/>
            </a:pPr>
            <a:r>
              <a:rPr lang="hu-HU" sz="5100" b="1" dirty="0" err="1">
                <a:solidFill>
                  <a:srgbClr val="0070C0"/>
                </a:solidFill>
                <a:latin typeface="Times New Roman" panose="02020603050405020304" pitchFamily="18" charset="0"/>
                <a:ea typeface="Calibri" panose="020F0502020204030204" pitchFamily="34" charset="0"/>
              </a:rPr>
              <a:t>Case</a:t>
            </a:r>
            <a:r>
              <a:rPr lang="hu-HU" sz="5100" b="1" dirty="0">
                <a:solidFill>
                  <a:srgbClr val="0070C0"/>
                </a:solidFill>
                <a:latin typeface="Times New Roman" panose="02020603050405020304" pitchFamily="18" charset="0"/>
                <a:ea typeface="Calibri" panose="020F0502020204030204" pitchFamily="34" charset="0"/>
              </a:rPr>
              <a:t> C-436/04 </a:t>
            </a:r>
            <a:r>
              <a:rPr lang="hu-HU" sz="5100" b="1" i="1" dirty="0">
                <a:solidFill>
                  <a:srgbClr val="0070C0"/>
                </a:solidFill>
                <a:latin typeface="Times New Roman" panose="02020603050405020304" pitchFamily="18" charset="0"/>
                <a:ea typeface="Calibri" panose="020F0502020204030204" pitchFamily="34" charset="0"/>
              </a:rPr>
              <a:t>Van </a:t>
            </a:r>
            <a:r>
              <a:rPr lang="hu-HU" sz="5100" b="1" i="1" dirty="0" err="1">
                <a:solidFill>
                  <a:srgbClr val="0070C0"/>
                </a:solidFill>
                <a:latin typeface="Times New Roman" panose="02020603050405020304" pitchFamily="18" charset="0"/>
                <a:ea typeface="Calibri" panose="020F0502020204030204" pitchFamily="34" charset="0"/>
              </a:rPr>
              <a:t>Esbroeck</a:t>
            </a:r>
            <a:r>
              <a:rPr lang="hu-HU" sz="5100" dirty="0">
                <a:latin typeface="Times New Roman" panose="02020603050405020304" pitchFamily="18" charset="0"/>
                <a:ea typeface="Calibri" panose="020F0502020204030204" pitchFamily="34" charset="0"/>
              </a:rPr>
              <a:t> [2006] ECLI:EU:C:2006:165. </a:t>
            </a:r>
            <a:r>
              <a:rPr lang="hu-HU" sz="5100" dirty="0" err="1">
                <a:latin typeface="Times New Roman" panose="02020603050405020304" pitchFamily="18" charset="0"/>
                <a:ea typeface="Calibri" panose="020F0502020204030204" pitchFamily="34" charset="0"/>
              </a:rPr>
              <a:t>referring</a:t>
            </a:r>
            <a:r>
              <a:rPr lang="hu-HU" sz="5100" dirty="0">
                <a:latin typeface="Times New Roman" panose="02020603050405020304" pitchFamily="18" charset="0"/>
                <a:ea typeface="Calibri" panose="020F0502020204030204" pitchFamily="34" charset="0"/>
              </a:rPr>
              <a:t> </a:t>
            </a:r>
            <a:r>
              <a:rPr lang="hu-HU" sz="5100" dirty="0" err="1">
                <a:latin typeface="Times New Roman" panose="02020603050405020304" pitchFamily="18" charset="0"/>
                <a:ea typeface="Calibri" panose="020F0502020204030204" pitchFamily="34" charset="0"/>
              </a:rPr>
              <a:t>to</a:t>
            </a:r>
            <a:r>
              <a:rPr lang="hu-HU" sz="5100" dirty="0">
                <a:latin typeface="Times New Roman" panose="02020603050405020304" pitchFamily="18" charset="0"/>
                <a:ea typeface="Calibri" panose="020F0502020204030204" pitchFamily="34" charset="0"/>
              </a:rPr>
              <a:t> </a:t>
            </a:r>
            <a:r>
              <a:rPr lang="hu-HU" sz="5100" dirty="0" err="1">
                <a:latin typeface="Times New Roman" panose="02020603050405020304" pitchFamily="18" charset="0"/>
                <a:ea typeface="Calibri" panose="020F0502020204030204" pitchFamily="34" charset="0"/>
              </a:rPr>
              <a:t>joined</a:t>
            </a:r>
            <a:r>
              <a:rPr lang="hu-HU" sz="5100" dirty="0">
                <a:latin typeface="Times New Roman" panose="02020603050405020304" pitchFamily="18" charset="0"/>
                <a:ea typeface="Calibri" panose="020F0502020204030204" pitchFamily="34" charset="0"/>
              </a:rPr>
              <a:t> </a:t>
            </a:r>
            <a:r>
              <a:rPr lang="hu-HU" sz="5100" dirty="0" err="1">
                <a:latin typeface="Times New Roman" panose="02020603050405020304" pitchFamily="18" charset="0"/>
                <a:ea typeface="Calibri" panose="020F0502020204030204" pitchFamily="34" charset="0"/>
              </a:rPr>
              <a:t>cases</a:t>
            </a:r>
            <a:r>
              <a:rPr lang="hu-HU" sz="5100" dirty="0">
                <a:latin typeface="Times New Roman" panose="02020603050405020304" pitchFamily="18" charset="0"/>
                <a:ea typeface="Calibri" panose="020F0502020204030204" pitchFamily="34" charset="0"/>
              </a:rPr>
              <a:t> C-187/01 and C‑385/01</a:t>
            </a:r>
          </a:p>
          <a:p>
            <a:pPr marL="0" indent="0">
              <a:buNone/>
            </a:pPr>
            <a:endParaRPr lang="hu-HU" sz="5100" dirty="0">
              <a:latin typeface="Times New Roman" panose="02020603050405020304" pitchFamily="18" charset="0"/>
              <a:ea typeface="Calibri" panose="020F0502020204030204" pitchFamily="34" charset="0"/>
            </a:endParaRPr>
          </a:p>
          <a:p>
            <a:pPr marL="0" indent="0">
              <a:buNone/>
            </a:pPr>
            <a:r>
              <a:rPr lang="hu-HU" sz="5100" dirty="0">
                <a:latin typeface="Times New Roman" panose="02020603050405020304" pitchFamily="18" charset="0"/>
                <a:ea typeface="Calibri" panose="020F0502020204030204" pitchFamily="34" charset="0"/>
              </a:rPr>
              <a:t> </a:t>
            </a:r>
            <a:r>
              <a:rPr lang="hu-HU" sz="5100" b="1" i="1" dirty="0" err="1">
                <a:solidFill>
                  <a:srgbClr val="0070C0"/>
                </a:solidFill>
                <a:latin typeface="Times New Roman" panose="02020603050405020304" pitchFamily="18" charset="0"/>
                <a:ea typeface="Calibri" panose="020F0502020204030204" pitchFamily="34" charset="0"/>
              </a:rPr>
              <a:t>Hüseyin</a:t>
            </a:r>
            <a:r>
              <a:rPr lang="hu-HU" sz="5100" b="1" i="1" dirty="0">
                <a:solidFill>
                  <a:srgbClr val="0070C0"/>
                </a:solidFill>
                <a:latin typeface="Times New Roman" panose="02020603050405020304" pitchFamily="18" charset="0"/>
                <a:ea typeface="Calibri" panose="020F0502020204030204" pitchFamily="34" charset="0"/>
              </a:rPr>
              <a:t> </a:t>
            </a:r>
            <a:r>
              <a:rPr lang="hu-HU" sz="5100" b="1" i="1" dirty="0" err="1">
                <a:solidFill>
                  <a:srgbClr val="0070C0"/>
                </a:solidFill>
                <a:latin typeface="Times New Roman" panose="02020603050405020304" pitchFamily="18" charset="0"/>
                <a:ea typeface="Calibri" panose="020F0502020204030204" pitchFamily="34" charset="0"/>
              </a:rPr>
              <a:t>Gözütok</a:t>
            </a:r>
            <a:r>
              <a:rPr lang="hu-HU" sz="5100" b="1" i="1" dirty="0">
                <a:solidFill>
                  <a:srgbClr val="0070C0"/>
                </a:solidFill>
                <a:latin typeface="Times New Roman" panose="02020603050405020304" pitchFamily="18" charset="0"/>
                <a:ea typeface="Calibri" panose="020F0502020204030204" pitchFamily="34" charset="0"/>
              </a:rPr>
              <a:t> and Klaus </a:t>
            </a:r>
            <a:r>
              <a:rPr lang="hu-HU" sz="5100" b="1" i="1" dirty="0" err="1">
                <a:solidFill>
                  <a:srgbClr val="0070C0"/>
                </a:solidFill>
                <a:latin typeface="Times New Roman" panose="02020603050405020304" pitchFamily="18" charset="0"/>
                <a:ea typeface="Calibri" panose="020F0502020204030204" pitchFamily="34" charset="0"/>
              </a:rPr>
              <a:t>Brügge</a:t>
            </a:r>
            <a:r>
              <a:rPr lang="hu-HU" sz="5100" dirty="0">
                <a:latin typeface="Times New Roman" panose="02020603050405020304" pitchFamily="18" charset="0"/>
                <a:ea typeface="Calibri" panose="020F0502020204030204" pitchFamily="34" charset="0"/>
              </a:rPr>
              <a:t> [2003] EU:C:2003:87</a:t>
            </a:r>
            <a:r>
              <a:rPr lang="en-GB" sz="5100" dirty="0">
                <a:latin typeface="Times New Roman" panose="02020603050405020304" pitchFamily="18" charset="0"/>
                <a:ea typeface="Calibri" panose="020F0502020204030204" pitchFamily="34" charset="0"/>
              </a:rPr>
              <a:t>, para 33.</a:t>
            </a:r>
          </a:p>
          <a:p>
            <a:pPr marL="0" indent="0">
              <a:buNone/>
            </a:pPr>
            <a:endParaRPr lang="hu-HU" sz="5100" b="1" dirty="0">
              <a:solidFill>
                <a:srgbClr val="7030A0"/>
              </a:solidFill>
              <a:latin typeface="Times New Roman" panose="02020603050405020304" pitchFamily="18" charset="0"/>
              <a:ea typeface="Calibri" panose="020F0502020204030204" pitchFamily="34" charset="0"/>
            </a:endParaRPr>
          </a:p>
          <a:p>
            <a:pPr marL="0" indent="0">
              <a:buNone/>
            </a:pPr>
            <a:r>
              <a:rPr lang="en-GB" sz="5100" b="1" dirty="0">
                <a:solidFill>
                  <a:srgbClr val="7030A0"/>
                </a:solidFill>
                <a:latin typeface="Times New Roman" panose="02020603050405020304" pitchFamily="18" charset="0"/>
                <a:ea typeface="Calibri" panose="020F0502020204030204" pitchFamily="34" charset="0"/>
              </a:rPr>
              <a:t>there is a necessary implication in the </a:t>
            </a:r>
            <a:r>
              <a:rPr lang="en-GB" sz="5100" b="1" i="1" dirty="0">
                <a:solidFill>
                  <a:srgbClr val="7030A0"/>
                </a:solidFill>
                <a:latin typeface="Times New Roman" panose="02020603050405020304" pitchFamily="18" charset="0"/>
                <a:ea typeface="Calibri" panose="020F0502020204030204" pitchFamily="34" charset="0"/>
              </a:rPr>
              <a:t>ne bis in idem</a:t>
            </a:r>
            <a:r>
              <a:rPr lang="en-GB" sz="5100" b="1" dirty="0">
                <a:solidFill>
                  <a:srgbClr val="7030A0"/>
                </a:solidFill>
                <a:latin typeface="Times New Roman" panose="02020603050405020304" pitchFamily="18" charset="0"/>
                <a:ea typeface="Calibri" panose="020F0502020204030204" pitchFamily="34" charset="0"/>
              </a:rPr>
              <a:t> principle … that the Contracting States have mutual trust in their criminal justice systems and that each of them recognises the criminal law in force in the other Contracting States even when the outcome would be different if its own national law were applied.</a:t>
            </a:r>
          </a:p>
          <a:p>
            <a:pPr marL="0" indent="0">
              <a:buNone/>
            </a:pPr>
            <a:r>
              <a:rPr lang="en-GB" sz="5100" b="1" dirty="0">
                <a:solidFill>
                  <a:srgbClr val="FF0000"/>
                </a:solidFill>
                <a:latin typeface="Times New Roman" panose="02020603050405020304" pitchFamily="18" charset="0"/>
              </a:rPr>
              <a:t>(Connection to ne bis in idem!!)</a:t>
            </a:r>
          </a:p>
        </p:txBody>
      </p:sp>
    </p:spTree>
    <p:extLst>
      <p:ext uri="{BB962C8B-B14F-4D97-AF65-F5344CB8AC3E}">
        <p14:creationId xmlns:p14="http://schemas.microsoft.com/office/powerpoint/2010/main" val="320356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28650" y="116632"/>
            <a:ext cx="7886700" cy="6552727"/>
          </a:xfrm>
        </p:spPr>
        <p:txBody>
          <a:bodyPr>
            <a:normAutofit fontScale="85000" lnSpcReduction="10000"/>
          </a:bodyPr>
          <a:lstStyle/>
          <a:p>
            <a:pPr marL="0" indent="0">
              <a:buNone/>
            </a:pPr>
            <a:r>
              <a:rPr lang="hu-HU" sz="3300" b="1" dirty="0" err="1">
                <a:solidFill>
                  <a:srgbClr val="0070C0"/>
                </a:solidFill>
                <a:highlight>
                  <a:srgbClr val="FFFF00"/>
                </a:highlight>
                <a:latin typeface="Times New Roman" panose="02020603050405020304" pitchFamily="18" charset="0"/>
                <a:ea typeface="Calibri" panose="020F0502020204030204" pitchFamily="34" charset="0"/>
              </a:rPr>
              <a:t>Case</a:t>
            </a:r>
            <a:r>
              <a:rPr lang="hu-HU" sz="3300" b="1" dirty="0">
                <a:solidFill>
                  <a:srgbClr val="0070C0"/>
                </a:solidFill>
                <a:highlight>
                  <a:srgbClr val="FFFF00"/>
                </a:highlight>
                <a:latin typeface="Times New Roman" panose="02020603050405020304" pitchFamily="18" charset="0"/>
                <a:ea typeface="Calibri" panose="020F0502020204030204" pitchFamily="34" charset="0"/>
              </a:rPr>
              <a:t> C-436/04 </a:t>
            </a:r>
            <a:r>
              <a:rPr lang="hu-HU" sz="3300" b="1" i="1" dirty="0">
                <a:solidFill>
                  <a:srgbClr val="0070C0"/>
                </a:solidFill>
                <a:highlight>
                  <a:srgbClr val="FFFF00"/>
                </a:highlight>
                <a:latin typeface="Times New Roman" panose="02020603050405020304" pitchFamily="18" charset="0"/>
                <a:ea typeface="Calibri" panose="020F0502020204030204" pitchFamily="34" charset="0"/>
              </a:rPr>
              <a:t>Van </a:t>
            </a:r>
            <a:r>
              <a:rPr lang="hu-HU" sz="3300" b="1" i="1" dirty="0" err="1">
                <a:solidFill>
                  <a:srgbClr val="0070C0"/>
                </a:solidFill>
                <a:highlight>
                  <a:srgbClr val="FFFF00"/>
                </a:highlight>
                <a:latin typeface="Times New Roman" panose="02020603050405020304" pitchFamily="18" charset="0"/>
                <a:ea typeface="Calibri" panose="020F0502020204030204" pitchFamily="34" charset="0"/>
              </a:rPr>
              <a:t>Esbroeck</a:t>
            </a:r>
            <a:r>
              <a:rPr lang="hu-HU" sz="3300" dirty="0">
                <a:highlight>
                  <a:srgbClr val="FFFF00"/>
                </a:highlight>
                <a:latin typeface="Times New Roman" panose="02020603050405020304" pitchFamily="18" charset="0"/>
                <a:ea typeface="Calibri" panose="020F0502020204030204" pitchFamily="34" charset="0"/>
              </a:rPr>
              <a:t> </a:t>
            </a:r>
          </a:p>
          <a:p>
            <a:pPr marL="0" indent="0">
              <a:buNone/>
            </a:pPr>
            <a:r>
              <a:rPr lang="en-US" b="1" dirty="0">
                <a:solidFill>
                  <a:srgbClr val="0070C0"/>
                </a:solidFill>
                <a:highlight>
                  <a:srgbClr val="FFFF00"/>
                </a:highlight>
              </a:rPr>
              <a:t>30.  There is a necessary implication in the ne </a:t>
            </a:r>
            <a:r>
              <a:rPr lang="en-US" b="1" dirty="0" err="1">
                <a:solidFill>
                  <a:srgbClr val="0070C0"/>
                </a:solidFill>
                <a:highlight>
                  <a:srgbClr val="FFFF00"/>
                </a:highlight>
              </a:rPr>
              <a:t>bis</a:t>
            </a:r>
            <a:r>
              <a:rPr lang="en-US" b="1" dirty="0">
                <a:solidFill>
                  <a:srgbClr val="0070C0"/>
                </a:solidFill>
                <a:highlight>
                  <a:srgbClr val="FFFF00"/>
                </a:highlight>
              </a:rPr>
              <a:t> in idem principle, enshrined in that Article, that the Contracting States have mutual trust in their criminal justice systems and that each of them </a:t>
            </a:r>
            <a:r>
              <a:rPr lang="en-US" b="1" dirty="0" err="1">
                <a:solidFill>
                  <a:srgbClr val="0070C0"/>
                </a:solidFill>
                <a:highlight>
                  <a:srgbClr val="FFFF00"/>
                </a:highlight>
              </a:rPr>
              <a:t>recognises</a:t>
            </a:r>
            <a:r>
              <a:rPr lang="en-US" b="1" dirty="0">
                <a:solidFill>
                  <a:srgbClr val="0070C0"/>
                </a:solidFill>
                <a:highlight>
                  <a:srgbClr val="FFFF00"/>
                </a:highlight>
              </a:rPr>
              <a:t> the criminal law in force in the other Contracting States even when the outcome would be different if its own national law were applied ([Case C-385/01] </a:t>
            </a:r>
            <a:r>
              <a:rPr lang="en-US" b="1" dirty="0" err="1">
                <a:solidFill>
                  <a:srgbClr val="0070C0"/>
                </a:solidFill>
                <a:highlight>
                  <a:srgbClr val="FFFF00"/>
                </a:highlight>
              </a:rPr>
              <a:t>Gözütok</a:t>
            </a:r>
            <a:r>
              <a:rPr lang="en-US" b="1" dirty="0">
                <a:solidFill>
                  <a:srgbClr val="0070C0"/>
                </a:solidFill>
                <a:highlight>
                  <a:srgbClr val="FFFF00"/>
                </a:highlight>
              </a:rPr>
              <a:t> and </a:t>
            </a:r>
            <a:r>
              <a:rPr lang="en-US" b="1" dirty="0" err="1">
                <a:solidFill>
                  <a:srgbClr val="0070C0"/>
                </a:solidFill>
                <a:highlight>
                  <a:srgbClr val="FFFF00"/>
                </a:highlight>
              </a:rPr>
              <a:t>Brügge</a:t>
            </a:r>
            <a:r>
              <a:rPr lang="en-US" b="1" dirty="0">
                <a:solidFill>
                  <a:srgbClr val="0070C0"/>
                </a:solidFill>
                <a:highlight>
                  <a:srgbClr val="FFFF00"/>
                </a:highlight>
              </a:rPr>
              <a:t> [[2003] ECR I-1345], paragraph 33).</a:t>
            </a:r>
          </a:p>
          <a:p>
            <a:pPr marL="0" indent="0">
              <a:buNone/>
            </a:pPr>
            <a:r>
              <a:rPr lang="en-US" dirty="0"/>
              <a:t>31.  It follows that the possibility </a:t>
            </a:r>
            <a:r>
              <a:rPr lang="en-US" b="1" dirty="0"/>
              <a:t>of divergent legal classifications of the same acts in two different Contracting States is no obstacle </a:t>
            </a:r>
            <a:r>
              <a:rPr lang="en-US" dirty="0"/>
              <a:t>to the application of Article 54 of the CISA.</a:t>
            </a:r>
            <a:endParaRPr lang="hu-HU" dirty="0"/>
          </a:p>
          <a:p>
            <a:pPr marL="0" indent="0">
              <a:buNone/>
            </a:pPr>
            <a:r>
              <a:rPr lang="en-US" dirty="0"/>
              <a:t>32.  For the same reasons, the criterion of the </a:t>
            </a:r>
            <a:r>
              <a:rPr lang="en-US" b="1" dirty="0"/>
              <a:t>identity of the protected legal interest cannot be applicable </a:t>
            </a:r>
            <a:r>
              <a:rPr lang="en-US" dirty="0"/>
              <a:t>since that criterion is likely to vary from one Contracting State to another.</a:t>
            </a:r>
          </a:p>
          <a:p>
            <a:pPr marL="0" indent="0">
              <a:buNone/>
            </a:pPr>
            <a:r>
              <a:rPr lang="en-US" dirty="0"/>
              <a:t>33.  The above findings are further reinforced by the objective of Article 54 of the CISA, which is to ensure that no one is prosecuted for the </a:t>
            </a:r>
            <a:r>
              <a:rPr lang="en-US" b="1" dirty="0">
                <a:solidFill>
                  <a:srgbClr val="C00000"/>
                </a:solidFill>
                <a:highlight>
                  <a:srgbClr val="FFFF00"/>
                </a:highlight>
              </a:rPr>
              <a:t>same acts in several Contracting States on account of his having exercised his right to freedom of movement (</a:t>
            </a:r>
            <a:r>
              <a:rPr lang="en-US" b="1" dirty="0" err="1">
                <a:solidFill>
                  <a:srgbClr val="C00000"/>
                </a:solidFill>
                <a:highlight>
                  <a:srgbClr val="FFFF00"/>
                </a:highlight>
              </a:rPr>
              <a:t>Gözütok</a:t>
            </a:r>
            <a:r>
              <a:rPr lang="en-US" b="1" dirty="0">
                <a:solidFill>
                  <a:srgbClr val="C00000"/>
                </a:solidFill>
                <a:highlight>
                  <a:srgbClr val="FFFF00"/>
                </a:highlight>
              </a:rPr>
              <a:t> and </a:t>
            </a:r>
            <a:r>
              <a:rPr lang="en-US" b="1" dirty="0" err="1">
                <a:solidFill>
                  <a:srgbClr val="C00000"/>
                </a:solidFill>
                <a:highlight>
                  <a:srgbClr val="FFFF00"/>
                </a:highlight>
              </a:rPr>
              <a:t>Brügge</a:t>
            </a:r>
            <a:r>
              <a:rPr lang="en-US" b="1" dirty="0">
                <a:solidFill>
                  <a:srgbClr val="C00000"/>
                </a:solidFill>
                <a:highlight>
                  <a:srgbClr val="FFFF00"/>
                </a:highlight>
              </a:rPr>
              <a:t>, paragraph 38, and Case C-469/03 </a:t>
            </a:r>
            <a:r>
              <a:rPr lang="en-US" b="1" dirty="0" err="1">
                <a:solidFill>
                  <a:srgbClr val="C00000"/>
                </a:solidFill>
                <a:highlight>
                  <a:srgbClr val="FFFF00"/>
                </a:highlight>
              </a:rPr>
              <a:t>Miraglia</a:t>
            </a:r>
            <a:r>
              <a:rPr lang="en-US" b="1" dirty="0">
                <a:solidFill>
                  <a:srgbClr val="C00000"/>
                </a:solidFill>
                <a:highlight>
                  <a:srgbClr val="FFFF00"/>
                </a:highlight>
              </a:rPr>
              <a:t> [2005] ECR I-2009, paragraph 32).</a:t>
            </a:r>
          </a:p>
          <a:p>
            <a:pPr marL="0" indent="0">
              <a:buNone/>
            </a:pPr>
            <a:endParaRPr lang="en-US" dirty="0"/>
          </a:p>
        </p:txBody>
      </p:sp>
    </p:spTree>
    <p:extLst>
      <p:ext uri="{BB962C8B-B14F-4D97-AF65-F5344CB8AC3E}">
        <p14:creationId xmlns:p14="http://schemas.microsoft.com/office/powerpoint/2010/main" val="530498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1C85-9BE3-5329-98EE-B029DE9F6DC5}"/>
              </a:ext>
            </a:extLst>
          </p:cNvPr>
          <p:cNvSpPr>
            <a:spLocks noGrp="1"/>
          </p:cNvSpPr>
          <p:nvPr>
            <p:ph type="title"/>
          </p:nvPr>
        </p:nvSpPr>
        <p:spPr>
          <a:xfrm>
            <a:off x="594781" y="977502"/>
            <a:ext cx="7403561" cy="857250"/>
          </a:xfrm>
        </p:spPr>
        <p:txBody>
          <a:bodyPr>
            <a:noAutofit/>
          </a:bodyPr>
          <a:lstStyle/>
          <a:p>
            <a:r>
              <a:rPr lang="en-GB" sz="2100" b="1" dirty="0">
                <a:solidFill>
                  <a:srgbClr val="FF0000"/>
                </a:solidFill>
                <a:latin typeface="Times New Roman" panose="02020603050405020304" pitchFamily="18" charset="0"/>
                <a:cs typeface="Times New Roman" panose="02020603050405020304" pitchFamily="18" charset="0"/>
              </a:rPr>
              <a:t>OPINION 2/13 OF THE COURT (18 December 2014)</a:t>
            </a:r>
            <a:br>
              <a:rPr lang="en-GB" sz="2100" b="1" dirty="0">
                <a:solidFill>
                  <a:srgbClr val="FF0000"/>
                </a:solidFill>
                <a:latin typeface="Times New Roman" panose="02020603050405020304" pitchFamily="18" charset="0"/>
                <a:cs typeface="Times New Roman" panose="02020603050405020304" pitchFamily="18" charset="0"/>
              </a:rPr>
            </a:br>
            <a:r>
              <a:rPr lang="en-GB" sz="2100" b="1" dirty="0">
                <a:solidFill>
                  <a:srgbClr val="FF0000"/>
                </a:solidFill>
                <a:latin typeface="Times New Roman" panose="02020603050405020304" pitchFamily="18" charset="0"/>
                <a:cs typeface="Times New Roman" panose="02020603050405020304" pitchFamily="18" charset="0"/>
              </a:rPr>
              <a:t>P</a:t>
            </a:r>
            <a:r>
              <a:rPr lang="en-HU" sz="2100" b="1" dirty="0">
                <a:solidFill>
                  <a:srgbClr val="FF0000"/>
                </a:solidFill>
                <a:latin typeface="Times New Roman" panose="02020603050405020304" pitchFamily="18" charset="0"/>
                <a:cs typeface="Times New Roman" panose="02020603050405020304" pitchFamily="18" charset="0"/>
              </a:rPr>
              <a:t>ara. 168</a:t>
            </a:r>
          </a:p>
        </p:txBody>
      </p:sp>
      <p:sp>
        <p:nvSpPr>
          <p:cNvPr id="3" name="Content Placeholder 2">
            <a:extLst>
              <a:ext uri="{FF2B5EF4-FFF2-40B4-BE49-F238E27FC236}">
                <a16:creationId xmlns:a16="http://schemas.microsoft.com/office/drawing/2014/main" id="{A7A2F207-90A0-EA3E-4117-251EAAC80613}"/>
              </a:ext>
            </a:extLst>
          </p:cNvPr>
          <p:cNvSpPr>
            <a:spLocks noGrp="1"/>
          </p:cNvSpPr>
          <p:nvPr>
            <p:ph idx="1"/>
          </p:nvPr>
        </p:nvSpPr>
        <p:spPr>
          <a:xfrm>
            <a:off x="467544" y="2323652"/>
            <a:ext cx="8136904" cy="4273700"/>
          </a:xfrm>
        </p:spPr>
        <p:txBody>
          <a:bodyPr>
            <a:noAutofit/>
          </a:bodyPr>
          <a:lstStyle/>
          <a:p>
            <a:pPr marL="0" indent="0">
              <a:buNone/>
            </a:pPr>
            <a:r>
              <a:rPr lang="en-GB" sz="2800" dirty="0">
                <a:solidFill>
                  <a:srgbClr val="333333"/>
                </a:solidFill>
                <a:latin typeface="Times New Roman" panose="02020603050405020304" pitchFamily="18" charset="0"/>
              </a:rPr>
              <a:t>This legal structure is based on the </a:t>
            </a:r>
            <a:r>
              <a:rPr lang="en-GB" sz="2800" dirty="0">
                <a:solidFill>
                  <a:srgbClr val="00B0F0"/>
                </a:solidFill>
                <a:latin typeface="Times New Roman" panose="02020603050405020304" pitchFamily="18" charset="0"/>
              </a:rPr>
              <a:t>fundamental premiss </a:t>
            </a:r>
            <a:r>
              <a:rPr lang="en-GB" sz="2800" dirty="0">
                <a:solidFill>
                  <a:srgbClr val="333333"/>
                </a:solidFill>
                <a:latin typeface="Times New Roman" panose="02020603050405020304" pitchFamily="18" charset="0"/>
              </a:rPr>
              <a:t>that each Member State shares with all the other Member States, and </a:t>
            </a:r>
            <a:r>
              <a:rPr lang="en-GB" sz="2800" b="1" dirty="0">
                <a:solidFill>
                  <a:srgbClr val="00B050"/>
                </a:solidFill>
                <a:latin typeface="Times New Roman" panose="02020603050405020304" pitchFamily="18" charset="0"/>
              </a:rPr>
              <a:t>recognises</a:t>
            </a:r>
            <a:r>
              <a:rPr lang="en-GB" sz="2800" b="1" dirty="0">
                <a:solidFill>
                  <a:srgbClr val="00B0F0"/>
                </a:solidFill>
                <a:latin typeface="Times New Roman" panose="02020603050405020304" pitchFamily="18" charset="0"/>
              </a:rPr>
              <a:t> that they share with it, a set of common values </a:t>
            </a:r>
            <a:r>
              <a:rPr lang="en-GB" sz="2800" dirty="0">
                <a:solidFill>
                  <a:srgbClr val="333333"/>
                </a:solidFill>
                <a:latin typeface="Times New Roman" panose="02020603050405020304" pitchFamily="18" charset="0"/>
              </a:rPr>
              <a:t>on which the EU is founded, as stated in Article 2 TEU. That premiss implies and justifies the </a:t>
            </a:r>
            <a:r>
              <a:rPr lang="en-GB" sz="2800" dirty="0">
                <a:solidFill>
                  <a:srgbClr val="C00000"/>
                </a:solidFill>
                <a:latin typeface="Times New Roman" panose="02020603050405020304" pitchFamily="18" charset="0"/>
              </a:rPr>
              <a:t>existence of mutual trust </a:t>
            </a:r>
            <a:r>
              <a:rPr lang="en-GB" sz="2800" dirty="0">
                <a:solidFill>
                  <a:srgbClr val="333333"/>
                </a:solidFill>
                <a:latin typeface="Times New Roman" panose="02020603050405020304" pitchFamily="18" charset="0"/>
              </a:rPr>
              <a:t>between the Member States that those values will be recognised and, therefore, that the law of the EU that implements them will be respected.</a:t>
            </a:r>
            <a:endParaRPr lang="en-HU" sz="2800" dirty="0"/>
          </a:p>
        </p:txBody>
      </p:sp>
    </p:spTree>
    <p:extLst>
      <p:ext uri="{BB962C8B-B14F-4D97-AF65-F5344CB8AC3E}">
        <p14:creationId xmlns:p14="http://schemas.microsoft.com/office/powerpoint/2010/main" val="3760077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EA6D57D-74C1-671C-E184-CBC19B4A7062}"/>
              </a:ext>
            </a:extLst>
          </p:cNvPr>
          <p:cNvSpPr>
            <a:spLocks noGrp="1"/>
          </p:cNvSpPr>
          <p:nvPr>
            <p:ph idx="1"/>
          </p:nvPr>
        </p:nvSpPr>
        <p:spPr>
          <a:xfrm>
            <a:off x="467544" y="476672"/>
            <a:ext cx="8352928" cy="6192688"/>
          </a:xfrm>
        </p:spPr>
        <p:txBody>
          <a:bodyPr>
            <a:normAutofit fontScale="92500" lnSpcReduction="10000"/>
          </a:bodyPr>
          <a:lstStyle/>
          <a:p>
            <a:pPr marL="68580" indent="0">
              <a:buNone/>
            </a:pPr>
            <a:r>
              <a:rPr lang="en-GB" sz="3200" b="1" dirty="0">
                <a:solidFill>
                  <a:schemeClr val="tx1"/>
                </a:solidFill>
              </a:rPr>
              <a:t>To safeguard</a:t>
            </a:r>
          </a:p>
          <a:p>
            <a:pPr>
              <a:buFontTx/>
              <a:buChar char="-"/>
            </a:pPr>
            <a:r>
              <a:rPr lang="en-GB" sz="3200" b="1" dirty="0">
                <a:solidFill>
                  <a:srgbClr val="00B0F0"/>
                </a:solidFill>
              </a:rPr>
              <a:t>set of common values </a:t>
            </a:r>
            <a:r>
              <a:rPr lang="en-GB" sz="3200" b="1" dirty="0">
                <a:solidFill>
                  <a:srgbClr val="C00000"/>
                </a:solidFill>
              </a:rPr>
              <a:t>on which the EU is founded, as stated in Article 2 TEU</a:t>
            </a:r>
            <a:endParaRPr lang="hu-HU" sz="3200" b="1" dirty="0">
              <a:solidFill>
                <a:srgbClr val="C00000"/>
              </a:solidFill>
            </a:endParaRPr>
          </a:p>
          <a:p>
            <a:pPr>
              <a:buFontTx/>
              <a:buChar char="-"/>
            </a:pPr>
            <a:endParaRPr lang="en-GB" sz="3200" b="1" dirty="0">
              <a:solidFill>
                <a:srgbClr val="C00000"/>
              </a:solidFill>
            </a:endParaRPr>
          </a:p>
          <a:p>
            <a:pPr>
              <a:buFontTx/>
              <a:buChar char="-"/>
            </a:pPr>
            <a:r>
              <a:rPr lang="en-GB" sz="3200" b="1" dirty="0">
                <a:solidFill>
                  <a:srgbClr val="00B050"/>
                </a:solidFill>
              </a:rPr>
              <a:t>Freedom of movement of </a:t>
            </a:r>
          </a:p>
          <a:p>
            <a:pPr marL="68580" indent="0">
              <a:buNone/>
            </a:pPr>
            <a:endParaRPr lang="hu-HU" sz="3200" b="1" dirty="0">
              <a:solidFill>
                <a:srgbClr val="C00000"/>
              </a:solidFill>
            </a:endParaRPr>
          </a:p>
          <a:p>
            <a:pPr marL="68580" indent="0">
              <a:buNone/>
            </a:pPr>
            <a:r>
              <a:rPr lang="en-GB" sz="3200" b="1" dirty="0">
                <a:solidFill>
                  <a:srgbClr val="C00000"/>
                </a:solidFill>
              </a:rPr>
              <a:t>TOOLS:</a:t>
            </a:r>
          </a:p>
          <a:p>
            <a:pPr marL="68580" indent="0">
              <a:buNone/>
            </a:pPr>
            <a:endParaRPr lang="en-GB" sz="3200" b="1" dirty="0">
              <a:solidFill>
                <a:srgbClr val="C00000"/>
              </a:solidFill>
            </a:endParaRPr>
          </a:p>
          <a:p>
            <a:pPr marL="68580" indent="0">
              <a:buNone/>
            </a:pPr>
            <a:r>
              <a:rPr lang="en-GB" sz="3200" b="1" dirty="0">
                <a:solidFill>
                  <a:srgbClr val="C00000"/>
                </a:solidFill>
              </a:rPr>
              <a:t>- EAW</a:t>
            </a:r>
          </a:p>
          <a:p>
            <a:pPr marL="68580" indent="0">
              <a:buNone/>
            </a:pPr>
            <a:endParaRPr lang="en-GB" sz="3200" b="1" dirty="0">
              <a:solidFill>
                <a:srgbClr val="C00000"/>
              </a:solidFill>
            </a:endParaRPr>
          </a:p>
          <a:p>
            <a:pPr marL="68580" indent="0">
              <a:buNone/>
            </a:pPr>
            <a:r>
              <a:rPr lang="en-GB" sz="3200" b="1" dirty="0">
                <a:solidFill>
                  <a:srgbClr val="C00000"/>
                </a:solidFill>
              </a:rPr>
              <a:t>- Ne bis in idem (also a principle for refusing </a:t>
            </a:r>
            <a:r>
              <a:rPr lang="hu-HU" sz="3200" b="1" dirty="0">
                <a:solidFill>
                  <a:srgbClr val="C00000"/>
                </a:solidFill>
              </a:rPr>
              <a:t>a EAW)</a:t>
            </a:r>
            <a:endParaRPr lang="en-GB" sz="3200" b="1" dirty="0">
              <a:solidFill>
                <a:srgbClr val="C00000"/>
              </a:solidFill>
            </a:endParaRPr>
          </a:p>
        </p:txBody>
      </p:sp>
    </p:spTree>
    <p:extLst>
      <p:ext uri="{BB962C8B-B14F-4D97-AF65-F5344CB8AC3E}">
        <p14:creationId xmlns:p14="http://schemas.microsoft.com/office/powerpoint/2010/main" val="2986261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3568" y="692696"/>
            <a:ext cx="7024744" cy="2520280"/>
          </a:xfrm>
        </p:spPr>
        <p:txBody>
          <a:bodyPr>
            <a:noAutofit/>
          </a:bodyPr>
          <a:lstStyle/>
          <a:p>
            <a:pPr>
              <a:defRPr/>
            </a:pPr>
            <a:r>
              <a:rPr lang="en-GB" sz="4400" b="1" dirty="0">
                <a:solidFill>
                  <a:srgbClr val="0070C0"/>
                </a:solidFill>
                <a:latin typeface="Times New Roman" panose="02020603050405020304" pitchFamily="18" charset="0"/>
                <a:cs typeface="Times New Roman" panose="02020603050405020304" pitchFamily="18" charset="0"/>
              </a:rPr>
              <a:t>III. The EAW</a:t>
            </a:r>
            <a:br>
              <a:rPr lang="en-GB"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III.1. The difference between classical extradition and surrender (EAW)</a:t>
            </a:r>
            <a:endParaRPr lang="en-GB" sz="4400" dirty="0"/>
          </a:p>
        </p:txBody>
      </p:sp>
      <p:sp>
        <p:nvSpPr>
          <p:cNvPr id="73731" name="Rectangle 3"/>
          <p:cNvSpPr>
            <a:spLocks noGrp="1" noChangeArrowheads="1"/>
          </p:cNvSpPr>
          <p:nvPr>
            <p:ph type="body" idx="1"/>
          </p:nvPr>
        </p:nvSpPr>
        <p:spPr>
          <a:xfrm>
            <a:off x="468313" y="3429000"/>
            <a:ext cx="8229600" cy="3168650"/>
          </a:xfrm>
        </p:spPr>
        <p:txBody>
          <a:bodyPr>
            <a:normAutofit fontScale="92500" lnSpcReduction="20000"/>
          </a:bodyPr>
          <a:lstStyle/>
          <a:p>
            <a:pPr eaLnBrk="1" hangingPunct="1">
              <a:buFont typeface="Wingdings" panose="05000000000000000000" pitchFamily="2" charset="2"/>
              <a:buNone/>
              <a:defRPr/>
            </a:pPr>
            <a:r>
              <a:rPr lang="en-GB" sz="2800" b="1" dirty="0">
                <a:highlight>
                  <a:srgbClr val="FFFF00"/>
                </a:highlight>
              </a:rPr>
              <a:t>International Co-operation in Criminal Matters</a:t>
            </a:r>
          </a:p>
          <a:p>
            <a:pPr eaLnBrk="1" hangingPunct="1">
              <a:buFont typeface="Wingdings" panose="05000000000000000000" pitchFamily="2" charset="2"/>
              <a:buNone/>
              <a:defRPr/>
            </a:pPr>
            <a:endParaRPr lang="en-GB" sz="2800" b="1" dirty="0">
              <a:highlight>
                <a:srgbClr val="FFFF00"/>
              </a:highlight>
            </a:endParaRPr>
          </a:p>
          <a:p>
            <a:pPr eaLnBrk="1" hangingPunct="1">
              <a:buFont typeface="Wingdings" panose="05000000000000000000" pitchFamily="2" charset="2"/>
              <a:buNone/>
              <a:defRPr/>
            </a:pPr>
            <a:r>
              <a:rPr lang="en-GB" sz="2800" b="1" dirty="0">
                <a:highlight>
                  <a:srgbClr val="FFFF00"/>
                </a:highlight>
              </a:rPr>
              <a:t>a) recognition of foreign judgments</a:t>
            </a:r>
          </a:p>
          <a:p>
            <a:pPr eaLnBrk="1" hangingPunct="1">
              <a:buFont typeface="Wingdings" panose="05000000000000000000" pitchFamily="2" charset="2"/>
              <a:buNone/>
              <a:defRPr/>
            </a:pPr>
            <a:r>
              <a:rPr lang="en-GB" sz="2800" b="1" dirty="0">
                <a:highlight>
                  <a:srgbClr val="FFFF00"/>
                </a:highlight>
              </a:rPr>
              <a:t>b) extradition </a:t>
            </a:r>
          </a:p>
          <a:p>
            <a:pPr eaLnBrk="1" hangingPunct="1">
              <a:buFont typeface="Wingdings" panose="05000000000000000000" pitchFamily="2" charset="2"/>
              <a:buNone/>
              <a:defRPr/>
            </a:pPr>
            <a:r>
              <a:rPr lang="en-GB" sz="2800" b="1" dirty="0">
                <a:highlight>
                  <a:srgbClr val="FFFF00"/>
                </a:highlight>
              </a:rPr>
              <a:t>c) transfer of criminal proceedings </a:t>
            </a:r>
          </a:p>
          <a:p>
            <a:pPr eaLnBrk="1" hangingPunct="1">
              <a:buFont typeface="Wingdings" panose="05000000000000000000" pitchFamily="2" charset="2"/>
              <a:buNone/>
              <a:defRPr/>
            </a:pPr>
            <a:r>
              <a:rPr lang="en-GB" sz="2800" b="1" dirty="0">
                <a:highlight>
                  <a:srgbClr val="FFFF00"/>
                </a:highlight>
              </a:rPr>
              <a:t>d) transfer of prisoners </a:t>
            </a:r>
          </a:p>
          <a:p>
            <a:pPr eaLnBrk="1" hangingPunct="1">
              <a:buFont typeface="Wingdings" panose="05000000000000000000" pitchFamily="2" charset="2"/>
              <a:buNone/>
              <a:defRPr/>
            </a:pPr>
            <a:r>
              <a:rPr lang="en-GB" sz="2800" b="1" dirty="0">
                <a:highlight>
                  <a:srgbClr val="FFFF00"/>
                </a:highlight>
              </a:rPr>
              <a:t>e) executing proceedings in another State (deposing witnesses, seizing evidence etc.)</a:t>
            </a:r>
          </a:p>
        </p:txBody>
      </p:sp>
    </p:spTree>
    <p:extLst>
      <p:ext uri="{BB962C8B-B14F-4D97-AF65-F5344CB8AC3E}">
        <p14:creationId xmlns:p14="http://schemas.microsoft.com/office/powerpoint/2010/main" val="170375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CF8E74-B769-3107-8D5B-13D5CF1FB186}"/>
              </a:ext>
            </a:extLst>
          </p:cNvPr>
          <p:cNvSpPr>
            <a:spLocks noGrp="1"/>
          </p:cNvSpPr>
          <p:nvPr>
            <p:ph type="title"/>
          </p:nvPr>
        </p:nvSpPr>
        <p:spPr>
          <a:xfrm>
            <a:off x="827584" y="476672"/>
            <a:ext cx="7024744" cy="1152128"/>
          </a:xfrm>
        </p:spPr>
        <p:txBody>
          <a:bodyPr>
            <a:normAutofit fontScale="90000"/>
          </a:bodyPr>
          <a:lstStyle/>
          <a:p>
            <a:br>
              <a:rPr lang="hu-HU" b="0" i="0" u="none" strike="noStrike">
                <a:solidFill>
                  <a:srgbClr val="000000"/>
                </a:solidFill>
                <a:effectLst/>
                <a:latin typeface="Arial" panose="020B0604020202020204" pitchFamily="34" charset="0"/>
              </a:rPr>
            </a:br>
            <a:br>
              <a:rPr lang="hu-HU" b="0" i="0" u="none" strike="noStrike">
                <a:solidFill>
                  <a:srgbClr val="000000"/>
                </a:solidFill>
                <a:effectLst/>
                <a:latin typeface="Arial" panose="020B0604020202020204" pitchFamily="34" charset="0"/>
              </a:rPr>
            </a:br>
            <a:br>
              <a:rPr lang="hu-HU" b="0" i="0" u="none" strike="noStrike">
                <a:solidFill>
                  <a:srgbClr val="000000"/>
                </a:solidFill>
                <a:effectLst/>
                <a:latin typeface="Arial" panose="020B0604020202020204" pitchFamily="34" charset="0"/>
              </a:rPr>
            </a:br>
            <a:br>
              <a:rPr lang="hu-HU" b="0" i="0" u="none" strike="noStrike">
                <a:solidFill>
                  <a:srgbClr val="000000"/>
                </a:solidFill>
                <a:effectLst/>
                <a:latin typeface="Arial" panose="020B0604020202020204" pitchFamily="34" charset="0"/>
              </a:rPr>
            </a:br>
            <a:br>
              <a:rPr lang="hu-HU" b="0" i="0" u="none" strike="noStrike">
                <a:solidFill>
                  <a:srgbClr val="000000"/>
                </a:solidFill>
                <a:effectLst/>
                <a:latin typeface="Arial" panose="020B0604020202020204" pitchFamily="34" charset="0"/>
              </a:rPr>
            </a:br>
            <a:br>
              <a:rPr lang="hu-HU" b="0" i="0" u="none" strike="noStrike">
                <a:solidFill>
                  <a:srgbClr val="000000"/>
                </a:solidFill>
                <a:effectLst/>
                <a:latin typeface="Arial" panose="020B0604020202020204" pitchFamily="34" charset="0"/>
              </a:rPr>
            </a:br>
            <a:r>
              <a:rPr lang="hu-HU" b="0" i="0" u="none" strike="noStrike">
                <a:solidFill>
                  <a:srgbClr val="000000"/>
                </a:solidFill>
                <a:effectLst/>
                <a:latin typeface="Arial" panose="020B0604020202020204" pitchFamily="34" charset="0"/>
              </a:rPr>
              <a:t>5–6 September 1972 </a:t>
            </a:r>
            <a:br>
              <a:rPr lang="hu-HU"/>
            </a:br>
            <a:endParaRPr lang="en-GB" dirty="0"/>
          </a:p>
        </p:txBody>
      </p:sp>
      <p:sp>
        <p:nvSpPr>
          <p:cNvPr id="3" name="Tartalom helye 2">
            <a:extLst>
              <a:ext uri="{FF2B5EF4-FFF2-40B4-BE49-F238E27FC236}">
                <a16:creationId xmlns:a16="http://schemas.microsoft.com/office/drawing/2014/main" id="{EB35FE53-E81B-5A5A-54EE-4344A9F4EC43}"/>
              </a:ext>
            </a:extLst>
          </p:cNvPr>
          <p:cNvSpPr>
            <a:spLocks noGrp="1"/>
          </p:cNvSpPr>
          <p:nvPr>
            <p:ph idx="1"/>
          </p:nvPr>
        </p:nvSpPr>
        <p:spPr>
          <a:xfrm>
            <a:off x="539552" y="1124744"/>
            <a:ext cx="4752528" cy="5400600"/>
          </a:xfrm>
        </p:spPr>
        <p:txBody>
          <a:bodyPr>
            <a:noAutofit/>
          </a:bodyPr>
          <a:lstStyle/>
          <a:p>
            <a:pPr marL="68580" indent="0">
              <a:buNone/>
            </a:pPr>
            <a:r>
              <a:rPr lang="hu-HU" sz="2800" b="1" dirty="0">
                <a:solidFill>
                  <a:srgbClr val="FF0000"/>
                </a:solidFill>
                <a:latin typeface="Arial" panose="020B0604020202020204" pitchFamily="34" charset="0"/>
              </a:rPr>
              <a:t>D</a:t>
            </a:r>
            <a:r>
              <a:rPr lang="hu-HU" sz="2800" b="1" i="0" u="none" strike="noStrike" dirty="0">
                <a:solidFill>
                  <a:srgbClr val="FF0000"/>
                </a:solidFill>
                <a:effectLst/>
                <a:latin typeface="Arial" panose="020B0604020202020204" pitchFamily="34" charset="0"/>
              </a:rPr>
              <a:t>uring </a:t>
            </a:r>
            <a:r>
              <a:rPr lang="hu-HU" sz="2800" b="1" i="0" u="none" strike="noStrike" dirty="0" err="1">
                <a:solidFill>
                  <a:srgbClr val="FF0000"/>
                </a:solidFill>
                <a:effectLst/>
                <a:latin typeface="Arial" panose="020B0604020202020204" pitchFamily="34" charset="0"/>
              </a:rPr>
              <a:t>the</a:t>
            </a:r>
            <a:r>
              <a:rPr lang="hu-HU" sz="2800" b="1" i="0" u="none" strike="noStrike" dirty="0">
                <a:solidFill>
                  <a:srgbClr val="FF0000"/>
                </a:solidFill>
                <a:effectLst/>
                <a:latin typeface="Arial" panose="020B0604020202020204" pitchFamily="34" charset="0"/>
              </a:rPr>
              <a:t> 1972 Summer </a:t>
            </a:r>
            <a:r>
              <a:rPr lang="hu-HU" sz="2800" b="1" i="0" u="none" strike="noStrike" dirty="0" err="1">
                <a:solidFill>
                  <a:srgbClr val="FF0000"/>
                </a:solidFill>
                <a:effectLst/>
                <a:latin typeface="Arial" panose="020B0604020202020204" pitchFamily="34" charset="0"/>
              </a:rPr>
              <a:t>Olympics</a:t>
            </a:r>
            <a:r>
              <a:rPr lang="hu-HU" sz="2800" b="1" i="0" u="none" strike="noStrike" dirty="0">
                <a:solidFill>
                  <a:srgbClr val="FF0000"/>
                </a:solidFill>
                <a:effectLst/>
                <a:latin typeface="Arial" panose="020B0604020202020204" pitchFamily="34" charset="0"/>
              </a:rPr>
              <a:t> in </a:t>
            </a:r>
            <a:r>
              <a:rPr lang="hu-HU" sz="2800" b="1" i="0" u="none" strike="noStrike" dirty="0" err="1">
                <a:solidFill>
                  <a:srgbClr val="FF0000"/>
                </a:solidFill>
                <a:effectLst/>
                <a:latin typeface="Arial" panose="020B0604020202020204" pitchFamily="34" charset="0"/>
              </a:rPr>
              <a:t>Munich</a:t>
            </a:r>
            <a:r>
              <a:rPr lang="hu-HU" sz="2800" b="1" dirty="0">
                <a:solidFill>
                  <a:srgbClr val="FF0000"/>
                </a:solidFill>
                <a:latin typeface="Arial" panose="020B0604020202020204" pitchFamily="34" charset="0"/>
              </a:rPr>
              <a:t> </a:t>
            </a:r>
            <a:r>
              <a:rPr lang="hu-HU" sz="2800" b="1" i="0" u="none" strike="noStrike" dirty="0">
                <a:solidFill>
                  <a:srgbClr val="FF0000"/>
                </a:solidFill>
                <a:effectLst/>
                <a:latin typeface="Arial" panose="020B0604020202020204" pitchFamily="34" charset="0"/>
              </a:rPr>
              <a:t> (West </a:t>
            </a:r>
            <a:r>
              <a:rPr lang="hu-HU" sz="2800" b="1" i="0" u="none" strike="noStrike" dirty="0" err="1">
                <a:solidFill>
                  <a:srgbClr val="FF0000"/>
                </a:solidFill>
                <a:effectLst/>
                <a:latin typeface="Arial" panose="020B0604020202020204" pitchFamily="34" charset="0"/>
              </a:rPr>
              <a:t>Germany</a:t>
            </a:r>
            <a:r>
              <a:rPr lang="hu-HU" sz="2800" b="1" i="0" u="none" strike="noStrike" dirty="0">
                <a:solidFill>
                  <a:srgbClr val="FF0000"/>
                </a:solidFill>
                <a:effectLst/>
                <a:latin typeface="Arial" panose="020B0604020202020204" pitchFamily="34" charset="0"/>
              </a:rPr>
              <a:t>)</a:t>
            </a:r>
            <a:r>
              <a:rPr lang="hu-HU" sz="2800" b="1" dirty="0">
                <a:solidFill>
                  <a:srgbClr val="FF0000"/>
                </a:solidFill>
                <a:latin typeface="Arial" panose="020B0604020202020204" pitchFamily="34" charset="0"/>
              </a:rPr>
              <a:t> </a:t>
            </a:r>
            <a:r>
              <a:rPr lang="hu-HU" sz="2800" b="1" i="0" u="none" strike="noStrike" dirty="0" err="1">
                <a:solidFill>
                  <a:srgbClr val="FF0000"/>
                </a:solidFill>
                <a:effectLst/>
                <a:latin typeface="Arial" panose="020B0604020202020204" pitchFamily="34" charset="0"/>
              </a:rPr>
              <a:t>the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Palestinian</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militant</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organization</a:t>
            </a:r>
            <a:r>
              <a:rPr lang="hu-HU" sz="2800" b="1" i="0" u="none" strike="noStrike" dirty="0">
                <a:solidFill>
                  <a:srgbClr val="FF0000"/>
                </a:solidFill>
                <a:effectLst/>
                <a:latin typeface="Arial" panose="020B0604020202020204" pitchFamily="34" charset="0"/>
              </a:rPr>
              <a:t> Black </a:t>
            </a:r>
            <a:r>
              <a:rPr lang="hu-HU" sz="2800" b="1" i="0" u="none" strike="noStrike" dirty="0" err="1">
                <a:solidFill>
                  <a:srgbClr val="FF0000"/>
                </a:solidFill>
                <a:effectLst/>
                <a:latin typeface="Arial" panose="020B0604020202020204" pitchFamily="34" charset="0"/>
              </a:rPr>
              <a:t>September</a:t>
            </a:r>
            <a:r>
              <a:rPr lang="hu-HU" sz="2800" b="1" dirty="0">
                <a:solidFill>
                  <a:srgbClr val="FF0000"/>
                </a:solidFill>
                <a:latin typeface="Arial" panose="020B0604020202020204" pitchFamily="34" charset="0"/>
              </a:rPr>
              <a:t> </a:t>
            </a:r>
            <a:r>
              <a:rPr lang="hu-HU" sz="2800" b="1" i="0" u="none" strike="noStrike" dirty="0" err="1">
                <a:solidFill>
                  <a:srgbClr val="FF0000"/>
                </a:solidFill>
                <a:effectLst/>
                <a:latin typeface="Arial" panose="020B0604020202020204" pitchFamily="34" charset="0"/>
              </a:rPr>
              <a:t>infiltrated</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the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Olympic</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Village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killed</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two</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members</a:t>
            </a:r>
            <a:r>
              <a:rPr lang="hu-HU" sz="2800" b="1" i="0" u="none" strike="noStrike" dirty="0">
                <a:solidFill>
                  <a:srgbClr val="FF0000"/>
                </a:solidFill>
                <a:effectLst/>
                <a:latin typeface="Arial" panose="020B0604020202020204" pitchFamily="34" charset="0"/>
              </a:rPr>
              <a:t> of </a:t>
            </a:r>
            <a:r>
              <a:rPr lang="hu-HU" sz="2800" b="1" i="0" u="none" strike="noStrike" dirty="0" err="1">
                <a:solidFill>
                  <a:srgbClr val="FF0000"/>
                </a:solidFill>
                <a:effectLst/>
                <a:latin typeface="Arial" panose="020B0604020202020204" pitchFamily="34" charset="0"/>
              </a:rPr>
              <a:t>the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Israeli</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Olympic</a:t>
            </a:r>
            <a:r>
              <a:rPr lang="hu-HU" sz="2800" b="1" i="0" u="none" strike="noStrike" dirty="0">
                <a:solidFill>
                  <a:srgbClr val="FF0000"/>
                </a:solidFill>
                <a:effectLst/>
                <a:latin typeface="Arial" panose="020B0604020202020204" pitchFamily="34" charset="0"/>
              </a:rPr>
              <a:t> team, and </a:t>
            </a:r>
            <a:r>
              <a:rPr lang="hu-HU" sz="2800" b="1" i="0" u="none" strike="noStrike" dirty="0" err="1">
                <a:solidFill>
                  <a:srgbClr val="FF0000"/>
                </a:solidFill>
                <a:effectLst/>
                <a:latin typeface="Arial" panose="020B0604020202020204" pitchFamily="34" charset="0"/>
              </a:rPr>
              <a:t>took</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nine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others</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hostage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who</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were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later</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killed</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during</a:t>
            </a:r>
            <a:r>
              <a:rPr lang="hu-HU" sz="2800" b="1" i="0" u="none" strike="noStrike" dirty="0">
                <a:solidFill>
                  <a:srgbClr val="FF0000"/>
                </a:solidFill>
                <a:effectLst/>
                <a:latin typeface="Arial" panose="020B0604020202020204" pitchFamily="34" charset="0"/>
              </a:rPr>
              <a:t> a </a:t>
            </a:r>
            <a:r>
              <a:rPr lang="hu-HU" sz="2800" b="1" i="0" u="none" strike="noStrike" dirty="0" err="1">
                <a:solidFill>
                  <a:srgbClr val="FF0000"/>
                </a:solidFill>
                <a:effectLst/>
                <a:latin typeface="Arial" panose="020B0604020202020204" pitchFamily="34" charset="0"/>
              </a:rPr>
              <a:t>failed</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rescue</a:t>
            </a:r>
            <a:r>
              <a:rPr lang="hu-HU" sz="2800" b="1" i="0" u="none" strike="noStrike" dirty="0">
                <a:solidFill>
                  <a:srgbClr val="FF0000"/>
                </a:solidFill>
                <a:effectLst/>
                <a:latin typeface="Arial" panose="020B0604020202020204" pitchFamily="34" charset="0"/>
              </a:rPr>
              <a:t> </a:t>
            </a:r>
            <a:r>
              <a:rPr lang="hu-HU" sz="2800" b="1" i="0" u="none" strike="noStrike" dirty="0" err="1">
                <a:solidFill>
                  <a:srgbClr val="FF0000"/>
                </a:solidFill>
                <a:effectLst/>
                <a:latin typeface="Arial" panose="020B0604020202020204" pitchFamily="34" charset="0"/>
              </a:rPr>
              <a:t>attempt</a:t>
            </a:r>
            <a:r>
              <a:rPr lang="hu-HU" sz="2800" b="1" i="0" u="none" strike="noStrike" dirty="0">
                <a:solidFill>
                  <a:srgbClr val="FF0000"/>
                </a:solidFill>
                <a:effectLst/>
                <a:latin typeface="Arial" panose="020B0604020202020204" pitchFamily="34" charset="0"/>
              </a:rPr>
              <a:t>.</a:t>
            </a:r>
            <a:endParaRPr lang="en-GB" sz="2800" b="1" dirty="0">
              <a:solidFill>
                <a:srgbClr val="FF0000"/>
              </a:solidFill>
            </a:endParaRPr>
          </a:p>
        </p:txBody>
      </p:sp>
      <p:pic>
        <p:nvPicPr>
          <p:cNvPr id="4" name="Kép 3">
            <a:extLst>
              <a:ext uri="{FF2B5EF4-FFF2-40B4-BE49-F238E27FC236}">
                <a16:creationId xmlns:a16="http://schemas.microsoft.com/office/drawing/2014/main" id="{E3A78E3E-1F75-00C9-5766-3FC0F789573B}"/>
              </a:ext>
            </a:extLst>
          </p:cNvPr>
          <p:cNvPicPr>
            <a:picLocks noChangeAspect="1"/>
          </p:cNvPicPr>
          <p:nvPr/>
        </p:nvPicPr>
        <p:blipFill>
          <a:blip r:embed="rId2"/>
          <a:stretch>
            <a:fillRect/>
          </a:stretch>
        </p:blipFill>
        <p:spPr>
          <a:xfrm>
            <a:off x="5436096" y="1032023"/>
            <a:ext cx="3454400" cy="2349500"/>
          </a:xfrm>
          <a:prstGeom prst="rect">
            <a:avLst/>
          </a:prstGeom>
        </p:spPr>
      </p:pic>
      <p:pic>
        <p:nvPicPr>
          <p:cNvPr id="6" name="Kép 5">
            <a:extLst>
              <a:ext uri="{FF2B5EF4-FFF2-40B4-BE49-F238E27FC236}">
                <a16:creationId xmlns:a16="http://schemas.microsoft.com/office/drawing/2014/main" id="{0A8C50A5-10F0-050A-F12E-D5CAC227FD47}"/>
              </a:ext>
            </a:extLst>
          </p:cNvPr>
          <p:cNvPicPr>
            <a:picLocks noChangeAspect="1"/>
          </p:cNvPicPr>
          <p:nvPr/>
        </p:nvPicPr>
        <p:blipFill>
          <a:blip r:embed="rId3"/>
          <a:stretch>
            <a:fillRect/>
          </a:stretch>
        </p:blipFill>
        <p:spPr>
          <a:xfrm>
            <a:off x="6010828" y="3872710"/>
            <a:ext cx="1841500" cy="2286000"/>
          </a:xfrm>
          <a:prstGeom prst="rect">
            <a:avLst/>
          </a:prstGeom>
        </p:spPr>
      </p:pic>
    </p:spTree>
    <p:extLst>
      <p:ext uri="{BB962C8B-B14F-4D97-AF65-F5344CB8AC3E}">
        <p14:creationId xmlns:p14="http://schemas.microsoft.com/office/powerpoint/2010/main" val="1039995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692696"/>
            <a:ext cx="7024744" cy="648072"/>
          </a:xfrm>
        </p:spPr>
        <p:txBody>
          <a:bodyPr>
            <a:normAutofit fontScale="90000"/>
          </a:bodyPr>
          <a:lstStyle/>
          <a:p>
            <a:r>
              <a:rPr lang="hu-HU" b="1" dirty="0" err="1"/>
              <a:t>Principles</a:t>
            </a:r>
            <a:r>
              <a:rPr lang="hu-HU" b="1" dirty="0"/>
              <a:t> of </a:t>
            </a:r>
            <a:r>
              <a:rPr lang="hu-HU" b="1" dirty="0" err="1"/>
              <a:t>Extradition</a:t>
            </a:r>
            <a:r>
              <a:rPr lang="hu-HU" b="1" dirty="0"/>
              <a:t> </a:t>
            </a:r>
            <a:endParaRPr lang="en-US" b="1" dirty="0"/>
          </a:p>
        </p:txBody>
      </p:sp>
      <p:sp>
        <p:nvSpPr>
          <p:cNvPr id="3" name="Tartalom helye 2"/>
          <p:cNvSpPr>
            <a:spLocks noGrp="1"/>
          </p:cNvSpPr>
          <p:nvPr>
            <p:ph idx="1"/>
          </p:nvPr>
        </p:nvSpPr>
        <p:spPr>
          <a:xfrm>
            <a:off x="539552" y="1340768"/>
            <a:ext cx="8136904" cy="5184576"/>
          </a:xfrm>
        </p:spPr>
        <p:txBody>
          <a:bodyPr>
            <a:normAutofit/>
          </a:bodyPr>
          <a:lstStyle/>
          <a:p>
            <a:pPr marL="0" indent="0">
              <a:buNone/>
            </a:pPr>
            <a:r>
              <a:rPr lang="en-US" sz="3600" b="1" i="1" dirty="0"/>
              <a:t>Double Criminality</a:t>
            </a:r>
          </a:p>
          <a:p>
            <a:pPr marL="0" indent="0">
              <a:buNone/>
            </a:pPr>
            <a:r>
              <a:rPr lang="en-US" sz="3600" b="1" i="1" dirty="0"/>
              <a:t>	</a:t>
            </a:r>
            <a:r>
              <a:rPr lang="en-US" sz="3600" dirty="0"/>
              <a:t>- concrete</a:t>
            </a:r>
          </a:p>
          <a:p>
            <a:pPr marL="0" indent="0">
              <a:buNone/>
            </a:pPr>
            <a:r>
              <a:rPr lang="en-US" sz="3600" dirty="0"/>
              <a:t>	- abstract</a:t>
            </a:r>
            <a:endParaRPr lang="en-US" sz="3600" i="1" dirty="0"/>
          </a:p>
          <a:p>
            <a:pPr marL="0" indent="0">
              <a:buNone/>
            </a:pPr>
            <a:r>
              <a:rPr lang="en-US" sz="3600" dirty="0"/>
              <a:t>extradition is available is only when the act is an offence in both States</a:t>
            </a:r>
          </a:p>
          <a:p>
            <a:pPr marL="0" indent="0">
              <a:buNone/>
            </a:pPr>
            <a:endParaRPr lang="en-US" sz="2800" dirty="0"/>
          </a:p>
          <a:p>
            <a:pPr marL="0" indent="0">
              <a:buNone/>
            </a:pPr>
            <a:endParaRPr lang="en-US" sz="2400" dirty="0"/>
          </a:p>
          <a:p>
            <a:pPr marL="0" indent="0">
              <a:buNone/>
            </a:pPr>
            <a:endParaRPr lang="en-US" i="1" dirty="0"/>
          </a:p>
        </p:txBody>
      </p:sp>
    </p:spTree>
    <p:extLst>
      <p:ext uri="{BB962C8B-B14F-4D97-AF65-F5344CB8AC3E}">
        <p14:creationId xmlns:p14="http://schemas.microsoft.com/office/powerpoint/2010/main" val="1749631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14713"/>
          </a:xfrm>
        </p:spPr>
        <p:txBody>
          <a:bodyPr/>
          <a:lstStyle/>
          <a:p>
            <a:r>
              <a:rPr lang="hu-HU" b="1" i="1" dirty="0" err="1"/>
              <a:t>Exemptions</a:t>
            </a:r>
            <a:endParaRPr lang="en-US" b="1" i="1" dirty="0"/>
          </a:p>
        </p:txBody>
      </p:sp>
      <p:sp>
        <p:nvSpPr>
          <p:cNvPr id="3" name="Tartalom helye 2"/>
          <p:cNvSpPr>
            <a:spLocks noGrp="1"/>
          </p:cNvSpPr>
          <p:nvPr>
            <p:ph idx="1"/>
          </p:nvPr>
        </p:nvSpPr>
        <p:spPr>
          <a:xfrm>
            <a:off x="457200" y="989352"/>
            <a:ext cx="8229600" cy="5696262"/>
          </a:xfrm>
        </p:spPr>
        <p:txBody>
          <a:bodyPr>
            <a:normAutofit fontScale="92500" lnSpcReduction="10000"/>
          </a:bodyPr>
          <a:lstStyle/>
          <a:p>
            <a:pPr marL="0" indent="0">
              <a:buNone/>
            </a:pPr>
            <a:r>
              <a:rPr lang="en-US" sz="3500" b="1" i="1" dirty="0">
                <a:solidFill>
                  <a:srgbClr val="C00000"/>
                </a:solidFill>
              </a:rPr>
              <a:t>No extradition of citizens!</a:t>
            </a:r>
          </a:p>
          <a:p>
            <a:pPr marL="0" indent="0">
              <a:buNone/>
            </a:pPr>
            <a:r>
              <a:rPr lang="hu-HU" sz="2000" b="0" i="0" u="none" strike="noStrike" dirty="0" err="1">
                <a:solidFill>
                  <a:srgbClr val="404040"/>
                </a:solidFill>
                <a:effectLst/>
                <a:latin typeface="lato_regular"/>
              </a:rPr>
              <a:t>Section</a:t>
            </a:r>
            <a:r>
              <a:rPr lang="hu-HU" sz="2000" b="0" i="0" u="none" strike="noStrike" dirty="0">
                <a:solidFill>
                  <a:srgbClr val="404040"/>
                </a:solidFill>
                <a:effectLst/>
                <a:latin typeface="lato_regular"/>
              </a:rPr>
              <a:t> 14 of </a:t>
            </a:r>
            <a:r>
              <a:rPr lang="hu-HU" sz="2000" b="0" i="0" u="none" strike="noStrike" dirty="0" err="1">
                <a:solidFill>
                  <a:srgbClr val="404040"/>
                </a:solidFill>
                <a:effectLst/>
                <a:latin typeface="lato_regular"/>
              </a:rPr>
              <a:t>the</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Extradition</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Act</a:t>
            </a:r>
            <a:r>
              <a:rPr lang="hu-HU" sz="2000" b="0" i="0" u="none" strike="noStrike" dirty="0">
                <a:solidFill>
                  <a:srgbClr val="404040"/>
                </a:solidFill>
                <a:effectLst/>
                <a:latin typeface="lato_regular"/>
              </a:rPr>
              <a:t> 1965 </a:t>
            </a:r>
            <a:r>
              <a:rPr lang="hu-HU" sz="2000" b="0" i="0" u="none" strike="noStrike" dirty="0" err="1">
                <a:solidFill>
                  <a:srgbClr val="404040"/>
                </a:solidFill>
                <a:effectLst/>
                <a:latin typeface="lato_regular"/>
              </a:rPr>
              <a:t>prevents</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the</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extradition</a:t>
            </a:r>
            <a:r>
              <a:rPr lang="hu-HU" sz="2000" b="0" i="0" u="none" strike="noStrike" dirty="0">
                <a:solidFill>
                  <a:srgbClr val="404040"/>
                </a:solidFill>
                <a:effectLst/>
                <a:latin typeface="lato_regular"/>
              </a:rPr>
              <a:t> of an </a:t>
            </a:r>
            <a:r>
              <a:rPr lang="hu-HU" sz="2000" b="0" i="0" u="none" strike="noStrike" dirty="0" err="1">
                <a:solidFill>
                  <a:srgbClr val="404040"/>
                </a:solidFill>
                <a:effectLst/>
                <a:latin typeface="lato_regular"/>
              </a:rPr>
              <a:t>Irish</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national</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unless</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the</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relevant</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extradition</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treaty</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or</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arrangement</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provides</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otherwise</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For</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example</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treaties</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with</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the</a:t>
            </a:r>
            <a:r>
              <a:rPr lang="hu-HU" sz="2000" b="0" i="0" u="none" strike="noStrike" dirty="0">
                <a:solidFill>
                  <a:srgbClr val="404040"/>
                </a:solidFill>
                <a:effectLst/>
                <a:latin typeface="lato_regular"/>
              </a:rPr>
              <a:t> United </a:t>
            </a:r>
            <a:r>
              <a:rPr lang="hu-HU" sz="2000" b="0" i="0" u="none" strike="noStrike" dirty="0" err="1">
                <a:solidFill>
                  <a:srgbClr val="404040"/>
                </a:solidFill>
                <a:effectLst/>
                <a:latin typeface="lato_regular"/>
              </a:rPr>
              <a:t>States</a:t>
            </a:r>
            <a:r>
              <a:rPr lang="hu-HU" sz="2000" b="0" i="0" u="none" strike="noStrike" dirty="0">
                <a:solidFill>
                  <a:srgbClr val="404040"/>
                </a:solidFill>
                <a:effectLst/>
                <a:latin typeface="lato_regular"/>
              </a:rPr>
              <a:t> and </a:t>
            </a:r>
            <a:r>
              <a:rPr lang="hu-HU" sz="2000" b="0" i="0" u="none" strike="noStrike" dirty="0" err="1">
                <a:solidFill>
                  <a:srgbClr val="404040"/>
                </a:solidFill>
                <a:effectLst/>
                <a:latin typeface="lato_regular"/>
              </a:rPr>
              <a:t>with</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Australia</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apply</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to</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Irish</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citizens</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or</a:t>
            </a:r>
            <a:r>
              <a:rPr lang="hu-HU" sz="2000" b="0" i="0" u="none" strike="noStrike" dirty="0">
                <a:solidFill>
                  <a:srgbClr val="404040"/>
                </a:solidFill>
                <a:effectLst/>
                <a:latin typeface="lato_regular"/>
              </a:rPr>
              <a:t> </a:t>
            </a:r>
            <a:r>
              <a:rPr lang="hu-HU" sz="2000" b="0" i="0" u="none" strike="noStrike" dirty="0" err="1">
                <a:solidFill>
                  <a:srgbClr val="404040"/>
                </a:solidFill>
                <a:effectLst/>
                <a:latin typeface="lato_regular"/>
              </a:rPr>
              <a:t>nationals</a:t>
            </a:r>
            <a:r>
              <a:rPr lang="hu-HU" sz="2000" b="0" i="0" u="none" strike="noStrike" dirty="0">
                <a:solidFill>
                  <a:srgbClr val="404040"/>
                </a:solidFill>
                <a:effectLst/>
                <a:latin typeface="lato_regular"/>
              </a:rPr>
              <a:t>.</a:t>
            </a:r>
          </a:p>
          <a:p>
            <a:pPr marL="0" indent="0">
              <a:buNone/>
            </a:pPr>
            <a:r>
              <a:rPr lang="en-US" b="1" i="1" dirty="0"/>
              <a:t>Article 3 – Political offences</a:t>
            </a:r>
          </a:p>
          <a:p>
            <a:pPr marL="0" indent="0">
              <a:buNone/>
            </a:pPr>
            <a:r>
              <a:rPr lang="en-US" b="1" i="1" dirty="0"/>
              <a:t>Article 4 – Military offences</a:t>
            </a:r>
          </a:p>
          <a:p>
            <a:pPr marL="0" indent="0">
              <a:buNone/>
            </a:pPr>
            <a:r>
              <a:rPr lang="en-US" b="1" i="1" dirty="0"/>
              <a:t>Article 5 – Fiscal offences</a:t>
            </a:r>
          </a:p>
          <a:p>
            <a:pPr marL="0" indent="0">
              <a:buNone/>
            </a:pPr>
            <a:r>
              <a:rPr lang="en-US" b="1" i="1" dirty="0"/>
              <a:t>Article 6 – Extradition of nationals</a:t>
            </a:r>
            <a:endParaRPr lang="hu-HU" b="1" i="1" dirty="0"/>
          </a:p>
          <a:p>
            <a:pPr marL="0" indent="0">
              <a:buNone/>
            </a:pPr>
            <a:r>
              <a:rPr lang="en-GB" b="1" i="1" dirty="0"/>
              <a:t>Article 7 – Place of commission</a:t>
            </a:r>
            <a:endParaRPr lang="hu-HU" b="1" i="1" dirty="0"/>
          </a:p>
          <a:p>
            <a:pPr marL="0" indent="0">
              <a:buNone/>
            </a:pPr>
            <a:r>
              <a:rPr lang="en-GB" b="1" i="1" dirty="0"/>
              <a:t>Article 10 – Lapse of time</a:t>
            </a:r>
            <a:endParaRPr lang="hu-HU" b="1" i="1" dirty="0"/>
          </a:p>
          <a:p>
            <a:pPr marL="0" indent="0">
              <a:buNone/>
            </a:pPr>
            <a:r>
              <a:rPr lang="en-GB" b="1" i="1" dirty="0"/>
              <a:t>Article 11 – Capital punishment</a:t>
            </a:r>
          </a:p>
          <a:p>
            <a:pPr marL="0" indent="0">
              <a:buNone/>
            </a:pPr>
            <a:r>
              <a:rPr lang="en-GB" sz="3200" b="1" i="1" dirty="0">
                <a:solidFill>
                  <a:schemeClr val="bg2">
                    <a:lumMod val="75000"/>
                  </a:schemeClr>
                </a:solidFill>
              </a:rPr>
              <a:t>Procedure</a:t>
            </a:r>
          </a:p>
          <a:p>
            <a:pPr marL="0" indent="0">
              <a:buNone/>
            </a:pPr>
            <a:r>
              <a:rPr lang="en-GB" sz="3200" b="1" i="1" dirty="0">
                <a:solidFill>
                  <a:schemeClr val="tx1"/>
                </a:solidFill>
              </a:rPr>
              <a:t>Public order decisions</a:t>
            </a:r>
          </a:p>
          <a:p>
            <a:pPr marL="0" indent="0">
              <a:buNone/>
            </a:pPr>
            <a:endParaRPr lang="en-US" b="1" i="1" dirty="0"/>
          </a:p>
          <a:p>
            <a:pPr marL="0" indent="0">
              <a:buNone/>
            </a:pPr>
            <a:endParaRPr lang="en-US" dirty="0"/>
          </a:p>
        </p:txBody>
      </p:sp>
    </p:spTree>
    <p:extLst>
      <p:ext uri="{BB962C8B-B14F-4D97-AF65-F5344CB8AC3E}">
        <p14:creationId xmlns:p14="http://schemas.microsoft.com/office/powerpoint/2010/main" val="4114162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EDDD738-9430-7671-FCA2-6D3A54CB69CF}"/>
              </a:ext>
            </a:extLst>
          </p:cNvPr>
          <p:cNvSpPr>
            <a:spLocks noGrp="1"/>
          </p:cNvSpPr>
          <p:nvPr>
            <p:ph idx="1"/>
          </p:nvPr>
        </p:nvSpPr>
        <p:spPr>
          <a:xfrm>
            <a:off x="467544" y="620688"/>
            <a:ext cx="8136904" cy="5904656"/>
          </a:xfrm>
        </p:spPr>
        <p:txBody>
          <a:bodyPr>
            <a:normAutofit/>
          </a:bodyPr>
          <a:lstStyle/>
          <a:p>
            <a:pPr marL="68580" indent="0">
              <a:buNone/>
            </a:pPr>
            <a:r>
              <a:rPr lang="en-GB" sz="4800" b="1" dirty="0">
                <a:solidFill>
                  <a:srgbClr val="0070C0"/>
                </a:solidFill>
                <a:latin typeface="Times New Roman" panose="02020603050405020304" pitchFamily="18" charset="0"/>
                <a:cs typeface="Times New Roman" panose="02020603050405020304" pitchFamily="18" charset="0"/>
              </a:rPr>
              <a:t>II</a:t>
            </a:r>
            <a:r>
              <a:rPr lang="hu-HU" sz="4800" b="1" dirty="0">
                <a:solidFill>
                  <a:srgbClr val="0070C0"/>
                </a:solidFill>
                <a:latin typeface="Times New Roman" panose="02020603050405020304" pitchFamily="18" charset="0"/>
                <a:cs typeface="Times New Roman" panose="02020603050405020304" pitchFamily="18" charset="0"/>
              </a:rPr>
              <a:t>I</a:t>
            </a:r>
            <a:r>
              <a:rPr lang="en-GB" sz="4800" b="1" dirty="0">
                <a:solidFill>
                  <a:srgbClr val="0070C0"/>
                </a:solidFill>
                <a:latin typeface="Times New Roman" panose="02020603050405020304" pitchFamily="18" charset="0"/>
                <a:cs typeface="Times New Roman" panose="02020603050405020304" pitchFamily="18" charset="0"/>
              </a:rPr>
              <a:t>.</a:t>
            </a:r>
            <a:r>
              <a:rPr lang="hu-HU" sz="4800" b="1" dirty="0">
                <a:solidFill>
                  <a:srgbClr val="0070C0"/>
                </a:solidFill>
                <a:latin typeface="Times New Roman" panose="02020603050405020304" pitchFamily="18" charset="0"/>
                <a:cs typeface="Times New Roman" panose="02020603050405020304" pitchFamily="18" charset="0"/>
              </a:rPr>
              <a:t>2.</a:t>
            </a:r>
            <a:r>
              <a:rPr lang="en-GB" sz="4800" b="1" dirty="0">
                <a:solidFill>
                  <a:srgbClr val="0070C0"/>
                </a:solidFill>
                <a:latin typeface="Times New Roman" panose="02020603050405020304" pitchFamily="18" charset="0"/>
                <a:cs typeface="Times New Roman" panose="02020603050405020304" pitchFamily="18" charset="0"/>
              </a:rPr>
              <a:t> How does the EAW work?</a:t>
            </a:r>
          </a:p>
          <a:p>
            <a:pPr marL="68580" indent="0">
              <a:buNone/>
            </a:pPr>
            <a:r>
              <a:rPr lang="en-GB" sz="4800" b="1" dirty="0">
                <a:solidFill>
                  <a:srgbClr val="0070C0"/>
                </a:solidFill>
                <a:latin typeface="Times New Roman" panose="02020603050405020304" pitchFamily="18" charset="0"/>
                <a:cs typeface="Times New Roman" panose="02020603050405020304" pitchFamily="18" charset="0"/>
              </a:rPr>
              <a:t>		</a:t>
            </a:r>
            <a:endParaRPr lang="en-GB" sz="4800" dirty="0"/>
          </a:p>
        </p:txBody>
      </p:sp>
    </p:spTree>
    <p:extLst>
      <p:ext uri="{BB962C8B-B14F-4D97-AF65-F5344CB8AC3E}">
        <p14:creationId xmlns:p14="http://schemas.microsoft.com/office/powerpoint/2010/main" val="2061394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F4FF3A3-0C8B-0D52-C1E8-F210892B1D5C}"/>
              </a:ext>
            </a:extLst>
          </p:cNvPr>
          <p:cNvSpPr>
            <a:spLocks noGrp="1"/>
          </p:cNvSpPr>
          <p:nvPr>
            <p:ph idx="1"/>
          </p:nvPr>
        </p:nvSpPr>
        <p:spPr>
          <a:xfrm>
            <a:off x="611560" y="332656"/>
            <a:ext cx="8064896" cy="6048672"/>
          </a:xfrm>
        </p:spPr>
        <p:txBody>
          <a:bodyPr>
            <a:normAutofit fontScale="85000" lnSpcReduction="20000"/>
          </a:bodyPr>
          <a:lstStyle/>
          <a:p>
            <a:pPr marL="68580" indent="0" algn="just">
              <a:buNone/>
            </a:pP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 EAW is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judicial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decision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enforceable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in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Union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that</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is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issued</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by</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Member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State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and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executed</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in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another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Member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State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basis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principle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mutual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recognition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a:p>
            <a:pPr marL="68580" indent="0" algn="just">
              <a:buNone/>
            </a:pP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 EAW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replaced</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traditional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system</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extradition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with</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simpler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and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quicker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mechanism</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for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surrender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requested</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persons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for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purposes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conducting</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criminal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prosecution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executing</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custodial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sentence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detention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order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p>
          <a:p>
            <a:pPr marL="68580" indent="0" algn="just">
              <a:buNone/>
            </a:pPr>
            <a:endPar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endParaRPr>
          </a:p>
          <a:p>
            <a:pPr marL="68580" indent="0" algn="just">
              <a:buNone/>
            </a:pP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An EAW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may</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be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issued</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for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purposes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a:t>
            </a:r>
          </a:p>
          <a:p>
            <a:pPr marL="68580" indent="0" algn="just">
              <a:buNone/>
            </a:pPr>
            <a:endPar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endParaRPr>
          </a:p>
          <a:p>
            <a:pPr marL="68580" indent="0" algn="just">
              <a:buNone/>
            </a:pP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criminal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prosecution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in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relation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to</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acts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punishable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under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domestic</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law</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by</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custodial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sentence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detention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order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for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 maximum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period</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least</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12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months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during</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investigation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examining</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and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trial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stages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until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conviction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is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final</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a:p>
            <a:pPr marL="68580" indent="0" algn="just">
              <a:buNone/>
            </a:pPr>
            <a:endPar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endParaRPr>
          </a:p>
          <a:p>
            <a:pPr marL="68580" indent="0" algn="just">
              <a:buNone/>
            </a:pP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(b)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execution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sentence</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detention</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order</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of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least</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4 </a:t>
            </a:r>
            <a:r>
              <a:rPr lang="hu-HU" sz="2800" kern="100" dirty="0" err="1">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months</a:t>
            </a:r>
            <a:r>
              <a:rPr lang="hu-HU" sz="2800" kern="100" dirty="0">
                <a:solidFill>
                  <a:srgbClr val="0070C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906050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DC7AA1-5B48-C256-BFD4-FDBB16AFD0E3}"/>
              </a:ext>
            </a:extLst>
          </p:cNvPr>
          <p:cNvSpPr>
            <a:spLocks noGrp="1"/>
          </p:cNvSpPr>
          <p:nvPr>
            <p:ph type="title"/>
          </p:nvPr>
        </p:nvSpPr>
        <p:spPr>
          <a:xfrm>
            <a:off x="611560" y="476672"/>
            <a:ext cx="8280920" cy="757888"/>
          </a:xfrm>
        </p:spPr>
        <p:txBody>
          <a:bodyPr>
            <a:normAutofit fontScale="90000"/>
          </a:bodyPr>
          <a:lstStyle/>
          <a:p>
            <a:r>
              <a:rPr lang="en-US" sz="1800" b="1" dirty="0">
                <a:solidFill>
                  <a:srgbClr val="0070C0"/>
                </a:solidFill>
                <a:highlight>
                  <a:srgbClr val="FFFF00"/>
                </a:highlight>
              </a:rPr>
              <a:t>COMMISSION STAFF WORKING DOCUMENT </a:t>
            </a:r>
            <a:br>
              <a:rPr lang="en-US" sz="1800" b="1" dirty="0">
                <a:solidFill>
                  <a:srgbClr val="0070C0"/>
                </a:solidFill>
                <a:highlight>
                  <a:srgbClr val="FFFF00"/>
                </a:highlight>
              </a:rPr>
            </a:br>
            <a:r>
              <a:rPr lang="en-US" sz="1800" b="1" dirty="0">
                <a:solidFill>
                  <a:srgbClr val="0070C0"/>
                </a:solidFill>
                <a:highlight>
                  <a:srgbClr val="FFFF00"/>
                </a:highlight>
              </a:rPr>
              <a:t>Statistics on the practical operation of the European arrest warrant – 2022</a:t>
            </a:r>
            <a:r>
              <a:rPr lang="hu-HU" sz="1800" b="1" dirty="0">
                <a:solidFill>
                  <a:srgbClr val="0070C0"/>
                </a:solidFill>
                <a:highlight>
                  <a:srgbClr val="FFFF00"/>
                </a:highlight>
              </a:rPr>
              <a:t> (p.6)</a:t>
            </a:r>
            <a:br>
              <a:rPr lang="hu-HU" sz="1800" b="1" dirty="0">
                <a:solidFill>
                  <a:srgbClr val="0070C0"/>
                </a:solidFill>
                <a:highlight>
                  <a:srgbClr val="FFFF00"/>
                </a:highlight>
              </a:rPr>
            </a:br>
            <a:endParaRPr lang="hu-HU" sz="1800" b="1" dirty="0">
              <a:solidFill>
                <a:srgbClr val="0070C0"/>
              </a:solidFill>
              <a:highlight>
                <a:srgbClr val="FFFF00"/>
              </a:highlight>
            </a:endParaRPr>
          </a:p>
        </p:txBody>
      </p:sp>
      <p:pic>
        <p:nvPicPr>
          <p:cNvPr id="7" name="Tartalom helye 6">
            <a:extLst>
              <a:ext uri="{FF2B5EF4-FFF2-40B4-BE49-F238E27FC236}">
                <a16:creationId xmlns:a16="http://schemas.microsoft.com/office/drawing/2014/main" id="{D4407EA4-90A4-A807-0230-9388BA255449}"/>
              </a:ext>
            </a:extLst>
          </p:cNvPr>
          <p:cNvPicPr>
            <a:picLocks noGrp="1" noChangeAspect="1"/>
          </p:cNvPicPr>
          <p:nvPr>
            <p:ph idx="1"/>
          </p:nvPr>
        </p:nvPicPr>
        <p:blipFill>
          <a:blip r:embed="rId2"/>
          <a:stretch>
            <a:fillRect/>
          </a:stretch>
        </p:blipFill>
        <p:spPr>
          <a:xfrm>
            <a:off x="431540" y="1484784"/>
            <a:ext cx="8280920" cy="4680520"/>
          </a:xfrm>
        </p:spPr>
      </p:pic>
    </p:spTree>
    <p:extLst>
      <p:ext uri="{BB962C8B-B14F-4D97-AF65-F5344CB8AC3E}">
        <p14:creationId xmlns:p14="http://schemas.microsoft.com/office/powerpoint/2010/main" val="638536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31D19A-EB81-234B-D0F7-0DC93B1350A6}"/>
              </a:ext>
            </a:extLst>
          </p:cNvPr>
          <p:cNvSpPr>
            <a:spLocks noGrp="1"/>
          </p:cNvSpPr>
          <p:nvPr>
            <p:ph type="title"/>
          </p:nvPr>
        </p:nvSpPr>
        <p:spPr>
          <a:xfrm>
            <a:off x="1043490" y="1027664"/>
            <a:ext cx="7024744" cy="529128"/>
          </a:xfrm>
        </p:spPr>
        <p:txBody>
          <a:bodyPr>
            <a:normAutofit fontScale="90000"/>
          </a:bodyPr>
          <a:lstStyle/>
          <a:p>
            <a:r>
              <a:rPr lang="en-GB" b="1" dirty="0">
                <a:solidFill>
                  <a:srgbClr val="FF0000"/>
                </a:solidFill>
              </a:rPr>
              <a:t>Statistics on the EAW</a:t>
            </a:r>
          </a:p>
        </p:txBody>
      </p:sp>
      <p:sp>
        <p:nvSpPr>
          <p:cNvPr id="3" name="Tartalom helye 2">
            <a:extLst>
              <a:ext uri="{FF2B5EF4-FFF2-40B4-BE49-F238E27FC236}">
                <a16:creationId xmlns:a16="http://schemas.microsoft.com/office/drawing/2014/main" id="{11CE53C5-A79C-C1B9-C7CC-2536728B6472}"/>
              </a:ext>
            </a:extLst>
          </p:cNvPr>
          <p:cNvSpPr>
            <a:spLocks noGrp="1"/>
          </p:cNvSpPr>
          <p:nvPr>
            <p:ph idx="1"/>
          </p:nvPr>
        </p:nvSpPr>
        <p:spPr>
          <a:xfrm>
            <a:off x="539552" y="2323652"/>
            <a:ext cx="8208912" cy="3508977"/>
          </a:xfrm>
        </p:spPr>
        <p:txBody>
          <a:bodyPr/>
          <a:lstStyle/>
          <a:p>
            <a:pPr marL="68580" indent="0">
              <a:buNone/>
            </a:pPr>
            <a:endParaRPr lang="en-GB" dirty="0"/>
          </a:p>
          <a:p>
            <a:pPr marL="68580" indent="0">
              <a:buNone/>
            </a:pPr>
            <a:r>
              <a:rPr lang="hu-HU" dirty="0">
                <a:hlinkClick r:id="rId2"/>
              </a:rPr>
              <a:t>32810655-fe94-44c2-9099-2813c42c9adb_en</a:t>
            </a:r>
            <a:endParaRPr lang="en-GB" dirty="0"/>
          </a:p>
          <a:p>
            <a:pPr marL="68580" indent="0">
              <a:buNone/>
            </a:pPr>
            <a:endParaRPr lang="en-GB" dirty="0"/>
          </a:p>
          <a:p>
            <a:pPr marL="68580" indent="0">
              <a:buNone/>
            </a:pPr>
            <a:endParaRPr lang="en-GB" dirty="0"/>
          </a:p>
        </p:txBody>
      </p:sp>
    </p:spTree>
    <p:extLst>
      <p:ext uri="{BB962C8B-B14F-4D97-AF65-F5344CB8AC3E}">
        <p14:creationId xmlns:p14="http://schemas.microsoft.com/office/powerpoint/2010/main" val="938103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BABDCEC4-CAD7-EB24-FF31-43C7AE749F36}"/>
              </a:ext>
            </a:extLst>
          </p:cNvPr>
          <p:cNvPicPr>
            <a:picLocks noGrp="1" noChangeAspect="1"/>
          </p:cNvPicPr>
          <p:nvPr>
            <p:ph idx="1"/>
          </p:nvPr>
        </p:nvPicPr>
        <p:blipFill>
          <a:blip r:embed="rId2"/>
          <a:stretch>
            <a:fillRect/>
          </a:stretch>
        </p:blipFill>
        <p:spPr>
          <a:xfrm>
            <a:off x="611560" y="476250"/>
            <a:ext cx="7992888" cy="6048375"/>
          </a:xfrm>
          <a:prstGeom prst="rect">
            <a:avLst/>
          </a:prstGeom>
        </p:spPr>
      </p:pic>
    </p:spTree>
    <p:extLst>
      <p:ext uri="{BB962C8B-B14F-4D97-AF65-F5344CB8AC3E}">
        <p14:creationId xmlns:p14="http://schemas.microsoft.com/office/powerpoint/2010/main" val="189890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a:extLst>
              <a:ext uri="{FF2B5EF4-FFF2-40B4-BE49-F238E27FC236}">
                <a16:creationId xmlns:a16="http://schemas.microsoft.com/office/drawing/2014/main" id="{F10E0B30-C4FD-4BE3-1843-14F2B2B14AAB}"/>
              </a:ext>
            </a:extLst>
          </p:cNvPr>
          <p:cNvPicPr>
            <a:picLocks noGrp="1" noChangeAspect="1"/>
          </p:cNvPicPr>
          <p:nvPr>
            <p:ph idx="1"/>
          </p:nvPr>
        </p:nvPicPr>
        <p:blipFill>
          <a:blip r:embed="rId2"/>
          <a:stretch>
            <a:fillRect/>
          </a:stretch>
        </p:blipFill>
        <p:spPr>
          <a:xfrm>
            <a:off x="539552" y="333375"/>
            <a:ext cx="8208912" cy="6264275"/>
          </a:xfrm>
          <a:prstGeom prst="rect">
            <a:avLst/>
          </a:prstGeom>
        </p:spPr>
      </p:pic>
    </p:spTree>
    <p:extLst>
      <p:ext uri="{BB962C8B-B14F-4D97-AF65-F5344CB8AC3E}">
        <p14:creationId xmlns:p14="http://schemas.microsoft.com/office/powerpoint/2010/main" val="2181756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404664"/>
            <a:ext cx="7024744" cy="1368152"/>
          </a:xfrm>
        </p:spPr>
        <p:txBody>
          <a:bodyPr>
            <a:normAutofit fontScale="90000"/>
          </a:bodyPr>
          <a:lstStyle/>
          <a:p>
            <a:r>
              <a:rPr lang="en-US" b="1" i="1"/>
              <a:t>Art 2(2): The following offences shall give rise to surrender …</a:t>
            </a:r>
          </a:p>
        </p:txBody>
      </p:sp>
      <p:sp>
        <p:nvSpPr>
          <p:cNvPr id="3" name="Tartalom helye 2"/>
          <p:cNvSpPr>
            <a:spLocks noGrp="1"/>
          </p:cNvSpPr>
          <p:nvPr>
            <p:ph idx="1"/>
          </p:nvPr>
        </p:nvSpPr>
        <p:spPr>
          <a:xfrm>
            <a:off x="323528" y="1772816"/>
            <a:ext cx="8208911" cy="4752528"/>
          </a:xfrm>
        </p:spPr>
        <p:txBody>
          <a:bodyPr>
            <a:normAutofit fontScale="85000" lnSpcReduction="10000"/>
          </a:bodyPr>
          <a:lstStyle/>
          <a:p>
            <a:pPr marL="68580" indent="0">
              <a:buNone/>
            </a:pPr>
            <a:r>
              <a:rPr lang="hu-HU"/>
              <a:t>- </a:t>
            </a:r>
            <a:r>
              <a:rPr lang="en-US"/>
              <a:t>participation in a criminal </a:t>
            </a:r>
            <a:r>
              <a:rPr lang="en-US" err="1"/>
              <a:t>organisation</a:t>
            </a:r>
            <a:r>
              <a:rPr lang="en-US"/>
              <a:t>,</a:t>
            </a:r>
            <a:endParaRPr lang="hu-HU"/>
          </a:p>
          <a:p>
            <a:pPr marL="68580" indent="0">
              <a:buNone/>
            </a:pPr>
            <a:r>
              <a:rPr lang="en-US"/>
              <a:t> - terrorism, </a:t>
            </a:r>
            <a:endParaRPr lang="hu-HU"/>
          </a:p>
          <a:p>
            <a:pPr>
              <a:buFontTx/>
              <a:buChar char="-"/>
            </a:pPr>
            <a:r>
              <a:rPr lang="en-US"/>
              <a:t>trafficking in human beings, </a:t>
            </a:r>
            <a:endParaRPr lang="hu-HU"/>
          </a:p>
          <a:p>
            <a:pPr>
              <a:buFontTx/>
              <a:buChar char="-"/>
            </a:pPr>
            <a:r>
              <a:rPr lang="en-US"/>
              <a:t>sexual exploitation of children and child pornography, </a:t>
            </a:r>
            <a:endParaRPr lang="hu-HU"/>
          </a:p>
          <a:p>
            <a:pPr>
              <a:buFontTx/>
              <a:buChar char="-"/>
            </a:pPr>
            <a:r>
              <a:rPr lang="en-US"/>
              <a:t>illicit trafficking in narcotic drugs and psychotropic substances,</a:t>
            </a:r>
            <a:endParaRPr lang="hu-HU"/>
          </a:p>
          <a:p>
            <a:pPr>
              <a:buFontTx/>
              <a:buChar char="-"/>
            </a:pPr>
            <a:r>
              <a:rPr lang="en-US"/>
              <a:t>illicit trafficking in weapons, munitions and explosives, </a:t>
            </a:r>
            <a:endParaRPr lang="hu-HU"/>
          </a:p>
          <a:p>
            <a:pPr>
              <a:buFontTx/>
              <a:buChar char="-"/>
            </a:pPr>
            <a:r>
              <a:rPr lang="en-US"/>
              <a:t>corruption, </a:t>
            </a:r>
            <a:endParaRPr lang="hu-HU"/>
          </a:p>
          <a:p>
            <a:pPr>
              <a:buFontTx/>
              <a:buChar char="-"/>
            </a:pPr>
            <a:r>
              <a:rPr lang="en-US"/>
              <a:t>fraud, including that affecting the financial interests of the European Communities within the meaning of the Convention of 26 July 1995 on the protection of the European Communities' financial interests, </a:t>
            </a:r>
            <a:endParaRPr lang="hu-HU"/>
          </a:p>
          <a:p>
            <a:pPr>
              <a:buFontTx/>
              <a:buChar char="-"/>
            </a:pPr>
            <a:r>
              <a:rPr lang="en-US"/>
              <a:t>laundering of the proceeds of crime, </a:t>
            </a:r>
            <a:endParaRPr lang="hu-HU"/>
          </a:p>
          <a:p>
            <a:pPr>
              <a:buFontTx/>
              <a:buChar char="-"/>
            </a:pPr>
            <a:r>
              <a:rPr lang="en-US"/>
              <a:t>counterfeiting currency, including of the euro, </a:t>
            </a:r>
            <a:endParaRPr lang="hu-HU"/>
          </a:p>
          <a:p>
            <a:pPr>
              <a:buFontTx/>
              <a:buChar char="-"/>
            </a:pPr>
            <a:r>
              <a:rPr lang="en-US"/>
              <a:t>computer-related crime, </a:t>
            </a:r>
            <a:endParaRPr lang="hu-HU"/>
          </a:p>
        </p:txBody>
      </p:sp>
    </p:spTree>
    <p:extLst>
      <p:ext uri="{BB962C8B-B14F-4D97-AF65-F5344CB8AC3E}">
        <p14:creationId xmlns:p14="http://schemas.microsoft.com/office/powerpoint/2010/main" val="1439056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95536" y="548680"/>
            <a:ext cx="8280920" cy="5904656"/>
          </a:xfrm>
        </p:spPr>
        <p:txBody>
          <a:bodyPr>
            <a:normAutofit fontScale="92500"/>
          </a:bodyPr>
          <a:lstStyle/>
          <a:p>
            <a:pPr>
              <a:buFontTx/>
              <a:buChar char="-"/>
            </a:pPr>
            <a:r>
              <a:rPr lang="en-GB"/>
              <a:t>environmental crime, including illicit trafficking in endangered animal species and in endangered plant species and varieties, </a:t>
            </a:r>
            <a:endParaRPr lang="hu-HU"/>
          </a:p>
          <a:p>
            <a:pPr>
              <a:buFontTx/>
              <a:buChar char="-"/>
            </a:pPr>
            <a:r>
              <a:rPr lang="en-GB"/>
              <a:t>facilitation of unauthorised entry and residence, </a:t>
            </a:r>
            <a:endParaRPr lang="hu-HU"/>
          </a:p>
          <a:p>
            <a:pPr>
              <a:buFontTx/>
              <a:buChar char="-"/>
            </a:pPr>
            <a:r>
              <a:rPr lang="en-GB"/>
              <a:t>murder, grievous bodily injury, </a:t>
            </a:r>
            <a:endParaRPr lang="hu-HU"/>
          </a:p>
          <a:p>
            <a:pPr>
              <a:buFontTx/>
              <a:buChar char="-"/>
            </a:pPr>
            <a:r>
              <a:rPr lang="en-GB"/>
              <a:t>illicit trade in human organs and tissue,</a:t>
            </a:r>
            <a:endParaRPr lang="hu-HU"/>
          </a:p>
          <a:p>
            <a:pPr>
              <a:buFontTx/>
              <a:buChar char="-"/>
            </a:pPr>
            <a:r>
              <a:rPr lang="en-GB"/>
              <a:t>kidnapping, illegal restraint and hostage-taking, </a:t>
            </a:r>
            <a:endParaRPr lang="hu-HU"/>
          </a:p>
          <a:p>
            <a:pPr>
              <a:buFontTx/>
              <a:buChar char="-"/>
            </a:pPr>
            <a:r>
              <a:rPr lang="en-GB"/>
              <a:t>racism and xenophobia, </a:t>
            </a:r>
            <a:endParaRPr lang="hu-HU"/>
          </a:p>
          <a:p>
            <a:pPr>
              <a:buFontTx/>
              <a:buChar char="-"/>
            </a:pPr>
            <a:r>
              <a:rPr lang="en-GB"/>
              <a:t>organised or armed robbery, </a:t>
            </a:r>
            <a:endParaRPr lang="hu-HU"/>
          </a:p>
          <a:p>
            <a:pPr>
              <a:buFontTx/>
              <a:buChar char="-"/>
            </a:pPr>
            <a:r>
              <a:rPr lang="en-GB"/>
              <a:t>illicit trafficking in cultural goods, including antiques and works of art, </a:t>
            </a:r>
            <a:endParaRPr lang="hu-HU"/>
          </a:p>
          <a:p>
            <a:pPr>
              <a:buFontTx/>
              <a:buChar char="-"/>
            </a:pPr>
            <a:r>
              <a:rPr lang="en-GB"/>
              <a:t>swindling, </a:t>
            </a:r>
            <a:endParaRPr lang="hu-HU"/>
          </a:p>
          <a:p>
            <a:pPr>
              <a:buFontTx/>
              <a:buChar char="-"/>
            </a:pPr>
            <a:r>
              <a:rPr lang="en-GB"/>
              <a:t>racketeering and extortion, </a:t>
            </a:r>
            <a:r>
              <a:rPr lang="hu-HU"/>
              <a:t>…</a:t>
            </a:r>
            <a:r>
              <a:rPr lang="en-GB"/>
              <a:t> - rape, - arson, - crimes within the jurisdiction of the International Criminal Court, - unlawful seizure of aircraft/ships, - sabotage.</a:t>
            </a:r>
          </a:p>
          <a:p>
            <a:pPr marL="68580" indent="0">
              <a:buNone/>
            </a:pPr>
            <a:endParaRPr lang="en-US"/>
          </a:p>
        </p:txBody>
      </p:sp>
    </p:spTree>
    <p:extLst>
      <p:ext uri="{BB962C8B-B14F-4D97-AF65-F5344CB8AC3E}">
        <p14:creationId xmlns:p14="http://schemas.microsoft.com/office/powerpoint/2010/main" val="388797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F0EDDF-0D79-81A3-1263-05E9ED06F818}"/>
              </a:ext>
            </a:extLst>
          </p:cNvPr>
          <p:cNvSpPr>
            <a:spLocks noGrp="1"/>
          </p:cNvSpPr>
          <p:nvPr>
            <p:ph type="title"/>
          </p:nvPr>
        </p:nvSpPr>
        <p:spPr>
          <a:xfrm>
            <a:off x="1043490" y="764704"/>
            <a:ext cx="7024744" cy="432048"/>
          </a:xfrm>
        </p:spPr>
        <p:txBody>
          <a:bodyPr>
            <a:normAutofit fontScale="90000"/>
          </a:bodyPr>
          <a:lstStyle/>
          <a:p>
            <a:r>
              <a:rPr lang="en-GB" b="1" dirty="0">
                <a:solidFill>
                  <a:srgbClr val="FF0000"/>
                </a:solidFill>
              </a:rPr>
              <a:t>TREVI GROUP</a:t>
            </a:r>
          </a:p>
        </p:txBody>
      </p:sp>
      <p:sp>
        <p:nvSpPr>
          <p:cNvPr id="3" name="Tartalom helye 2">
            <a:extLst>
              <a:ext uri="{FF2B5EF4-FFF2-40B4-BE49-F238E27FC236}">
                <a16:creationId xmlns:a16="http://schemas.microsoft.com/office/drawing/2014/main" id="{4973CED0-12F1-5689-14E7-364F2E259080}"/>
              </a:ext>
            </a:extLst>
          </p:cNvPr>
          <p:cNvSpPr>
            <a:spLocks noGrp="1"/>
          </p:cNvSpPr>
          <p:nvPr>
            <p:ph idx="1"/>
          </p:nvPr>
        </p:nvSpPr>
        <p:spPr>
          <a:xfrm>
            <a:off x="395536" y="1196752"/>
            <a:ext cx="8280920" cy="5400600"/>
          </a:xfrm>
        </p:spPr>
        <p:txBody>
          <a:bodyPr>
            <a:normAutofit/>
          </a:bodyPr>
          <a:lstStyle/>
          <a:p>
            <a:pPr marL="68580" indent="0">
              <a:buNone/>
            </a:pPr>
            <a:r>
              <a:rPr lang="hu-HU" sz="2000" b="1" dirty="0">
                <a:effectLst/>
                <a:latin typeface="TimesNewRoman"/>
              </a:rPr>
              <a:t>The </a:t>
            </a:r>
            <a:r>
              <a:rPr lang="hu-HU" sz="2000" b="1" dirty="0" err="1">
                <a:effectLst/>
                <a:latin typeface="TimesNewRoman"/>
              </a:rPr>
              <a:t>Trevi</a:t>
            </a:r>
            <a:r>
              <a:rPr lang="hu-HU" sz="2000" b="1" dirty="0">
                <a:effectLst/>
                <a:latin typeface="TimesNewRoman"/>
              </a:rPr>
              <a:t> </a:t>
            </a:r>
            <a:r>
              <a:rPr lang="hu-HU" sz="2000" b="1" dirty="0" err="1">
                <a:effectLst/>
                <a:latin typeface="TimesNewRoman"/>
              </a:rPr>
              <a:t>group</a:t>
            </a:r>
            <a:r>
              <a:rPr lang="hu-HU" sz="2000" b="1" dirty="0">
                <a:effectLst/>
                <a:latin typeface="TimesNewRoman"/>
              </a:rPr>
              <a:t> </a:t>
            </a:r>
            <a:r>
              <a:rPr lang="hu-HU" sz="2000" b="1" dirty="0" err="1">
                <a:effectLst/>
                <a:latin typeface="TimesNewRoman"/>
              </a:rPr>
              <a:t>was</a:t>
            </a:r>
            <a:r>
              <a:rPr lang="hu-HU" sz="2000" b="1" dirty="0">
                <a:effectLst/>
                <a:latin typeface="TimesNewRoman"/>
              </a:rPr>
              <a:t> </a:t>
            </a:r>
            <a:r>
              <a:rPr lang="hu-HU" sz="2000" b="1" dirty="0" err="1">
                <a:effectLst/>
                <a:latin typeface="TimesNewRoman"/>
              </a:rPr>
              <a:t>set</a:t>
            </a:r>
            <a:r>
              <a:rPr lang="hu-HU" sz="2000" b="1" dirty="0">
                <a:effectLst/>
                <a:latin typeface="TimesNewRoman"/>
              </a:rPr>
              <a:t> </a:t>
            </a:r>
            <a:r>
              <a:rPr lang="hu-HU" sz="2000" b="1" dirty="0" err="1">
                <a:effectLst/>
                <a:latin typeface="TimesNewRoman"/>
              </a:rPr>
              <a:t>up</a:t>
            </a:r>
            <a:r>
              <a:rPr lang="hu-HU" sz="2000" b="1" dirty="0">
                <a:effectLst/>
                <a:latin typeface="TimesNewRoman"/>
              </a:rPr>
              <a:t> in 1976 </a:t>
            </a:r>
            <a:r>
              <a:rPr lang="hu-HU" sz="2000" b="1" dirty="0" err="1">
                <a:effectLst/>
                <a:latin typeface="TimesNewRoman"/>
              </a:rPr>
              <a:t>by</a:t>
            </a:r>
            <a:r>
              <a:rPr lang="hu-HU" sz="2000" b="1" dirty="0">
                <a:effectLst/>
                <a:latin typeface="TimesNewRoman"/>
              </a:rPr>
              <a:t> </a:t>
            </a:r>
            <a:r>
              <a:rPr lang="hu-HU" sz="2000" b="1" dirty="0" err="1">
                <a:effectLst/>
                <a:latin typeface="TimesNewRoman"/>
              </a:rPr>
              <a:t>the</a:t>
            </a:r>
            <a:r>
              <a:rPr lang="hu-HU" sz="2000" b="1" dirty="0">
                <a:effectLst/>
                <a:latin typeface="TimesNewRoman"/>
              </a:rPr>
              <a:t> 12 EC </a:t>
            </a:r>
            <a:r>
              <a:rPr lang="hu-HU" sz="2000" b="1" dirty="0" err="1">
                <a:effectLst/>
                <a:latin typeface="TimesNewRoman"/>
              </a:rPr>
              <a:t>states</a:t>
            </a:r>
            <a:r>
              <a:rPr lang="hu-HU" sz="2000" b="1" dirty="0">
                <a:effectLst/>
                <a:latin typeface="TimesNewRoman"/>
              </a:rPr>
              <a:t> </a:t>
            </a:r>
            <a:r>
              <a:rPr lang="hu-HU" sz="2000" b="1" dirty="0" err="1">
                <a:effectLst/>
                <a:latin typeface="TimesNewRoman"/>
              </a:rPr>
              <a:t>to</a:t>
            </a:r>
            <a:r>
              <a:rPr lang="hu-HU" sz="2000" b="1" dirty="0">
                <a:effectLst/>
                <a:latin typeface="TimesNewRoman"/>
              </a:rPr>
              <a:t> </a:t>
            </a:r>
            <a:r>
              <a:rPr lang="hu-HU" sz="2000" b="1" dirty="0" err="1">
                <a:effectLst/>
                <a:latin typeface="TimesNewRoman"/>
              </a:rPr>
              <a:t>counter</a:t>
            </a:r>
            <a:r>
              <a:rPr lang="hu-HU" sz="2000" b="1" dirty="0">
                <a:effectLst/>
                <a:latin typeface="TimesNewRoman"/>
              </a:rPr>
              <a:t> </a:t>
            </a:r>
            <a:r>
              <a:rPr lang="hu-HU" sz="2000" b="1" dirty="0" err="1">
                <a:effectLst/>
                <a:latin typeface="TimesNewRoman"/>
              </a:rPr>
              <a:t>terrorism</a:t>
            </a:r>
            <a:r>
              <a:rPr lang="hu-HU" sz="2000" b="1" dirty="0">
                <a:effectLst/>
                <a:latin typeface="TimesNewRoman"/>
              </a:rPr>
              <a:t> and </a:t>
            </a:r>
            <a:r>
              <a:rPr lang="hu-HU" sz="2000" b="1" dirty="0" err="1">
                <a:effectLst/>
                <a:latin typeface="TimesNewRoman"/>
              </a:rPr>
              <a:t>to</a:t>
            </a:r>
            <a:r>
              <a:rPr lang="hu-HU" sz="2000" b="1" dirty="0">
                <a:effectLst/>
                <a:latin typeface="TimesNewRoman"/>
              </a:rPr>
              <a:t> </a:t>
            </a:r>
            <a:r>
              <a:rPr lang="hu-HU" sz="2000" b="1" dirty="0" err="1">
                <a:effectLst/>
                <a:latin typeface="TimesNewRoman"/>
              </a:rPr>
              <a:t>coordinate</a:t>
            </a:r>
            <a:r>
              <a:rPr lang="hu-HU" sz="2000" b="1" dirty="0">
                <a:effectLst/>
                <a:latin typeface="TimesNewRoman"/>
              </a:rPr>
              <a:t> </a:t>
            </a:r>
            <a:r>
              <a:rPr lang="hu-HU" sz="2000" b="1" dirty="0" err="1">
                <a:effectLst/>
                <a:latin typeface="TimesNewRoman"/>
              </a:rPr>
              <a:t>policing</a:t>
            </a:r>
            <a:r>
              <a:rPr lang="hu-HU" sz="2000" b="1" dirty="0">
                <a:effectLst/>
                <a:latin typeface="TimesNewRoman"/>
              </a:rPr>
              <a:t> in </a:t>
            </a:r>
            <a:r>
              <a:rPr lang="hu-HU" sz="2000" b="1" dirty="0" err="1">
                <a:effectLst/>
                <a:latin typeface="TimesNewRoman"/>
              </a:rPr>
              <a:t>the</a:t>
            </a:r>
            <a:r>
              <a:rPr lang="hu-HU" sz="2000" b="1" dirty="0">
                <a:effectLst/>
                <a:latin typeface="TimesNewRoman"/>
              </a:rPr>
              <a:t> EC.</a:t>
            </a:r>
          </a:p>
          <a:p>
            <a:pPr marL="68580" indent="0">
              <a:buNone/>
            </a:pPr>
            <a:r>
              <a:rPr lang="hu-HU" sz="2000" b="1" dirty="0">
                <a:effectLst/>
                <a:latin typeface="TimesNewRoman"/>
              </a:rPr>
              <a:t>The </a:t>
            </a:r>
            <a:r>
              <a:rPr lang="hu-HU" sz="2000" b="1" dirty="0" err="1">
                <a:effectLst/>
                <a:latin typeface="TimesNewRoman"/>
              </a:rPr>
              <a:t>group's</a:t>
            </a:r>
            <a:r>
              <a:rPr lang="hu-HU" sz="2000" b="1" dirty="0">
                <a:effectLst/>
                <a:latin typeface="TimesNewRoman"/>
              </a:rPr>
              <a:t> </a:t>
            </a:r>
            <a:r>
              <a:rPr lang="hu-HU" sz="2000" b="1" dirty="0" err="1">
                <a:effectLst/>
                <a:latin typeface="TimesNewRoman"/>
              </a:rPr>
              <a:t>work</a:t>
            </a:r>
            <a:r>
              <a:rPr lang="hu-HU" sz="2000" b="1" dirty="0">
                <a:effectLst/>
                <a:latin typeface="TimesNewRoman"/>
              </a:rPr>
              <a:t> </a:t>
            </a:r>
            <a:r>
              <a:rPr lang="hu-HU" sz="2000" b="1" dirty="0" err="1">
                <a:effectLst/>
                <a:latin typeface="TimesNewRoman"/>
              </a:rPr>
              <a:t>was</a:t>
            </a:r>
            <a:r>
              <a:rPr lang="hu-HU" sz="2000" b="1" dirty="0">
                <a:effectLst/>
                <a:latin typeface="TimesNewRoman"/>
              </a:rPr>
              <a:t> </a:t>
            </a:r>
            <a:r>
              <a:rPr lang="hu-HU" sz="2000" b="1" dirty="0" err="1">
                <a:effectLst/>
                <a:latin typeface="TimesNewRoman"/>
              </a:rPr>
              <a:t>based</a:t>
            </a:r>
            <a:r>
              <a:rPr lang="hu-HU" sz="2000" b="1" dirty="0">
                <a:effectLst/>
                <a:latin typeface="TimesNewRoman"/>
              </a:rPr>
              <a:t> </a:t>
            </a:r>
            <a:r>
              <a:rPr lang="hu-HU" sz="2000" b="1" dirty="0" err="1">
                <a:effectLst/>
                <a:latin typeface="TimesNewRoman"/>
              </a:rPr>
              <a:t>on</a:t>
            </a:r>
            <a:r>
              <a:rPr lang="hu-HU" sz="2000" b="1" dirty="0">
                <a:effectLst/>
                <a:latin typeface="TimesNewRoman"/>
              </a:rPr>
              <a:t> </a:t>
            </a:r>
            <a:r>
              <a:rPr lang="hu-HU" sz="2000" b="1" dirty="0" err="1">
                <a:effectLst/>
                <a:latin typeface="TimesNewRoman"/>
              </a:rPr>
              <a:t>intergovernmental</a:t>
            </a:r>
            <a:r>
              <a:rPr lang="hu-HU" sz="2000" b="1" dirty="0">
                <a:effectLst/>
                <a:latin typeface="TimesNewRoman"/>
              </a:rPr>
              <a:t> </a:t>
            </a:r>
            <a:r>
              <a:rPr lang="hu-HU" sz="2000" b="1" dirty="0" err="1">
                <a:effectLst/>
                <a:latin typeface="TimesNewRoman"/>
              </a:rPr>
              <a:t>cooperation</a:t>
            </a:r>
            <a:r>
              <a:rPr lang="hu-HU" sz="2000" b="1" dirty="0">
                <a:effectLst/>
                <a:latin typeface="TimesNewRoman"/>
              </a:rPr>
              <a:t> </a:t>
            </a:r>
            <a:r>
              <a:rPr lang="hu-HU" sz="2000" b="1" dirty="0" err="1">
                <a:effectLst/>
                <a:latin typeface="TimesNewRoman"/>
              </a:rPr>
              <a:t>between</a:t>
            </a:r>
            <a:r>
              <a:rPr lang="hu-HU" sz="2000" b="1" dirty="0">
                <a:effectLst/>
                <a:latin typeface="TimesNewRoman"/>
              </a:rPr>
              <a:t> </a:t>
            </a:r>
            <a:r>
              <a:rPr lang="hu-HU" sz="2000" b="1" dirty="0" err="1">
                <a:effectLst/>
                <a:latin typeface="TimesNewRoman"/>
              </a:rPr>
              <a:t>the</a:t>
            </a:r>
            <a:r>
              <a:rPr lang="hu-HU" sz="2000" b="1" dirty="0">
                <a:effectLst/>
                <a:latin typeface="TimesNewRoman"/>
              </a:rPr>
              <a:t> 12 </a:t>
            </a:r>
            <a:r>
              <a:rPr lang="hu-HU" sz="2000" b="1" dirty="0" err="1">
                <a:effectLst/>
                <a:latin typeface="TimesNewRoman"/>
              </a:rPr>
              <a:t>states</a:t>
            </a:r>
            <a:r>
              <a:rPr lang="hu-HU" sz="2000" b="1" dirty="0">
                <a:effectLst/>
                <a:latin typeface="TimesNewRoman"/>
              </a:rPr>
              <a:t>, a </a:t>
            </a:r>
            <a:r>
              <a:rPr lang="hu-HU" sz="2000" b="1" dirty="0" err="1">
                <a:effectLst/>
                <a:latin typeface="TimesNewRoman"/>
              </a:rPr>
              <a:t>process</a:t>
            </a:r>
            <a:r>
              <a:rPr lang="hu-HU" sz="2000" b="1" dirty="0">
                <a:effectLst/>
                <a:latin typeface="TimesNewRoman"/>
              </a:rPr>
              <a:t> </a:t>
            </a:r>
            <a:r>
              <a:rPr lang="hu-HU" sz="2000" b="1" dirty="0" err="1">
                <a:effectLst/>
                <a:latin typeface="TimesNewRoman"/>
              </a:rPr>
              <a:t>which</a:t>
            </a:r>
            <a:r>
              <a:rPr lang="hu-HU" sz="2000" b="1" dirty="0">
                <a:effectLst/>
                <a:latin typeface="TimesNewRoman"/>
              </a:rPr>
              <a:t> </a:t>
            </a:r>
            <a:r>
              <a:rPr lang="hu-HU" sz="2000" b="1" dirty="0" err="1">
                <a:effectLst/>
                <a:latin typeface="TimesNewRoman"/>
              </a:rPr>
              <a:t>excluded</a:t>
            </a:r>
            <a:r>
              <a:rPr lang="hu-HU" sz="2000" b="1" dirty="0">
                <a:effectLst/>
                <a:latin typeface="TimesNewRoman"/>
              </a:rPr>
              <a:t> </a:t>
            </a:r>
            <a:r>
              <a:rPr lang="hu-HU" sz="2000" b="1" dirty="0" err="1">
                <a:effectLst/>
                <a:latin typeface="TimesNewRoman"/>
              </a:rPr>
              <a:t>the</a:t>
            </a:r>
            <a:r>
              <a:rPr lang="hu-HU" sz="2000" b="1" dirty="0">
                <a:effectLst/>
                <a:latin typeface="TimesNewRoman"/>
              </a:rPr>
              <a:t> main EC </a:t>
            </a:r>
            <a:r>
              <a:rPr lang="hu-HU" sz="2000" b="1" dirty="0" err="1">
                <a:effectLst/>
                <a:latin typeface="TimesNewRoman"/>
              </a:rPr>
              <a:t>institutions</a:t>
            </a:r>
            <a:r>
              <a:rPr lang="hu-HU" sz="2000" b="1" dirty="0">
                <a:effectLst/>
                <a:latin typeface="TimesNewRoman"/>
              </a:rPr>
              <a:t> - </a:t>
            </a:r>
            <a:r>
              <a:rPr lang="hu-HU" sz="2000" b="1" dirty="0" err="1">
                <a:effectLst/>
                <a:latin typeface="TimesNewRoman"/>
              </a:rPr>
              <a:t>the</a:t>
            </a:r>
            <a:r>
              <a:rPr lang="hu-HU" sz="2000" b="1" dirty="0">
                <a:effectLst/>
                <a:latin typeface="TimesNewRoman"/>
              </a:rPr>
              <a:t> European </a:t>
            </a:r>
            <a:r>
              <a:rPr lang="hu-HU" sz="2000" b="1" dirty="0" err="1">
                <a:effectLst/>
                <a:latin typeface="TimesNewRoman"/>
              </a:rPr>
              <a:t>Commission</a:t>
            </a:r>
            <a:r>
              <a:rPr lang="hu-HU" sz="2000" b="1" dirty="0">
                <a:effectLst/>
                <a:latin typeface="TimesNewRoman"/>
              </a:rPr>
              <a:t> and </a:t>
            </a:r>
            <a:r>
              <a:rPr lang="hu-HU" sz="2000" b="1" dirty="0" err="1">
                <a:effectLst/>
                <a:latin typeface="TimesNewRoman"/>
              </a:rPr>
              <a:t>the</a:t>
            </a:r>
            <a:r>
              <a:rPr lang="hu-HU" sz="2000" b="1" dirty="0">
                <a:effectLst/>
                <a:latin typeface="TimesNewRoman"/>
              </a:rPr>
              <a:t> European </a:t>
            </a:r>
            <a:r>
              <a:rPr lang="hu-HU" sz="2000" b="1" dirty="0" err="1">
                <a:effectLst/>
                <a:latin typeface="TimesNewRoman"/>
              </a:rPr>
              <a:t>Parliament</a:t>
            </a:r>
            <a:r>
              <a:rPr lang="hu-HU" sz="2000" b="1" dirty="0">
                <a:effectLst/>
                <a:latin typeface="TimesNewRoman"/>
              </a:rPr>
              <a:t>. </a:t>
            </a:r>
            <a:endParaRPr lang="hu-HU" sz="2000" b="1" dirty="0"/>
          </a:p>
          <a:p>
            <a:pPr marL="68580" indent="0">
              <a:buNone/>
            </a:pPr>
            <a:r>
              <a:rPr lang="hu-HU" sz="2000" b="1" dirty="0">
                <a:effectLst/>
                <a:latin typeface="TimesNewRoman"/>
              </a:rPr>
              <a:t>The </a:t>
            </a:r>
            <a:r>
              <a:rPr lang="hu-HU" sz="2000" b="1" dirty="0" err="1">
                <a:effectLst/>
                <a:latin typeface="TimesNewRoman"/>
              </a:rPr>
              <a:t>creation</a:t>
            </a:r>
            <a:r>
              <a:rPr lang="hu-HU" sz="2000" b="1" dirty="0">
                <a:effectLst/>
                <a:latin typeface="TimesNewRoman"/>
              </a:rPr>
              <a:t> of </a:t>
            </a:r>
            <a:r>
              <a:rPr lang="hu-HU" sz="2000" b="1" dirty="0" err="1">
                <a:effectLst/>
                <a:latin typeface="TimesNewRoman"/>
              </a:rPr>
              <a:t>the</a:t>
            </a:r>
            <a:r>
              <a:rPr lang="hu-HU" sz="2000" b="1" dirty="0">
                <a:effectLst/>
                <a:latin typeface="TimesNewRoman"/>
              </a:rPr>
              <a:t> </a:t>
            </a:r>
            <a:r>
              <a:rPr lang="hu-HU" sz="2000" b="1" dirty="0" err="1">
                <a:effectLst/>
                <a:latin typeface="TimesNewRoman"/>
              </a:rPr>
              <a:t>Trevi</a:t>
            </a:r>
            <a:r>
              <a:rPr lang="hu-HU" sz="2000" b="1" dirty="0">
                <a:effectLst/>
                <a:latin typeface="TimesNewRoman"/>
              </a:rPr>
              <a:t> </a:t>
            </a:r>
            <a:r>
              <a:rPr lang="hu-HU" sz="2000" b="1" dirty="0" err="1">
                <a:effectLst/>
                <a:latin typeface="TimesNewRoman"/>
              </a:rPr>
              <a:t>group</a:t>
            </a:r>
            <a:r>
              <a:rPr lang="hu-HU" sz="2000" b="1" dirty="0">
                <a:effectLst/>
                <a:latin typeface="TimesNewRoman"/>
              </a:rPr>
              <a:t> </a:t>
            </a:r>
            <a:r>
              <a:rPr lang="hu-HU" sz="2000" b="1" dirty="0" err="1">
                <a:effectLst/>
                <a:latin typeface="TimesNewRoman"/>
              </a:rPr>
              <a:t>was</a:t>
            </a:r>
            <a:r>
              <a:rPr lang="hu-HU" sz="2000" b="1" dirty="0">
                <a:effectLst/>
                <a:latin typeface="TimesNewRoman"/>
              </a:rPr>
              <a:t> </a:t>
            </a:r>
            <a:r>
              <a:rPr lang="hu-HU" sz="2000" b="1" dirty="0" err="1">
                <a:effectLst/>
                <a:latin typeface="TimesNewRoman"/>
              </a:rPr>
              <a:t>preceded</a:t>
            </a:r>
            <a:r>
              <a:rPr lang="hu-HU" sz="2000" b="1" dirty="0">
                <a:effectLst/>
                <a:latin typeface="TimesNewRoman"/>
              </a:rPr>
              <a:t> </a:t>
            </a:r>
            <a:r>
              <a:rPr lang="hu-HU" sz="2000" b="1" dirty="0" err="1">
                <a:effectLst/>
                <a:latin typeface="TimesNewRoman"/>
              </a:rPr>
              <a:t>by</a:t>
            </a:r>
            <a:r>
              <a:rPr lang="hu-HU" sz="2000" b="1" dirty="0">
                <a:effectLst/>
                <a:latin typeface="TimesNewRoman"/>
              </a:rPr>
              <a:t> a </a:t>
            </a:r>
            <a:r>
              <a:rPr lang="hu-HU" sz="2000" b="1" dirty="0" err="1">
                <a:effectLst/>
                <a:latin typeface="TimesNewRoman"/>
              </a:rPr>
              <a:t>number</a:t>
            </a:r>
            <a:r>
              <a:rPr lang="hu-HU" sz="2000" b="1" dirty="0">
                <a:effectLst/>
                <a:latin typeface="TimesNewRoman"/>
              </a:rPr>
              <a:t> of </a:t>
            </a:r>
            <a:r>
              <a:rPr lang="hu-HU" sz="2000" b="1" dirty="0" err="1">
                <a:effectLst/>
                <a:latin typeface="TimesNewRoman"/>
              </a:rPr>
              <a:t>intergovernmental</a:t>
            </a:r>
            <a:r>
              <a:rPr lang="hu-HU" sz="2000" b="1" dirty="0">
                <a:effectLst/>
                <a:latin typeface="TimesNewRoman"/>
              </a:rPr>
              <a:t> </a:t>
            </a:r>
            <a:r>
              <a:rPr lang="hu-HU" sz="2000" b="1" dirty="0" err="1">
                <a:effectLst/>
                <a:latin typeface="TimesNewRoman"/>
              </a:rPr>
              <a:t>meetings</a:t>
            </a:r>
            <a:r>
              <a:rPr lang="hu-HU" sz="2000" b="1" dirty="0">
                <a:effectLst/>
                <a:latin typeface="TimesNewRoman"/>
              </a:rPr>
              <a:t> </a:t>
            </a:r>
            <a:r>
              <a:rPr lang="hu-HU" sz="2000" b="1" dirty="0" err="1">
                <a:effectLst/>
                <a:latin typeface="TimesNewRoman"/>
              </a:rPr>
              <a:t>on</a:t>
            </a:r>
            <a:r>
              <a:rPr lang="hu-HU" sz="2000" b="1" dirty="0">
                <a:effectLst/>
                <a:latin typeface="TimesNewRoman"/>
              </a:rPr>
              <a:t> </a:t>
            </a:r>
            <a:r>
              <a:rPr lang="hu-HU" sz="2000" b="1" dirty="0" err="1">
                <a:effectLst/>
                <a:latin typeface="TimesNewRoman"/>
              </a:rPr>
              <a:t>terrorism</a:t>
            </a:r>
            <a:r>
              <a:rPr lang="hu-HU" sz="2000" b="1" dirty="0">
                <a:effectLst/>
                <a:latin typeface="TimesNewRoman"/>
              </a:rPr>
              <a:t> in 1971 and 1972.</a:t>
            </a:r>
          </a:p>
          <a:p>
            <a:pPr marL="68580" indent="0">
              <a:buNone/>
            </a:pPr>
            <a:r>
              <a:rPr lang="hu-HU" sz="2000" b="1" dirty="0" err="1">
                <a:effectLst/>
                <a:latin typeface="TimesNewRoman"/>
              </a:rPr>
              <a:t>At</a:t>
            </a:r>
            <a:r>
              <a:rPr lang="hu-HU" sz="2000" b="1" dirty="0">
                <a:effectLst/>
                <a:latin typeface="TimesNewRoman"/>
              </a:rPr>
              <a:t> a </a:t>
            </a:r>
            <a:r>
              <a:rPr lang="hu-HU" sz="2000" b="1" dirty="0" err="1">
                <a:effectLst/>
                <a:latin typeface="TimesNewRoman"/>
              </a:rPr>
              <a:t>Council</a:t>
            </a:r>
            <a:r>
              <a:rPr lang="hu-HU" sz="2000" b="1" dirty="0">
                <a:effectLst/>
                <a:latin typeface="TimesNewRoman"/>
              </a:rPr>
              <a:t> of </a:t>
            </a:r>
            <a:r>
              <a:rPr lang="hu-HU" sz="2000" b="1" dirty="0" err="1">
                <a:effectLst/>
                <a:latin typeface="TimesNewRoman"/>
              </a:rPr>
              <a:t>Ministers</a:t>
            </a:r>
            <a:r>
              <a:rPr lang="hu-HU" sz="2000" b="1" dirty="0">
                <a:effectLst/>
                <a:latin typeface="TimesNewRoman"/>
              </a:rPr>
              <a:t> meeting in </a:t>
            </a:r>
            <a:r>
              <a:rPr lang="hu-HU" sz="2000" b="1" dirty="0" err="1">
                <a:effectLst/>
                <a:latin typeface="TimesNewRoman"/>
              </a:rPr>
              <a:t>Rome</a:t>
            </a:r>
            <a:r>
              <a:rPr lang="hu-HU" sz="2000" b="1" dirty="0">
                <a:effectLst/>
                <a:latin typeface="TimesNewRoman"/>
              </a:rPr>
              <a:t> in December 1975 </a:t>
            </a:r>
            <a:r>
              <a:rPr lang="hu-HU" sz="2000" b="1" dirty="0" err="1">
                <a:effectLst/>
                <a:latin typeface="TimesNewRoman"/>
              </a:rPr>
              <a:t>the</a:t>
            </a:r>
            <a:r>
              <a:rPr lang="hu-HU" sz="2000" b="1" dirty="0">
                <a:effectLst/>
                <a:latin typeface="TimesNewRoman"/>
              </a:rPr>
              <a:t> </a:t>
            </a:r>
            <a:r>
              <a:rPr lang="hu-HU" sz="2000" b="1" dirty="0" err="1">
                <a:effectLst/>
                <a:latin typeface="TimesNewRoman"/>
              </a:rPr>
              <a:t>Minsters</a:t>
            </a:r>
            <a:r>
              <a:rPr lang="hu-HU" sz="2000" b="1" dirty="0">
                <a:effectLst/>
                <a:latin typeface="TimesNewRoman"/>
              </a:rPr>
              <a:t> </a:t>
            </a:r>
            <a:r>
              <a:rPr lang="hu-HU" sz="2000" b="1" dirty="0" err="1">
                <a:effectLst/>
                <a:latin typeface="TimesNewRoman"/>
              </a:rPr>
              <a:t>agreed</a:t>
            </a:r>
            <a:r>
              <a:rPr lang="hu-HU" sz="2000" b="1" dirty="0">
                <a:effectLst/>
                <a:latin typeface="TimesNewRoman"/>
              </a:rPr>
              <a:t>, </a:t>
            </a:r>
            <a:r>
              <a:rPr lang="hu-HU" sz="2000" b="1" dirty="0" err="1">
                <a:effectLst/>
                <a:latin typeface="TimesNewRoman"/>
              </a:rPr>
              <a:t>to</a:t>
            </a:r>
            <a:r>
              <a:rPr lang="hu-HU" sz="2000" b="1" dirty="0">
                <a:effectLst/>
                <a:latin typeface="TimesNewRoman"/>
              </a:rPr>
              <a:t> </a:t>
            </a:r>
            <a:r>
              <a:rPr lang="hu-HU" sz="2000" b="1" dirty="0" err="1">
                <a:effectLst/>
                <a:latin typeface="TimesNewRoman"/>
              </a:rPr>
              <a:t>set</a:t>
            </a:r>
            <a:r>
              <a:rPr lang="hu-HU" sz="2000" b="1" dirty="0">
                <a:effectLst/>
                <a:latin typeface="TimesNewRoman"/>
              </a:rPr>
              <a:t> </a:t>
            </a:r>
            <a:r>
              <a:rPr lang="hu-HU" sz="2000" b="1" dirty="0" err="1">
                <a:effectLst/>
                <a:latin typeface="TimesNewRoman"/>
              </a:rPr>
              <a:t>up</a:t>
            </a:r>
            <a:r>
              <a:rPr lang="hu-HU" sz="2000" b="1" dirty="0">
                <a:effectLst/>
                <a:latin typeface="TimesNewRoman"/>
              </a:rPr>
              <a:t> a </a:t>
            </a:r>
            <a:r>
              <a:rPr lang="hu-HU" sz="2000" b="1" dirty="0" err="1">
                <a:effectLst/>
                <a:latin typeface="TimesNewRoman"/>
              </a:rPr>
              <a:t>special</a:t>
            </a:r>
            <a:r>
              <a:rPr lang="hu-HU" sz="2000" b="1" dirty="0">
                <a:effectLst/>
                <a:latin typeface="TimesNewRoman"/>
              </a:rPr>
              <a:t> </a:t>
            </a:r>
            <a:r>
              <a:rPr lang="hu-HU" sz="2000" b="1" dirty="0" err="1">
                <a:effectLst/>
                <a:latin typeface="TimesNewRoman"/>
              </a:rPr>
              <a:t>working</a:t>
            </a:r>
            <a:r>
              <a:rPr lang="hu-HU" sz="2000" b="1" dirty="0">
                <a:effectLst/>
                <a:latin typeface="TimesNewRoman"/>
              </a:rPr>
              <a:t> </a:t>
            </a:r>
            <a:r>
              <a:rPr lang="hu-HU" sz="2000" b="1" dirty="0" err="1">
                <a:effectLst/>
                <a:latin typeface="TimesNewRoman"/>
              </a:rPr>
              <a:t>group</a:t>
            </a:r>
            <a:r>
              <a:rPr lang="hu-HU" sz="2000" b="1" dirty="0">
                <a:effectLst/>
                <a:latin typeface="TimesNewRoman"/>
              </a:rPr>
              <a:t> </a:t>
            </a:r>
            <a:r>
              <a:rPr lang="hu-HU" sz="2000" b="1" dirty="0" err="1">
                <a:effectLst/>
                <a:latin typeface="TimesNewRoman"/>
              </a:rPr>
              <a:t>to</a:t>
            </a:r>
            <a:r>
              <a:rPr lang="hu-HU" sz="2000" b="1" dirty="0">
                <a:effectLst/>
                <a:latin typeface="TimesNewRoman"/>
              </a:rPr>
              <a:t> </a:t>
            </a:r>
            <a:r>
              <a:rPr lang="hu-HU" sz="2000" b="1" dirty="0" err="1">
                <a:effectLst/>
                <a:latin typeface="TimesNewRoman"/>
              </a:rPr>
              <a:t>combat</a:t>
            </a:r>
            <a:r>
              <a:rPr lang="hu-HU" sz="2000" b="1" dirty="0">
                <a:effectLst/>
                <a:latin typeface="TimesNewRoman"/>
              </a:rPr>
              <a:t> </a:t>
            </a:r>
            <a:r>
              <a:rPr lang="hu-HU" sz="2000" b="1" dirty="0" err="1">
                <a:effectLst/>
                <a:latin typeface="TimesNewRoman"/>
              </a:rPr>
              <a:t>terrorism</a:t>
            </a:r>
            <a:r>
              <a:rPr lang="hu-HU" sz="2000" b="1" dirty="0">
                <a:effectLst/>
                <a:latin typeface="TimesNewRoman"/>
              </a:rPr>
              <a:t> in </a:t>
            </a:r>
            <a:r>
              <a:rPr lang="hu-HU" sz="2000" b="1" dirty="0" err="1">
                <a:effectLst/>
                <a:latin typeface="TimesNewRoman"/>
              </a:rPr>
              <a:t>the</a:t>
            </a:r>
            <a:r>
              <a:rPr lang="hu-HU" sz="2000" b="1" dirty="0">
                <a:effectLst/>
                <a:latin typeface="TimesNewRoman"/>
              </a:rPr>
              <a:t> EC.</a:t>
            </a:r>
          </a:p>
          <a:p>
            <a:pPr marL="68580" indent="0">
              <a:buNone/>
            </a:pPr>
            <a:r>
              <a:rPr lang="hu-HU" sz="2000" b="1" dirty="0" err="1">
                <a:effectLst/>
                <a:latin typeface="TimesNewRoman"/>
              </a:rPr>
              <a:t>This</a:t>
            </a:r>
            <a:r>
              <a:rPr lang="hu-HU" sz="2000" b="1" dirty="0">
                <a:effectLst/>
                <a:latin typeface="TimesNewRoman"/>
              </a:rPr>
              <a:t> </a:t>
            </a:r>
            <a:r>
              <a:rPr lang="hu-HU" sz="2000" b="1" dirty="0" err="1">
                <a:effectLst/>
                <a:latin typeface="TimesNewRoman"/>
              </a:rPr>
              <a:t>proposal</a:t>
            </a:r>
            <a:r>
              <a:rPr lang="hu-HU" sz="2000" b="1" dirty="0">
                <a:effectLst/>
                <a:latin typeface="TimesNewRoman"/>
              </a:rPr>
              <a:t> </a:t>
            </a:r>
            <a:r>
              <a:rPr lang="hu-HU" sz="2000" b="1" dirty="0" err="1">
                <a:effectLst/>
                <a:latin typeface="TimesNewRoman"/>
              </a:rPr>
              <a:t>was</a:t>
            </a:r>
            <a:r>
              <a:rPr lang="hu-HU" sz="2000" b="1" dirty="0">
                <a:effectLst/>
                <a:latin typeface="TimesNewRoman"/>
              </a:rPr>
              <a:t> </a:t>
            </a:r>
            <a:r>
              <a:rPr lang="hu-HU" sz="2000" b="1" dirty="0" err="1">
                <a:effectLst/>
                <a:latin typeface="TimesNewRoman"/>
              </a:rPr>
              <a:t>formalised</a:t>
            </a:r>
            <a:r>
              <a:rPr lang="hu-HU" sz="2000" b="1" dirty="0">
                <a:effectLst/>
                <a:latin typeface="TimesNewRoman"/>
              </a:rPr>
              <a:t> in Luxembourg </a:t>
            </a:r>
            <a:r>
              <a:rPr lang="hu-HU" sz="2000" b="1" dirty="0" err="1">
                <a:effectLst/>
                <a:latin typeface="TimesNewRoman"/>
              </a:rPr>
              <a:t>on</a:t>
            </a:r>
            <a:r>
              <a:rPr lang="hu-HU" sz="2000" b="1" dirty="0">
                <a:effectLst/>
                <a:latin typeface="TimesNewRoman"/>
              </a:rPr>
              <a:t> 29 </a:t>
            </a:r>
            <a:r>
              <a:rPr lang="hu-HU" sz="2000" b="1" dirty="0" err="1">
                <a:effectLst/>
                <a:latin typeface="TimesNewRoman"/>
              </a:rPr>
              <a:t>June</a:t>
            </a:r>
            <a:r>
              <a:rPr lang="hu-HU" sz="2000" b="1" dirty="0">
                <a:effectLst/>
                <a:latin typeface="TimesNewRoman"/>
              </a:rPr>
              <a:t> 1976 </a:t>
            </a:r>
            <a:r>
              <a:rPr lang="hu-HU" sz="2000" b="1" dirty="0" err="1">
                <a:effectLst/>
                <a:latin typeface="TimesNewRoman"/>
              </a:rPr>
              <a:t>at</a:t>
            </a:r>
            <a:r>
              <a:rPr lang="hu-HU" sz="2000" b="1" dirty="0">
                <a:effectLst/>
                <a:latin typeface="TimesNewRoman"/>
              </a:rPr>
              <a:t> a meeting in EC </a:t>
            </a:r>
            <a:r>
              <a:rPr lang="hu-HU" sz="2000" b="1" dirty="0" err="1">
                <a:effectLst/>
                <a:latin typeface="TimesNewRoman"/>
              </a:rPr>
              <a:t>Interior</a:t>
            </a:r>
            <a:r>
              <a:rPr lang="hu-HU" sz="2000" b="1" dirty="0">
                <a:effectLst/>
                <a:latin typeface="TimesNewRoman"/>
              </a:rPr>
              <a:t> </a:t>
            </a:r>
            <a:r>
              <a:rPr lang="hu-HU" sz="2000" b="1" dirty="0" err="1">
                <a:effectLst/>
                <a:latin typeface="TimesNewRoman"/>
              </a:rPr>
              <a:t>Ministers</a:t>
            </a:r>
            <a:r>
              <a:rPr lang="hu-HU" sz="2000" b="1" dirty="0">
                <a:effectLst/>
                <a:latin typeface="TimesNewRoman"/>
              </a:rPr>
              <a:t>. The decision </a:t>
            </a:r>
            <a:r>
              <a:rPr lang="hu-HU" sz="2000" b="1" dirty="0" err="1">
                <a:effectLst/>
                <a:latin typeface="TimesNewRoman"/>
              </a:rPr>
              <a:t>meant</a:t>
            </a:r>
            <a:r>
              <a:rPr lang="hu-HU" sz="2000" b="1" dirty="0">
                <a:effectLst/>
                <a:latin typeface="TimesNewRoman"/>
              </a:rPr>
              <a:t> </a:t>
            </a:r>
            <a:r>
              <a:rPr lang="hu-HU" sz="2000" b="1" dirty="0" err="1">
                <a:effectLst/>
                <a:latin typeface="TimesNewRoman"/>
              </a:rPr>
              <a:t>that</a:t>
            </a:r>
            <a:r>
              <a:rPr lang="hu-HU" sz="2000" b="1" dirty="0">
                <a:effectLst/>
                <a:latin typeface="TimesNewRoman"/>
              </a:rPr>
              <a:t>, in </a:t>
            </a:r>
            <a:r>
              <a:rPr lang="hu-HU" sz="2000" b="1" dirty="0" err="1">
                <a:effectLst/>
                <a:latin typeface="TimesNewRoman"/>
              </a:rPr>
              <a:t>future</a:t>
            </a:r>
            <a:r>
              <a:rPr lang="hu-HU" sz="2000" b="1" dirty="0">
                <a:effectLst/>
                <a:latin typeface="TimesNewRoman"/>
              </a:rPr>
              <a:t>, </a:t>
            </a:r>
            <a:r>
              <a:rPr lang="hu-HU" sz="2000" b="1" dirty="0" err="1">
                <a:effectLst/>
                <a:latin typeface="TimesNewRoman"/>
              </a:rPr>
              <a:t>Ministers</a:t>
            </a:r>
            <a:r>
              <a:rPr lang="hu-HU" sz="2000" b="1" dirty="0">
                <a:effectLst/>
                <a:latin typeface="TimesNewRoman"/>
              </a:rPr>
              <a:t> </a:t>
            </a:r>
            <a:r>
              <a:rPr lang="hu-HU" sz="2000" b="1" dirty="0" err="1">
                <a:effectLst/>
                <a:latin typeface="TimesNewRoman"/>
              </a:rPr>
              <a:t>were</a:t>
            </a:r>
            <a:r>
              <a:rPr lang="hu-HU" sz="2000" b="1" dirty="0">
                <a:effectLst/>
                <a:latin typeface="TimesNewRoman"/>
              </a:rPr>
              <a:t> </a:t>
            </a:r>
            <a:r>
              <a:rPr lang="hu-HU" sz="2000" b="1" dirty="0" err="1">
                <a:effectLst/>
                <a:latin typeface="TimesNewRoman"/>
              </a:rPr>
              <a:t>accompanied</a:t>
            </a:r>
            <a:r>
              <a:rPr lang="hu-HU" sz="2000" b="1" dirty="0">
                <a:effectLst/>
                <a:latin typeface="TimesNewRoman"/>
              </a:rPr>
              <a:t> </a:t>
            </a:r>
            <a:r>
              <a:rPr lang="hu-HU" sz="2000" b="1" dirty="0" err="1">
                <a:effectLst/>
                <a:latin typeface="TimesNewRoman"/>
              </a:rPr>
              <a:t>by</a:t>
            </a:r>
            <a:r>
              <a:rPr lang="hu-HU" sz="2000" b="1" dirty="0">
                <a:effectLst/>
                <a:latin typeface="TimesNewRoman"/>
              </a:rPr>
              <a:t> </a:t>
            </a:r>
            <a:r>
              <a:rPr lang="hu-HU" sz="2000" b="1" dirty="0" err="1">
                <a:effectLst/>
                <a:latin typeface="TimesNewRoman"/>
              </a:rPr>
              <a:t>senior</a:t>
            </a:r>
            <a:r>
              <a:rPr lang="hu-HU" sz="2000" b="1" dirty="0">
                <a:effectLst/>
                <a:latin typeface="TimesNewRoman"/>
              </a:rPr>
              <a:t> </a:t>
            </a:r>
            <a:r>
              <a:rPr lang="hu-HU" sz="2000" b="1" dirty="0" err="1">
                <a:effectLst/>
                <a:latin typeface="TimesNewRoman"/>
              </a:rPr>
              <a:t>police</a:t>
            </a:r>
            <a:r>
              <a:rPr lang="hu-HU" sz="2000" b="1" dirty="0">
                <a:effectLst/>
                <a:latin typeface="TimesNewRoman"/>
              </a:rPr>
              <a:t> and </a:t>
            </a:r>
            <a:r>
              <a:rPr lang="hu-HU" sz="2000" b="1" dirty="0" err="1">
                <a:effectLst/>
                <a:latin typeface="TimesNewRoman"/>
              </a:rPr>
              <a:t>security</a:t>
            </a:r>
            <a:r>
              <a:rPr lang="hu-HU" sz="2000" b="1" dirty="0">
                <a:effectLst/>
                <a:latin typeface="TimesNewRoman"/>
              </a:rPr>
              <a:t> service </a:t>
            </a:r>
            <a:r>
              <a:rPr lang="hu-HU" sz="2000" b="1" dirty="0" err="1">
                <a:effectLst/>
                <a:latin typeface="TimesNewRoman"/>
              </a:rPr>
              <a:t>officials</a:t>
            </a:r>
            <a:r>
              <a:rPr lang="hu-HU" sz="2000" b="1" dirty="0">
                <a:effectLst/>
                <a:latin typeface="TimesNewRoman"/>
              </a:rPr>
              <a:t> </a:t>
            </a:r>
            <a:r>
              <a:rPr lang="hu-HU" sz="2000" b="1" dirty="0" err="1">
                <a:effectLst/>
                <a:latin typeface="TimesNewRoman"/>
              </a:rPr>
              <a:t>at</a:t>
            </a:r>
            <a:r>
              <a:rPr lang="hu-HU" sz="2000" b="1" dirty="0">
                <a:effectLst/>
                <a:latin typeface="TimesNewRoman"/>
              </a:rPr>
              <a:t> </a:t>
            </a:r>
            <a:r>
              <a:rPr lang="hu-HU" sz="2000" b="1" dirty="0" err="1">
                <a:effectLst/>
                <a:latin typeface="TimesNewRoman"/>
              </a:rPr>
              <a:t>these</a:t>
            </a:r>
            <a:r>
              <a:rPr lang="hu-HU" sz="2000" b="1" dirty="0">
                <a:effectLst/>
                <a:latin typeface="TimesNewRoman"/>
              </a:rPr>
              <a:t> meetings. </a:t>
            </a:r>
            <a:endParaRPr lang="hu-HU" sz="2000" b="1" dirty="0"/>
          </a:p>
          <a:p>
            <a:pPr marL="68580" indent="0">
              <a:buNone/>
            </a:pPr>
            <a:r>
              <a:rPr lang="hu-HU" sz="2000" b="1" dirty="0" err="1">
                <a:effectLst/>
                <a:latin typeface="TimesNewRoman"/>
              </a:rPr>
              <a:t>Five</a:t>
            </a:r>
            <a:r>
              <a:rPr lang="hu-HU" sz="2000" b="1" dirty="0">
                <a:effectLst/>
                <a:latin typeface="TimesNewRoman"/>
              </a:rPr>
              <a:t> </a:t>
            </a:r>
            <a:r>
              <a:rPr lang="hu-HU" sz="2000" b="1" dirty="0" err="1">
                <a:effectLst/>
                <a:latin typeface="TimesNewRoman"/>
              </a:rPr>
              <a:t>working</a:t>
            </a:r>
            <a:r>
              <a:rPr lang="hu-HU" sz="2000" b="1" dirty="0">
                <a:effectLst/>
                <a:latin typeface="TimesNewRoman"/>
              </a:rPr>
              <a:t> </a:t>
            </a:r>
            <a:r>
              <a:rPr lang="hu-HU" sz="2000" b="1" dirty="0" err="1">
                <a:effectLst/>
                <a:latin typeface="TimesNewRoman"/>
              </a:rPr>
              <a:t>groups</a:t>
            </a:r>
            <a:r>
              <a:rPr lang="hu-HU" sz="2000" b="1" dirty="0">
                <a:effectLst/>
                <a:latin typeface="TimesNewRoman"/>
              </a:rPr>
              <a:t> </a:t>
            </a:r>
            <a:r>
              <a:rPr lang="hu-HU" sz="2000" b="1" dirty="0" err="1">
                <a:effectLst/>
                <a:latin typeface="TimesNewRoman"/>
              </a:rPr>
              <a:t>were</a:t>
            </a:r>
            <a:r>
              <a:rPr lang="hu-HU" sz="2000" b="1" dirty="0">
                <a:effectLst/>
                <a:latin typeface="TimesNewRoman"/>
              </a:rPr>
              <a:t> </a:t>
            </a:r>
            <a:r>
              <a:rPr lang="hu-HU" sz="2000" b="1" dirty="0" err="1">
                <a:effectLst/>
                <a:latin typeface="TimesNewRoman"/>
              </a:rPr>
              <a:t>set</a:t>
            </a:r>
            <a:r>
              <a:rPr lang="hu-HU" sz="2000" b="1" dirty="0">
                <a:effectLst/>
                <a:latin typeface="TimesNewRoman"/>
              </a:rPr>
              <a:t> </a:t>
            </a:r>
            <a:r>
              <a:rPr lang="hu-HU" sz="2000" b="1" dirty="0" err="1">
                <a:effectLst/>
                <a:latin typeface="TimesNewRoman"/>
              </a:rPr>
              <a:t>up</a:t>
            </a:r>
            <a:r>
              <a:rPr lang="hu-HU" sz="2000" b="1" dirty="0">
                <a:effectLst/>
                <a:latin typeface="TimesNewRoman"/>
              </a:rPr>
              <a:t> in 1976</a:t>
            </a:r>
            <a:endParaRPr lang="en-GB" sz="2000" b="1" dirty="0"/>
          </a:p>
        </p:txBody>
      </p:sp>
    </p:spTree>
    <p:extLst>
      <p:ext uri="{BB962C8B-B14F-4D97-AF65-F5344CB8AC3E}">
        <p14:creationId xmlns:p14="http://schemas.microsoft.com/office/powerpoint/2010/main" val="1604589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8D32D489-85C7-97DD-D11F-015F556A1023}"/>
              </a:ext>
            </a:extLst>
          </p:cNvPr>
          <p:cNvSpPr>
            <a:spLocks noGrp="1"/>
          </p:cNvSpPr>
          <p:nvPr>
            <p:ph idx="1"/>
          </p:nvPr>
        </p:nvSpPr>
        <p:spPr>
          <a:xfrm>
            <a:off x="467544" y="548680"/>
            <a:ext cx="8208912" cy="5760640"/>
          </a:xfrm>
        </p:spPr>
        <p:txBody>
          <a:bodyPr>
            <a:normAutofit fontScale="92500"/>
          </a:bodyPr>
          <a:lstStyle/>
          <a:p>
            <a:pPr marL="68580" indent="0" algn="just">
              <a:buNone/>
            </a:pPr>
            <a:r>
              <a:rPr lang="hu-HU" b="0" i="0" u="none" strike="noStrike" dirty="0" err="1">
                <a:solidFill>
                  <a:srgbClr val="333333"/>
                </a:solidFill>
                <a:effectLst/>
                <a:latin typeface="Times New Roman" panose="02020603050405020304" pitchFamily="18" charset="0"/>
              </a:rPr>
              <a:t>Before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issuing</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EAW,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competent</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judicial</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authority</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should</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determine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whether</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one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or</a:t>
            </a:r>
            <a:r>
              <a:rPr lang="hu-HU" b="0" i="0" u="none" strike="noStrike" dirty="0">
                <a:solidFill>
                  <a:srgbClr val="333333"/>
                </a:solidFill>
                <a:effectLst/>
                <a:latin typeface="Times New Roman" panose="02020603050405020304" pitchFamily="18" charset="0"/>
              </a:rPr>
              <a:t> more of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offences</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belong</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to</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one</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32 </a:t>
            </a:r>
            <a:r>
              <a:rPr lang="hu-HU" b="0" i="0" u="none" strike="noStrike" dirty="0" err="1">
                <a:solidFill>
                  <a:srgbClr val="333333"/>
                </a:solidFill>
                <a:effectLst/>
                <a:latin typeface="Times New Roman" panose="02020603050405020304" pitchFamily="18" charset="0"/>
              </a:rPr>
              <a:t>categories</a:t>
            </a:r>
            <a:r>
              <a:rPr lang="hu-HU" b="0" i="0" u="none" strike="noStrike" dirty="0">
                <a:solidFill>
                  <a:srgbClr val="333333"/>
                </a:solidFill>
                <a:effectLst/>
                <a:latin typeface="Times New Roman" panose="02020603050405020304" pitchFamily="18" charset="0"/>
              </a:rPr>
              <a:t> in </a:t>
            </a:r>
            <a:r>
              <a:rPr lang="hu-HU" b="0" i="0" u="none" strike="noStrike" dirty="0" err="1">
                <a:solidFill>
                  <a:srgbClr val="333333"/>
                </a:solidFill>
                <a:effectLst/>
                <a:latin typeface="Times New Roman" panose="02020603050405020304" pitchFamily="18" charset="0"/>
              </a:rPr>
              <a:t>respect</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which</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verification</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double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criminality</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does</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not</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apply</a:t>
            </a:r>
            <a:r>
              <a:rPr lang="hu-HU" b="0" i="0" u="none" strike="noStrike" dirty="0">
                <a:solidFill>
                  <a:srgbClr val="333333"/>
                </a:solidFill>
                <a:effectLst/>
                <a:latin typeface="Times New Roman" panose="02020603050405020304" pitchFamily="18" charset="0"/>
              </a:rPr>
              <a:t>. The </a:t>
            </a:r>
            <a:r>
              <a:rPr lang="hu-HU" b="0" i="0" u="none" strike="noStrike" dirty="0" err="1">
                <a:solidFill>
                  <a:srgbClr val="333333"/>
                </a:solidFill>
                <a:effectLst/>
                <a:latin typeface="Times New Roman" panose="02020603050405020304" pitchFamily="18" charset="0"/>
              </a:rPr>
              <a:t>list</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offences</a:t>
            </a:r>
            <a:r>
              <a:rPr lang="hu-HU" b="0" i="0" u="none" strike="noStrike" dirty="0">
                <a:solidFill>
                  <a:srgbClr val="333333"/>
                </a:solidFill>
                <a:effectLst/>
                <a:latin typeface="Times New Roman" panose="02020603050405020304" pitchFamily="18" charset="0"/>
              </a:rPr>
              <a:t> is in </a:t>
            </a:r>
            <a:r>
              <a:rPr lang="hu-HU" b="0" i="0" u="none" strike="noStrike" dirty="0" err="1">
                <a:solidFill>
                  <a:srgbClr val="333333"/>
                </a:solidFill>
                <a:effectLst/>
                <a:latin typeface="Times New Roman" panose="02020603050405020304" pitchFamily="18" charset="0"/>
              </a:rPr>
              <a:t>Article</a:t>
            </a:r>
            <a:r>
              <a:rPr lang="hu-HU" b="0" i="0" u="none" strike="noStrike" dirty="0">
                <a:solidFill>
                  <a:srgbClr val="333333"/>
                </a:solidFill>
                <a:effectLst/>
                <a:latin typeface="Times New Roman" panose="02020603050405020304" pitchFamily="18" charset="0"/>
              </a:rPr>
              <a:t> 2(2) of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Framework Decision </a:t>
            </a:r>
            <a:r>
              <a:rPr lang="hu-HU" b="0" i="0" u="none" strike="noStrike" dirty="0" err="1">
                <a:solidFill>
                  <a:srgbClr val="333333"/>
                </a:solidFill>
                <a:effectLst/>
                <a:latin typeface="Times New Roman" panose="02020603050405020304" pitchFamily="18" charset="0"/>
              </a:rPr>
              <a:t>on</a:t>
            </a:r>
            <a:r>
              <a:rPr lang="hu-HU" b="0" i="0" u="none" strike="noStrike" dirty="0">
                <a:solidFill>
                  <a:srgbClr val="333333"/>
                </a:solidFill>
                <a:effectLst/>
                <a:latin typeface="Times New Roman" panose="02020603050405020304" pitchFamily="18" charset="0"/>
              </a:rPr>
              <a:t> EAW and </a:t>
            </a:r>
            <a:r>
              <a:rPr lang="hu-HU" b="0" i="0" u="none" strike="noStrike" dirty="0" err="1">
                <a:solidFill>
                  <a:srgbClr val="333333"/>
                </a:solidFill>
                <a:effectLst/>
                <a:latin typeface="Times New Roman" panose="02020603050405020304" pitchFamily="18" charset="0"/>
              </a:rPr>
              <a:t>also</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on</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EAW </a:t>
            </a:r>
            <a:r>
              <a:rPr lang="hu-HU" b="0" i="0" u="none" strike="noStrike" dirty="0" err="1">
                <a:solidFill>
                  <a:srgbClr val="333333"/>
                </a:solidFill>
                <a:effectLst/>
                <a:latin typeface="Times New Roman" panose="02020603050405020304" pitchFamily="18" charset="0"/>
              </a:rPr>
              <a:t>form</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where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offences</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belonging</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to</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list</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should</a:t>
            </a:r>
            <a:r>
              <a:rPr lang="hu-HU" b="0" i="0" u="none" strike="noStrike" dirty="0">
                <a:solidFill>
                  <a:srgbClr val="333333"/>
                </a:solidFill>
                <a:effectLst/>
                <a:latin typeface="Times New Roman" panose="02020603050405020304" pitchFamily="18" charset="0"/>
              </a:rPr>
              <a:t> be ‘</a:t>
            </a:r>
            <a:r>
              <a:rPr lang="hu-HU" b="0" i="0" u="none" strike="noStrike" dirty="0" err="1">
                <a:solidFill>
                  <a:srgbClr val="333333"/>
                </a:solidFill>
                <a:effectLst/>
                <a:latin typeface="Times New Roman" panose="02020603050405020304" pitchFamily="18" charset="0"/>
              </a:rPr>
              <a:t>ticked</a:t>
            </a:r>
            <a:r>
              <a:rPr lang="hu-HU" b="0" i="0" u="none" strike="noStrike" dirty="0">
                <a:solidFill>
                  <a:srgbClr val="333333"/>
                </a:solidFill>
                <a:effectLst/>
                <a:latin typeface="Times New Roman" panose="02020603050405020304" pitchFamily="18" charset="0"/>
              </a:rPr>
              <a:t>’.</a:t>
            </a:r>
          </a:p>
          <a:p>
            <a:pPr marL="68580" indent="0" algn="just">
              <a:buNone/>
            </a:pPr>
            <a:br>
              <a:rPr lang="hu-HU" dirty="0"/>
            </a:br>
            <a:r>
              <a:rPr lang="hu-HU" b="0" i="0" u="none" strike="noStrike" dirty="0" err="1">
                <a:solidFill>
                  <a:srgbClr val="333333"/>
                </a:solidFill>
                <a:effectLst/>
                <a:latin typeface="Times New Roman" panose="02020603050405020304" pitchFamily="18" charset="0"/>
              </a:rPr>
              <a:t>It</a:t>
            </a:r>
            <a:r>
              <a:rPr lang="hu-HU" b="0" i="0" u="none" strike="noStrike" dirty="0">
                <a:solidFill>
                  <a:srgbClr val="333333"/>
                </a:solidFill>
                <a:effectLst/>
                <a:latin typeface="Times New Roman" panose="02020603050405020304" pitchFamily="18" charset="0"/>
              </a:rPr>
              <a:t> is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1" i="0" u="none" strike="noStrike" dirty="0" err="1">
                <a:solidFill>
                  <a:srgbClr val="7030A0"/>
                </a:solidFill>
                <a:effectLst/>
                <a:latin typeface="Times New Roman" panose="02020603050405020304" pitchFamily="18" charset="0"/>
              </a:rPr>
              <a:t>issuing</a:t>
            </a:r>
            <a:r>
              <a:rPr lang="hu-HU" b="1" i="0" u="none" strike="noStrike" dirty="0">
                <a:solidFill>
                  <a:srgbClr val="7030A0"/>
                </a:solidFill>
                <a:effectLst/>
                <a:latin typeface="Times New Roman" panose="02020603050405020304" pitchFamily="18" charset="0"/>
              </a:rPr>
              <a:t> </a:t>
            </a:r>
            <a:r>
              <a:rPr lang="hu-HU" b="1" i="0" u="none" strike="noStrike" dirty="0" err="1">
                <a:solidFill>
                  <a:srgbClr val="7030A0"/>
                </a:solidFill>
                <a:effectLst/>
                <a:latin typeface="Times New Roman" panose="02020603050405020304" pitchFamily="18" charset="0"/>
              </a:rPr>
              <a:t>Member</a:t>
            </a:r>
            <a:r>
              <a:rPr lang="hu-HU" b="1" i="0" u="none" strike="noStrike" dirty="0">
                <a:solidFill>
                  <a:srgbClr val="7030A0"/>
                </a:solidFill>
                <a:effectLst/>
                <a:latin typeface="Times New Roman" panose="02020603050405020304" pitchFamily="18" charset="0"/>
              </a:rPr>
              <a:t> </a:t>
            </a:r>
            <a:r>
              <a:rPr lang="hu-HU" b="1" i="0" u="none" strike="noStrike" dirty="0" err="1">
                <a:solidFill>
                  <a:srgbClr val="7030A0"/>
                </a:solidFill>
                <a:effectLst/>
                <a:latin typeface="Times New Roman" panose="02020603050405020304" pitchFamily="18" charset="0"/>
              </a:rPr>
              <a:t>State’s</a:t>
            </a:r>
            <a:r>
              <a:rPr lang="hu-HU" b="1" i="0" u="none" strike="noStrike" dirty="0">
                <a:solidFill>
                  <a:srgbClr val="7030A0"/>
                </a:solidFill>
                <a:effectLst/>
                <a:latin typeface="Times New Roman" panose="02020603050405020304" pitchFamily="18" charset="0"/>
              </a:rPr>
              <a:t> </a:t>
            </a:r>
            <a:r>
              <a:rPr lang="hu-HU" b="1" i="0" u="none" strike="noStrike" dirty="0" err="1">
                <a:solidFill>
                  <a:srgbClr val="7030A0"/>
                </a:solidFill>
                <a:effectLst/>
                <a:latin typeface="Times New Roman" panose="02020603050405020304" pitchFamily="18" charset="0"/>
              </a:rPr>
              <a:t>law</a:t>
            </a:r>
            <a:r>
              <a:rPr lang="hu-HU" b="1" i="0" u="none" strike="noStrike" dirty="0">
                <a:solidFill>
                  <a:srgbClr val="7030A0"/>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which</a:t>
            </a:r>
            <a:r>
              <a:rPr lang="hu-HU" b="0" i="0" u="none" strike="noStrike" dirty="0">
                <a:solidFill>
                  <a:srgbClr val="333333"/>
                </a:solidFill>
                <a:effectLst/>
                <a:latin typeface="Times New Roman" panose="02020603050405020304" pitchFamily="18" charset="0"/>
              </a:rPr>
              <a:t> is </a:t>
            </a:r>
            <a:r>
              <a:rPr lang="hu-HU" b="0" i="0" u="none" strike="noStrike" dirty="0" err="1">
                <a:solidFill>
                  <a:srgbClr val="333333"/>
                </a:solidFill>
                <a:effectLst/>
                <a:latin typeface="Times New Roman" panose="02020603050405020304" pitchFamily="18" charset="0"/>
              </a:rPr>
              <a:t>decisive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This</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was</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confirmed</a:t>
            </a:r>
            <a:r>
              <a:rPr lang="hu-HU" b="0" i="0" u="none" strike="noStrike" dirty="0">
                <a:solidFill>
                  <a:srgbClr val="333333"/>
                </a:solidFill>
                <a:effectLst/>
                <a:latin typeface="Times New Roman" panose="02020603050405020304" pitchFamily="18" charset="0"/>
              </a:rPr>
              <a:t> in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judgment</a:t>
            </a:r>
            <a:r>
              <a:rPr lang="hu-HU" b="0" i="0" u="none" strike="noStrike" dirty="0">
                <a:solidFill>
                  <a:srgbClr val="333333"/>
                </a:solidFill>
                <a:effectLst/>
                <a:latin typeface="Times New Roman" panose="02020603050405020304" pitchFamily="18" charset="0"/>
              </a:rPr>
              <a:t> in </a:t>
            </a:r>
            <a:r>
              <a:rPr lang="hu-HU" b="0" i="0" u="none" strike="noStrike" dirty="0" err="1">
                <a:solidFill>
                  <a:srgbClr val="333333"/>
                </a:solidFill>
                <a:effectLst/>
                <a:latin typeface="Times New Roman" panose="02020603050405020304" pitchFamily="18" charset="0"/>
              </a:rPr>
              <a:t>Case</a:t>
            </a:r>
            <a:r>
              <a:rPr lang="hu-HU" b="0" i="0" u="none" strike="noStrike" dirty="0">
                <a:solidFill>
                  <a:srgbClr val="333333"/>
                </a:solidFill>
                <a:effectLst/>
                <a:latin typeface="Times New Roman" panose="02020603050405020304" pitchFamily="18" charset="0"/>
              </a:rPr>
              <a:t> </a:t>
            </a:r>
            <a:r>
              <a:rPr lang="hu-HU" b="1" i="0" u="none" strike="noStrike" dirty="0">
                <a:solidFill>
                  <a:srgbClr val="FF0000"/>
                </a:solidFill>
                <a:effectLst/>
                <a:latin typeface="Times New Roman" panose="02020603050405020304" pitchFamily="18" charset="0"/>
              </a:rPr>
              <a:t>C-303/05 </a:t>
            </a:r>
            <a:r>
              <a:rPr lang="hu-HU" b="1" i="1" u="none" strike="noStrike" dirty="0" err="1">
                <a:solidFill>
                  <a:srgbClr val="FF0000"/>
                </a:solidFill>
                <a:effectLst/>
                <a:latin typeface="Times New Roman" panose="02020603050405020304" pitchFamily="18" charset="0"/>
              </a:rPr>
              <a:t>Advocaten</a:t>
            </a:r>
            <a:r>
              <a:rPr lang="hu-HU" b="1" i="1" u="none" strike="noStrike" dirty="0">
                <a:solidFill>
                  <a:srgbClr val="FF0000"/>
                </a:solidFill>
                <a:effectLst/>
                <a:latin typeface="Times New Roman" panose="02020603050405020304" pitchFamily="18" charset="0"/>
              </a:rPr>
              <a:t> </a:t>
            </a:r>
            <a:r>
              <a:rPr lang="hu-HU" b="1" i="1" u="none" strike="noStrike" dirty="0" err="1">
                <a:solidFill>
                  <a:srgbClr val="FF0000"/>
                </a:solidFill>
                <a:effectLst/>
                <a:latin typeface="Times New Roman" panose="02020603050405020304" pitchFamily="18" charset="0"/>
              </a:rPr>
              <a:t>voor</a:t>
            </a:r>
            <a:r>
              <a:rPr lang="hu-HU" b="1" i="1" u="none" strike="noStrike" dirty="0">
                <a:solidFill>
                  <a:srgbClr val="FF0000"/>
                </a:solidFill>
                <a:effectLst/>
                <a:latin typeface="Times New Roman" panose="02020603050405020304" pitchFamily="18" charset="0"/>
              </a:rPr>
              <a:t> de </a:t>
            </a:r>
            <a:r>
              <a:rPr lang="hu-HU" b="1" i="1" u="none" strike="noStrike" dirty="0" err="1">
                <a:solidFill>
                  <a:srgbClr val="FF0000"/>
                </a:solidFill>
                <a:effectLst/>
                <a:latin typeface="Times New Roman" panose="02020603050405020304" pitchFamily="18" charset="0"/>
              </a:rPr>
              <a:t>Wereld</a:t>
            </a:r>
            <a:r>
              <a:rPr lang="hu-HU" b="0" i="0" u="none" strike="noStrike" dirty="0">
                <a:solidFill>
                  <a:srgbClr val="333333"/>
                </a:solidFill>
                <a:effectLst/>
                <a:latin typeface="Times New Roman" panose="02020603050405020304" pitchFamily="18" charset="0"/>
              </a:rPr>
              <a:t>  (2007) </a:t>
            </a:r>
            <a:r>
              <a:rPr lang="hu-HU" b="0" i="0" u="none" strike="noStrike" dirty="0" err="1">
                <a:solidFill>
                  <a:srgbClr val="333333"/>
                </a:solidFill>
                <a:effectLst/>
                <a:latin typeface="Times New Roman" panose="02020603050405020304" pitchFamily="18" charset="0"/>
              </a:rPr>
              <a:t>where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Court</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Justice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held</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that</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Article</a:t>
            </a:r>
            <a:r>
              <a:rPr lang="hu-HU" b="0" i="0" u="none" strike="noStrike" dirty="0">
                <a:solidFill>
                  <a:srgbClr val="333333"/>
                </a:solidFill>
                <a:effectLst/>
                <a:latin typeface="Times New Roman" panose="02020603050405020304" pitchFamily="18" charset="0"/>
              </a:rPr>
              <a:t> 2(2) of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Framework Decision </a:t>
            </a:r>
            <a:r>
              <a:rPr lang="hu-HU" b="0" i="0" u="none" strike="noStrike" dirty="0" err="1">
                <a:solidFill>
                  <a:srgbClr val="333333"/>
                </a:solidFill>
                <a:effectLst/>
                <a:latin typeface="Times New Roman" panose="02020603050405020304" pitchFamily="18" charset="0"/>
              </a:rPr>
              <a:t>on</a:t>
            </a:r>
            <a:r>
              <a:rPr lang="hu-HU" b="0" i="0" u="none" strike="noStrike" dirty="0">
                <a:solidFill>
                  <a:srgbClr val="333333"/>
                </a:solidFill>
                <a:effectLst/>
                <a:latin typeface="Times New Roman" panose="02020603050405020304" pitchFamily="18" charset="0"/>
              </a:rPr>
              <a:t> EAW is </a:t>
            </a:r>
            <a:r>
              <a:rPr lang="hu-HU" b="0" i="0" u="none" strike="noStrike" dirty="0" err="1">
                <a:solidFill>
                  <a:srgbClr val="333333"/>
                </a:solidFill>
                <a:effectLst/>
                <a:latin typeface="Times New Roman" panose="02020603050405020304" pitchFamily="18" charset="0"/>
              </a:rPr>
              <a:t>not</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incompatible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with</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principle</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legality</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criminal</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offences</a:t>
            </a:r>
            <a:r>
              <a:rPr lang="hu-HU" b="0" i="0" u="none" strike="noStrike" dirty="0">
                <a:solidFill>
                  <a:srgbClr val="333333"/>
                </a:solidFill>
                <a:effectLst/>
                <a:latin typeface="Times New Roman" panose="02020603050405020304" pitchFamily="18" charset="0"/>
              </a:rPr>
              <a:t> and </a:t>
            </a:r>
            <a:r>
              <a:rPr lang="hu-HU" b="0" i="0" u="none" strike="noStrike" dirty="0" err="1">
                <a:solidFill>
                  <a:srgbClr val="333333"/>
                </a:solidFill>
                <a:effectLst/>
                <a:latin typeface="Times New Roman" panose="02020603050405020304" pitchFamily="18" charset="0"/>
              </a:rPr>
              <a:t>penalties</a:t>
            </a:r>
            <a:r>
              <a:rPr lang="hu-HU" b="0" i="0" u="none" strike="noStrike" dirty="0">
                <a:solidFill>
                  <a:srgbClr val="333333"/>
                </a:solidFill>
                <a:effectLst/>
                <a:latin typeface="Times New Roman" panose="02020603050405020304" pitchFamily="18" charset="0"/>
              </a:rPr>
              <a:t> and </a:t>
            </a:r>
            <a:r>
              <a:rPr lang="hu-HU" b="0" i="0" u="none" strike="noStrike" dirty="0" err="1">
                <a:solidFill>
                  <a:srgbClr val="333333"/>
                </a:solidFill>
                <a:effectLst/>
                <a:latin typeface="Times New Roman" panose="02020603050405020304" pitchFamily="18" charset="0"/>
              </a:rPr>
              <a:t>does</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not</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breach</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the</a:t>
            </a:r>
            <a:r>
              <a:rPr lang="hu-HU" b="0" i="0" u="none" strike="noStrike" dirty="0">
                <a:solidFill>
                  <a:srgbClr val="333333"/>
                </a:solidFill>
                <a:effectLst/>
                <a:latin typeface="Times New Roman" panose="02020603050405020304" pitchFamily="18" charset="0"/>
              </a:rPr>
              <a:t> </a:t>
            </a:r>
            <a:r>
              <a:rPr lang="hu-HU" b="0" i="0" u="none" strike="noStrike" dirty="0" err="1">
                <a:solidFill>
                  <a:srgbClr val="333333"/>
                </a:solidFill>
                <a:effectLst/>
                <a:latin typeface="Times New Roman" panose="02020603050405020304" pitchFamily="18" charset="0"/>
              </a:rPr>
              <a:t>principle</a:t>
            </a:r>
            <a:r>
              <a:rPr lang="hu-HU" b="0" i="0" u="none" strike="noStrike" dirty="0">
                <a:solidFill>
                  <a:srgbClr val="333333"/>
                </a:solidFill>
                <a:effectLst/>
                <a:latin typeface="Times New Roman" panose="02020603050405020304" pitchFamily="18" charset="0"/>
              </a:rPr>
              <a:t> of </a:t>
            </a:r>
            <a:r>
              <a:rPr lang="hu-HU" b="0" i="0" u="none" strike="noStrike" dirty="0" err="1">
                <a:solidFill>
                  <a:srgbClr val="333333"/>
                </a:solidFill>
                <a:effectLst/>
                <a:latin typeface="Times New Roman" panose="02020603050405020304" pitchFamily="18" charset="0"/>
              </a:rPr>
              <a:t>equality</a:t>
            </a:r>
            <a:r>
              <a:rPr lang="hu-HU" b="0" i="0" u="none" strike="noStrike" dirty="0">
                <a:solidFill>
                  <a:srgbClr val="333333"/>
                </a:solidFill>
                <a:effectLst/>
                <a:latin typeface="Times New Roman" panose="02020603050405020304" pitchFamily="18" charset="0"/>
              </a:rPr>
              <a:t> and non-</a:t>
            </a:r>
            <a:r>
              <a:rPr lang="hu-HU" b="0" i="0" u="none" strike="noStrike" dirty="0" err="1">
                <a:solidFill>
                  <a:srgbClr val="333333"/>
                </a:solidFill>
                <a:effectLst/>
                <a:latin typeface="Times New Roman" panose="02020603050405020304" pitchFamily="18" charset="0"/>
              </a:rPr>
              <a:t>discrimination</a:t>
            </a:r>
            <a:r>
              <a:rPr lang="hu-HU" b="0" i="0" u="none" strike="noStrike" dirty="0">
                <a:solidFill>
                  <a:srgbClr val="333333"/>
                </a:solidFill>
                <a:effectLst/>
                <a:latin typeface="Times New Roman" panose="02020603050405020304" pitchFamily="18" charset="0"/>
              </a:rPr>
              <a:t>.</a:t>
            </a:r>
          </a:p>
          <a:p>
            <a:pPr marL="68580" indent="0" algn="just">
              <a:buNone/>
            </a:pPr>
            <a:r>
              <a:rPr lang="hu-HU" b="1" i="0" u="sng" strike="noStrike" dirty="0">
                <a:solidFill>
                  <a:srgbClr val="7030A0"/>
                </a:solidFill>
                <a:effectLst/>
                <a:latin typeface="Times New Roman" panose="02020603050405020304" pitchFamily="18" charset="0"/>
              </a:rPr>
              <a:t>The </a:t>
            </a:r>
            <a:r>
              <a:rPr lang="hu-HU" b="1" i="0" u="sng" strike="noStrike" dirty="0" err="1">
                <a:solidFill>
                  <a:srgbClr val="7030A0"/>
                </a:solidFill>
                <a:effectLst/>
                <a:latin typeface="Times New Roman" panose="02020603050405020304" pitchFamily="18" charset="0"/>
              </a:rPr>
              <a:t>executing</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judicial</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authority</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can</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only</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verify</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double</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criminality</a:t>
            </a:r>
            <a:r>
              <a:rPr lang="hu-HU" b="1" i="0" u="sng" strike="noStrike" dirty="0">
                <a:solidFill>
                  <a:srgbClr val="7030A0"/>
                </a:solidFill>
                <a:effectLst/>
                <a:latin typeface="Times New Roman" panose="02020603050405020304" pitchFamily="18" charset="0"/>
              </a:rPr>
              <a:t> in </a:t>
            </a:r>
            <a:r>
              <a:rPr lang="hu-HU" b="1" i="0" u="sng" strike="noStrike" dirty="0" err="1">
                <a:solidFill>
                  <a:srgbClr val="7030A0"/>
                </a:solidFill>
                <a:effectLst/>
                <a:latin typeface="Times New Roman" panose="02020603050405020304" pitchFamily="18" charset="0"/>
              </a:rPr>
              <a:t>respect</a:t>
            </a:r>
            <a:r>
              <a:rPr lang="hu-HU" b="1" i="0" u="sng" strike="noStrike" dirty="0">
                <a:solidFill>
                  <a:srgbClr val="7030A0"/>
                </a:solidFill>
                <a:effectLst/>
                <a:latin typeface="Times New Roman" panose="02020603050405020304" pitchFamily="18" charset="0"/>
              </a:rPr>
              <a:t> of </a:t>
            </a:r>
            <a:r>
              <a:rPr lang="hu-HU" b="1" i="0" u="sng" strike="noStrike" dirty="0" err="1">
                <a:solidFill>
                  <a:srgbClr val="7030A0"/>
                </a:solidFill>
                <a:effectLst/>
                <a:latin typeface="Times New Roman" panose="02020603050405020304" pitchFamily="18" charset="0"/>
              </a:rPr>
              <a:t>offences</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that</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are</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not</a:t>
            </a:r>
            <a:r>
              <a:rPr lang="hu-HU" b="1" i="0" u="sng" strike="noStrike" dirty="0">
                <a:solidFill>
                  <a:srgbClr val="7030A0"/>
                </a:solidFill>
                <a:effectLst/>
                <a:latin typeface="Times New Roman" panose="02020603050405020304" pitchFamily="18" charset="0"/>
              </a:rPr>
              <a:t> in </a:t>
            </a:r>
            <a:r>
              <a:rPr lang="hu-HU" b="1" i="0" u="sng" strike="noStrike" dirty="0" err="1">
                <a:solidFill>
                  <a:srgbClr val="7030A0"/>
                </a:solidFill>
                <a:effectLst/>
                <a:latin typeface="Times New Roman" panose="02020603050405020304" pitchFamily="18" charset="0"/>
              </a:rPr>
              <a:t>the</a:t>
            </a:r>
            <a:r>
              <a:rPr lang="hu-HU" b="1" i="0" u="sng" strike="noStrike" dirty="0">
                <a:solidFill>
                  <a:srgbClr val="7030A0"/>
                </a:solidFill>
                <a:effectLst/>
                <a:latin typeface="Times New Roman" panose="02020603050405020304" pitchFamily="18" charset="0"/>
              </a:rPr>
              <a:t> </a:t>
            </a:r>
            <a:r>
              <a:rPr lang="hu-HU" b="1" i="0" u="sng" strike="noStrike" dirty="0" err="1">
                <a:solidFill>
                  <a:srgbClr val="7030A0"/>
                </a:solidFill>
                <a:effectLst/>
                <a:latin typeface="Times New Roman" panose="02020603050405020304" pitchFamily="18" charset="0"/>
              </a:rPr>
              <a:t>list</a:t>
            </a:r>
            <a:r>
              <a:rPr lang="hu-HU" b="1" i="0" u="sng" strike="noStrike" dirty="0">
                <a:solidFill>
                  <a:srgbClr val="7030A0"/>
                </a:solidFill>
                <a:effectLst/>
                <a:latin typeface="Times New Roman" panose="02020603050405020304" pitchFamily="18" charset="0"/>
              </a:rPr>
              <a:t> of 32 </a:t>
            </a:r>
            <a:r>
              <a:rPr lang="hu-HU" b="1" i="0" u="sng" strike="noStrike" dirty="0" err="1">
                <a:solidFill>
                  <a:srgbClr val="7030A0"/>
                </a:solidFill>
                <a:effectLst/>
                <a:latin typeface="Times New Roman" panose="02020603050405020304" pitchFamily="18" charset="0"/>
              </a:rPr>
              <a:t>offences</a:t>
            </a:r>
            <a:endParaRPr lang="en-GB" b="1" u="sng" dirty="0">
              <a:solidFill>
                <a:srgbClr val="7030A0"/>
              </a:solidFill>
            </a:endParaRPr>
          </a:p>
        </p:txBody>
      </p:sp>
    </p:spTree>
    <p:extLst>
      <p:ext uri="{BB962C8B-B14F-4D97-AF65-F5344CB8AC3E}">
        <p14:creationId xmlns:p14="http://schemas.microsoft.com/office/powerpoint/2010/main" val="2349399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620688"/>
            <a:ext cx="7024744" cy="936104"/>
          </a:xfrm>
        </p:spPr>
        <p:txBody>
          <a:bodyPr>
            <a:normAutofit/>
          </a:bodyPr>
          <a:lstStyle/>
          <a:p>
            <a:r>
              <a:rPr lang="en-US" b="1" i="1"/>
              <a:t>Article 2 para. 4. </a:t>
            </a:r>
          </a:p>
        </p:txBody>
      </p:sp>
      <p:sp>
        <p:nvSpPr>
          <p:cNvPr id="3" name="Tartalom helye 2"/>
          <p:cNvSpPr>
            <a:spLocks noGrp="1"/>
          </p:cNvSpPr>
          <p:nvPr>
            <p:ph idx="1"/>
          </p:nvPr>
        </p:nvSpPr>
        <p:spPr>
          <a:xfrm>
            <a:off x="1043492" y="1556792"/>
            <a:ext cx="6777317" cy="4275837"/>
          </a:xfrm>
        </p:spPr>
        <p:txBody>
          <a:bodyPr/>
          <a:lstStyle/>
          <a:p>
            <a:pPr marL="68580" indent="0">
              <a:buNone/>
            </a:pPr>
            <a:r>
              <a:rPr lang="en-GB" dirty="0"/>
              <a:t>For offences other than those covered by paragraph 2, surrender may be subject to the condition that </a:t>
            </a:r>
            <a:endParaRPr lang="hu-HU" dirty="0"/>
          </a:p>
          <a:p>
            <a:pPr marL="68580" indent="0">
              <a:buNone/>
            </a:pPr>
            <a:endParaRPr lang="hu-HU" dirty="0"/>
          </a:p>
          <a:p>
            <a:pPr marL="68580" indent="0">
              <a:buNone/>
            </a:pPr>
            <a:r>
              <a:rPr lang="en-GB" b="1" dirty="0"/>
              <a:t>the acts constitute an offence under the law of the executing Member State, whatever the constituent elements or however it is described.</a:t>
            </a:r>
            <a:r>
              <a:rPr lang="hu-HU" b="1" dirty="0"/>
              <a:t> </a:t>
            </a:r>
          </a:p>
          <a:p>
            <a:pPr marL="68580" indent="0">
              <a:buNone/>
            </a:pPr>
            <a:r>
              <a:rPr lang="en-US" b="1" dirty="0"/>
              <a:t>(Double criminality)</a:t>
            </a:r>
          </a:p>
        </p:txBody>
      </p:sp>
    </p:spTree>
    <p:extLst>
      <p:ext uri="{BB962C8B-B14F-4D97-AF65-F5344CB8AC3E}">
        <p14:creationId xmlns:p14="http://schemas.microsoft.com/office/powerpoint/2010/main" val="2538741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11DBAEA-FD5F-577D-22B4-CA8029EC46C6}"/>
              </a:ext>
            </a:extLst>
          </p:cNvPr>
          <p:cNvSpPr>
            <a:spLocks noGrp="1"/>
          </p:cNvSpPr>
          <p:nvPr>
            <p:ph idx="1"/>
          </p:nvPr>
        </p:nvSpPr>
        <p:spPr>
          <a:xfrm>
            <a:off x="539552" y="764704"/>
            <a:ext cx="8136904" cy="5544616"/>
          </a:xfrm>
        </p:spPr>
        <p:txBody>
          <a:bodyPr>
            <a:normAutofit lnSpcReduction="10000"/>
          </a:bodyPr>
          <a:lstStyle/>
          <a:p>
            <a:pPr marL="68580" indent="0">
              <a:buNone/>
            </a:pPr>
            <a:r>
              <a:rPr lang="en-US" sz="4000" b="1" dirty="0">
                <a:solidFill>
                  <a:srgbClr val="FF0000"/>
                </a:solidFill>
              </a:rPr>
              <a:t>Case C-168/21 Procureur </a:t>
            </a:r>
            <a:r>
              <a:rPr lang="en-US" sz="4000" b="1" dirty="0" err="1">
                <a:solidFill>
                  <a:srgbClr val="FF0000"/>
                </a:solidFill>
              </a:rPr>
              <a:t>général</a:t>
            </a:r>
            <a:r>
              <a:rPr lang="en-US" sz="4000" b="1" dirty="0">
                <a:solidFill>
                  <a:srgbClr val="FF0000"/>
                </a:solidFill>
              </a:rPr>
              <a:t> </a:t>
            </a:r>
            <a:r>
              <a:rPr lang="en-US" sz="4000" b="1" dirty="0" err="1">
                <a:solidFill>
                  <a:srgbClr val="FF0000"/>
                </a:solidFill>
              </a:rPr>
              <a:t>près</a:t>
            </a:r>
            <a:r>
              <a:rPr lang="en-US" sz="4000" b="1" dirty="0">
                <a:solidFill>
                  <a:srgbClr val="FF0000"/>
                </a:solidFill>
              </a:rPr>
              <a:t> la </a:t>
            </a:r>
            <a:r>
              <a:rPr lang="en-US" sz="4000" b="1" dirty="0" err="1">
                <a:solidFill>
                  <a:srgbClr val="FF0000"/>
                </a:solidFill>
              </a:rPr>
              <a:t>cour</a:t>
            </a:r>
            <a:r>
              <a:rPr lang="en-US" sz="4000" b="1" dirty="0">
                <a:solidFill>
                  <a:srgbClr val="FF0000"/>
                </a:solidFill>
              </a:rPr>
              <a:t> </a:t>
            </a:r>
            <a:r>
              <a:rPr lang="en-US" sz="4000" b="1" dirty="0" err="1">
                <a:solidFill>
                  <a:srgbClr val="FF0000"/>
                </a:solidFill>
              </a:rPr>
              <a:t>d'appel</a:t>
            </a:r>
            <a:r>
              <a:rPr lang="en-US" sz="4000" b="1" dirty="0">
                <a:solidFill>
                  <a:srgbClr val="FF0000"/>
                </a:solidFill>
              </a:rPr>
              <a:t> </a:t>
            </a:r>
            <a:r>
              <a:rPr lang="en-US" sz="4000" b="1" dirty="0" err="1">
                <a:solidFill>
                  <a:srgbClr val="FF0000"/>
                </a:solidFill>
              </a:rPr>
              <a:t>d'Angers</a:t>
            </a:r>
            <a:r>
              <a:rPr lang="en-US" sz="4000" b="1" dirty="0">
                <a:solidFill>
                  <a:srgbClr val="FF0000"/>
                </a:solidFill>
              </a:rPr>
              <a:t>  </a:t>
            </a:r>
            <a:r>
              <a:rPr lang="en-US" dirty="0"/>
              <a:t>(20), the Court of Justice confirmed that the condition of double criminality under Articles 2(4) and 4(1) of the Framework Decision on EAW </a:t>
            </a:r>
            <a:r>
              <a:rPr lang="en-US" b="1" dirty="0">
                <a:solidFill>
                  <a:srgbClr val="00B050"/>
                </a:solidFill>
              </a:rPr>
              <a:t>will be met </a:t>
            </a:r>
            <a:r>
              <a:rPr lang="en-US" dirty="0"/>
              <a:t>where the </a:t>
            </a:r>
            <a:r>
              <a:rPr lang="en-US" dirty="0">
                <a:solidFill>
                  <a:srgbClr val="0070C0"/>
                </a:solidFill>
              </a:rPr>
              <a:t>EAW</a:t>
            </a:r>
            <a:r>
              <a:rPr lang="en-US" dirty="0"/>
              <a:t> is issued for the purpose of enforcing a custodial sentence for acts which relate, in the </a:t>
            </a:r>
            <a:r>
              <a:rPr lang="en-US" b="1" dirty="0">
                <a:solidFill>
                  <a:srgbClr val="C00000"/>
                </a:solidFill>
              </a:rPr>
              <a:t>issuing Member State</a:t>
            </a:r>
            <a:r>
              <a:rPr lang="en-US" dirty="0"/>
              <a:t>, to an offence requiring that those acts impair a </a:t>
            </a:r>
            <a:r>
              <a:rPr lang="en-US" b="1" dirty="0">
                <a:solidFill>
                  <a:srgbClr val="FF0000"/>
                </a:solidFill>
              </a:rPr>
              <a:t>legal interest protected in that Member State,</a:t>
            </a:r>
            <a:r>
              <a:rPr lang="en-US" dirty="0"/>
              <a:t> </a:t>
            </a:r>
            <a:r>
              <a:rPr lang="en-US" dirty="0">
                <a:solidFill>
                  <a:srgbClr val="0070C0"/>
                </a:solidFill>
              </a:rPr>
              <a:t>even when the impairment of a corresponding legal interest </a:t>
            </a:r>
            <a:r>
              <a:rPr lang="en-US" b="1" dirty="0">
                <a:solidFill>
                  <a:srgbClr val="0070C0"/>
                </a:solidFill>
              </a:rPr>
              <a:t>is not a constituent element of the criminal offence under the law of the executing Member State.</a:t>
            </a:r>
            <a:endParaRPr lang="hu-HU" b="1" dirty="0">
              <a:solidFill>
                <a:srgbClr val="0070C0"/>
              </a:solidFill>
            </a:endParaRPr>
          </a:p>
        </p:txBody>
      </p:sp>
    </p:spTree>
    <p:extLst>
      <p:ext uri="{BB962C8B-B14F-4D97-AF65-F5344CB8AC3E}">
        <p14:creationId xmlns:p14="http://schemas.microsoft.com/office/powerpoint/2010/main" val="1460129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9ECDD51-F8EF-BDDC-A1F7-C67CF98C133E}"/>
              </a:ext>
            </a:extLst>
          </p:cNvPr>
          <p:cNvSpPr>
            <a:spLocks noGrp="1"/>
          </p:cNvSpPr>
          <p:nvPr>
            <p:ph idx="1"/>
          </p:nvPr>
        </p:nvSpPr>
        <p:spPr>
          <a:xfrm>
            <a:off x="395536" y="836712"/>
            <a:ext cx="8352928" cy="5616624"/>
          </a:xfrm>
        </p:spPr>
        <p:txBody>
          <a:bodyPr>
            <a:normAutofit lnSpcReduction="10000"/>
          </a:bodyPr>
          <a:lstStyle/>
          <a:p>
            <a:pPr marL="68580" indent="0">
              <a:buNone/>
            </a:pPr>
            <a:r>
              <a:rPr lang="en-US" b="1" u="sng" dirty="0">
                <a:solidFill>
                  <a:srgbClr val="0070C0"/>
                </a:solidFill>
              </a:rPr>
              <a:t>Italian judicial authorities issued a European arrest warrant </a:t>
            </a:r>
            <a:r>
              <a:rPr lang="en-US" dirty="0"/>
              <a:t>against KL for the purpose of </a:t>
            </a:r>
            <a:r>
              <a:rPr lang="en-US" b="1" dirty="0">
                <a:solidFill>
                  <a:srgbClr val="FF0000"/>
                </a:solidFill>
              </a:rPr>
              <a:t>enforcing a custodial sentence of 12 years and 6 months, </a:t>
            </a:r>
            <a:r>
              <a:rPr lang="en-US" dirty="0"/>
              <a:t>handed down by the judgment of the Corte </a:t>
            </a:r>
            <a:r>
              <a:rPr lang="en-US" dirty="0" err="1"/>
              <a:t>d’appello</a:t>
            </a:r>
            <a:r>
              <a:rPr lang="en-US" dirty="0"/>
              <a:t> di Genova (Court of Appeal, Genoa, Italy)</a:t>
            </a:r>
          </a:p>
          <a:p>
            <a:pPr marL="68580" indent="0">
              <a:buNone/>
            </a:pPr>
            <a:endParaRPr lang="en-US" dirty="0"/>
          </a:p>
          <a:p>
            <a:pPr marL="68580" indent="0">
              <a:buNone/>
            </a:pPr>
            <a:r>
              <a:rPr lang="en-US" dirty="0"/>
              <a:t>This is a cumulative sentence representing four sentences imposed for four offences, namely, first, theft committed in conjunction with others and while carrying a weapon, punishable by 1 year’s imprisonment; </a:t>
            </a:r>
            <a:r>
              <a:rPr lang="en-US" b="1" dirty="0">
                <a:solidFill>
                  <a:srgbClr val="0070C0"/>
                </a:solidFill>
              </a:rPr>
              <a:t>secondly, devastation and looting, punishable by 10 years’ imprisonment;</a:t>
            </a:r>
            <a:r>
              <a:rPr lang="en-US" dirty="0"/>
              <a:t> thirdly, carrying a weapon, punishable by 9 months’ imprisonment; and, fourthly, the detonation of explosive devices, punishable by 9 months’ imprisonment.</a:t>
            </a:r>
            <a:endParaRPr lang="hu-HU" dirty="0"/>
          </a:p>
        </p:txBody>
      </p:sp>
    </p:spTree>
    <p:extLst>
      <p:ext uri="{BB962C8B-B14F-4D97-AF65-F5344CB8AC3E}">
        <p14:creationId xmlns:p14="http://schemas.microsoft.com/office/powerpoint/2010/main" val="1602002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6EC8F0C-1A54-DA42-1921-58B8D006F905}"/>
              </a:ext>
            </a:extLst>
          </p:cNvPr>
          <p:cNvSpPr>
            <a:spLocks noGrp="1"/>
          </p:cNvSpPr>
          <p:nvPr>
            <p:ph idx="1"/>
          </p:nvPr>
        </p:nvSpPr>
        <p:spPr>
          <a:xfrm>
            <a:off x="395536" y="620688"/>
            <a:ext cx="8280920" cy="6120680"/>
          </a:xfrm>
        </p:spPr>
        <p:txBody>
          <a:bodyPr>
            <a:normAutofit/>
          </a:bodyPr>
          <a:lstStyle/>
          <a:p>
            <a:pPr marL="68580" indent="0">
              <a:buNone/>
            </a:pPr>
            <a:r>
              <a:rPr lang="en-US" b="1" dirty="0">
                <a:solidFill>
                  <a:srgbClr val="0070C0"/>
                </a:solidFill>
              </a:rPr>
              <a:t>Italian law: </a:t>
            </a:r>
            <a:r>
              <a:rPr lang="en-US" dirty="0"/>
              <a:t>the offence of ‘devastation and looting’ relates to multiple acts of wholesale destruction and damage that not only result in losses to the owners of the property in question, </a:t>
            </a:r>
            <a:r>
              <a:rPr lang="en-US" b="1" u="sng" dirty="0">
                <a:solidFill>
                  <a:srgbClr val="0070C0"/>
                </a:solidFill>
              </a:rPr>
              <a:t>but also cause a </a:t>
            </a:r>
            <a:r>
              <a:rPr lang="en-US" b="1" u="sng" dirty="0">
                <a:solidFill>
                  <a:srgbClr val="C00000"/>
                </a:solidFill>
              </a:rPr>
              <a:t>breach of the public peace</a:t>
            </a:r>
            <a:r>
              <a:rPr lang="en-US" b="1" u="sng" dirty="0">
                <a:solidFill>
                  <a:srgbClr val="0070C0"/>
                </a:solidFill>
              </a:rPr>
              <a:t> by threatening the normal course of life in civil society</a:t>
            </a:r>
            <a:r>
              <a:rPr lang="en-US" dirty="0"/>
              <a:t>. </a:t>
            </a:r>
          </a:p>
          <a:p>
            <a:pPr marL="68580" indent="0">
              <a:buNone/>
            </a:pPr>
            <a:endParaRPr lang="en-US" dirty="0"/>
          </a:p>
          <a:p>
            <a:pPr marL="68580" indent="0">
              <a:buNone/>
            </a:pPr>
            <a:r>
              <a:rPr lang="en-US" b="1" dirty="0">
                <a:solidFill>
                  <a:srgbClr val="FF0000"/>
                </a:solidFill>
              </a:rPr>
              <a:t>French law: </a:t>
            </a:r>
            <a:r>
              <a:rPr lang="en-US" b="1" dirty="0">
                <a:solidFill>
                  <a:srgbClr val="C00000"/>
                </a:solidFill>
              </a:rPr>
              <a:t>there is no specific offence of endangering the public peace</a:t>
            </a:r>
            <a:r>
              <a:rPr lang="en-US" dirty="0"/>
              <a:t> through the wholesale destruction of movable or immovable property. The only such offences are destruction, damage or theft accompanied by damage, whether or not involving multiple offenders, causing loss to the owners of the property in question.</a:t>
            </a:r>
            <a:endParaRPr lang="hu-HU" dirty="0"/>
          </a:p>
        </p:txBody>
      </p:sp>
    </p:spTree>
    <p:extLst>
      <p:ext uri="{BB962C8B-B14F-4D97-AF65-F5344CB8AC3E}">
        <p14:creationId xmlns:p14="http://schemas.microsoft.com/office/powerpoint/2010/main" val="3838297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99CDA21-B47B-B1FB-C088-9275C4F129F1}"/>
              </a:ext>
            </a:extLst>
          </p:cNvPr>
          <p:cNvSpPr>
            <a:spLocks noGrp="1"/>
          </p:cNvSpPr>
          <p:nvPr>
            <p:ph idx="1"/>
          </p:nvPr>
        </p:nvSpPr>
        <p:spPr>
          <a:xfrm>
            <a:off x="1043492" y="764704"/>
            <a:ext cx="6777317" cy="5067925"/>
          </a:xfrm>
        </p:spPr>
        <p:txBody>
          <a:bodyPr>
            <a:normAutofit/>
          </a:bodyPr>
          <a:lstStyle/>
          <a:p>
            <a:pPr marL="68580" indent="0">
              <a:buNone/>
            </a:pPr>
            <a:r>
              <a:rPr lang="hu-HU" sz="4800" b="1" dirty="0">
                <a:solidFill>
                  <a:srgbClr val="0070C0"/>
                </a:solidFill>
                <a:latin typeface="Times New Roman" panose="02020603050405020304" pitchFamily="18" charset="0"/>
                <a:cs typeface="Times New Roman" panose="02020603050405020304" pitchFamily="18" charset="0"/>
              </a:rPr>
              <a:t>IV. </a:t>
            </a:r>
            <a:r>
              <a:rPr lang="de-DE" sz="4800" b="1" dirty="0">
                <a:solidFill>
                  <a:srgbClr val="0070C0"/>
                </a:solidFill>
                <a:latin typeface="Times New Roman" panose="02020603050405020304" pitchFamily="18" charset="0"/>
                <a:cs typeface="Times New Roman" panose="02020603050405020304" pitchFamily="18" charset="0"/>
              </a:rPr>
              <a:t>Ne bis in idem</a:t>
            </a:r>
          </a:p>
          <a:p>
            <a:pPr marL="68580" indent="0">
              <a:buNone/>
            </a:pPr>
            <a:endParaRPr lang="en-GB" sz="4800" b="1" dirty="0">
              <a:solidFill>
                <a:srgbClr val="0070C0"/>
              </a:solidFill>
              <a:latin typeface="Times New Roman" panose="02020603050405020304" pitchFamily="18" charset="0"/>
              <a:cs typeface="Times New Roman" panose="02020603050405020304" pitchFamily="18" charset="0"/>
            </a:endParaRPr>
          </a:p>
          <a:p>
            <a:pPr marL="68580" indent="0">
              <a:buNone/>
            </a:pPr>
            <a:r>
              <a:rPr lang="en-GB" sz="4800" b="1" dirty="0">
                <a:solidFill>
                  <a:srgbClr val="0070C0"/>
                </a:solidFill>
                <a:latin typeface="Times New Roman" panose="02020603050405020304" pitchFamily="18" charset="0"/>
                <a:cs typeface="Times New Roman" panose="02020603050405020304" pitchFamily="18" charset="0"/>
              </a:rPr>
              <a:t>	</a:t>
            </a:r>
            <a:endParaRPr lang="en-GB" sz="4800" dirty="0"/>
          </a:p>
        </p:txBody>
      </p:sp>
    </p:spTree>
    <p:extLst>
      <p:ext uri="{BB962C8B-B14F-4D97-AF65-F5344CB8AC3E}">
        <p14:creationId xmlns:p14="http://schemas.microsoft.com/office/powerpoint/2010/main" val="3670779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476672"/>
            <a:ext cx="7024744" cy="1440160"/>
          </a:xfrm>
        </p:spPr>
        <p:txBody>
          <a:bodyPr>
            <a:normAutofit/>
          </a:bodyPr>
          <a:lstStyle/>
          <a:p>
            <a:r>
              <a:rPr lang="en-US" b="1" i="1"/>
              <a:t>Article 3 Grounds for mandatory non-execution</a:t>
            </a:r>
          </a:p>
        </p:txBody>
      </p:sp>
      <p:sp>
        <p:nvSpPr>
          <p:cNvPr id="3" name="Tartalom helye 2"/>
          <p:cNvSpPr>
            <a:spLocks noGrp="1"/>
          </p:cNvSpPr>
          <p:nvPr>
            <p:ph idx="1"/>
          </p:nvPr>
        </p:nvSpPr>
        <p:spPr>
          <a:xfrm>
            <a:off x="539552" y="1916832"/>
            <a:ext cx="8064896" cy="4608512"/>
          </a:xfrm>
        </p:spPr>
        <p:txBody>
          <a:bodyPr>
            <a:normAutofit fontScale="92500" lnSpcReduction="20000"/>
          </a:bodyPr>
          <a:lstStyle/>
          <a:p>
            <a:pPr marL="68580" indent="0">
              <a:buNone/>
            </a:pPr>
            <a:r>
              <a:rPr lang="en-US" dirty="0"/>
              <a:t>1. if the offence on which the arrest warrant is based is covered by </a:t>
            </a:r>
            <a:r>
              <a:rPr lang="en-US" b="1" dirty="0">
                <a:solidFill>
                  <a:srgbClr val="FF0000"/>
                </a:solidFill>
              </a:rPr>
              <a:t>amnesty</a:t>
            </a:r>
            <a:r>
              <a:rPr lang="en-US" dirty="0"/>
              <a:t> in the executing Member State, where that State had jurisdiction to prosecute the offence under its own criminal law;</a:t>
            </a:r>
          </a:p>
          <a:p>
            <a:pPr marL="68580" indent="0">
              <a:buNone/>
            </a:pPr>
            <a:r>
              <a:rPr lang="en-US" b="1" dirty="0">
                <a:solidFill>
                  <a:srgbClr val="00B050"/>
                </a:solidFill>
              </a:rPr>
              <a:t>2. if the executing judicial authority is informed that the requested person</a:t>
            </a:r>
            <a:r>
              <a:rPr lang="en-US" dirty="0"/>
              <a:t> </a:t>
            </a:r>
            <a:r>
              <a:rPr lang="en-US" b="1" dirty="0">
                <a:solidFill>
                  <a:srgbClr val="FF0000"/>
                </a:solidFill>
              </a:rPr>
              <a:t>has been finally judged </a:t>
            </a:r>
            <a:r>
              <a:rPr lang="en-US" b="1" dirty="0">
                <a:solidFill>
                  <a:srgbClr val="00B050"/>
                </a:solidFill>
              </a:rPr>
              <a:t>by a Member State in respect of the same acts provided that, where there has been sentence, the sentence has been served or is currently being served or may no longer be executed under the law of the sentencing Member State;</a:t>
            </a:r>
            <a:r>
              <a:rPr lang="en-US" dirty="0"/>
              <a:t> (</a:t>
            </a:r>
            <a:r>
              <a:rPr lang="en-US" dirty="0">
                <a:solidFill>
                  <a:srgbClr val="FF0000"/>
                </a:solidFill>
              </a:rPr>
              <a:t>C‑261/09, </a:t>
            </a:r>
            <a:r>
              <a:rPr lang="en-US" dirty="0" err="1">
                <a:solidFill>
                  <a:srgbClr val="FF0000"/>
                </a:solidFill>
              </a:rPr>
              <a:t>Mantello</a:t>
            </a:r>
            <a:r>
              <a:rPr lang="en-US" dirty="0">
                <a:solidFill>
                  <a:srgbClr val="FF0000"/>
                </a:solidFill>
              </a:rPr>
              <a:t> case</a:t>
            </a:r>
            <a:r>
              <a:rPr lang="en-US" dirty="0"/>
              <a:t>)</a:t>
            </a:r>
          </a:p>
          <a:p>
            <a:pPr marL="68580" indent="0">
              <a:buNone/>
            </a:pPr>
            <a:r>
              <a:rPr lang="en-US" dirty="0"/>
              <a:t>3. if the person who is the subject of the European arrest warrant may not, owing to his </a:t>
            </a:r>
            <a:r>
              <a:rPr lang="en-US" b="1" u="sng" dirty="0"/>
              <a:t>age, be held criminally responsible for the acts </a:t>
            </a:r>
            <a:r>
              <a:rPr lang="en-US" dirty="0"/>
              <a:t>on which the arrest warrant is based under the law of the executing State.</a:t>
            </a:r>
          </a:p>
        </p:txBody>
      </p:sp>
    </p:spTree>
    <p:extLst>
      <p:ext uri="{BB962C8B-B14F-4D97-AF65-F5344CB8AC3E}">
        <p14:creationId xmlns:p14="http://schemas.microsoft.com/office/powerpoint/2010/main" val="1422963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95536" y="836712"/>
            <a:ext cx="8280920" cy="5544616"/>
          </a:xfrm>
        </p:spPr>
        <p:txBody>
          <a:bodyPr>
            <a:normAutofit fontScale="40000" lnSpcReduction="20000"/>
          </a:bodyPr>
          <a:lstStyle/>
          <a:p>
            <a:pPr marL="68580" indent="0" algn="l">
              <a:buNone/>
            </a:pPr>
            <a:r>
              <a:rPr lang="en-GB" sz="6000" b="1" dirty="0">
                <a:solidFill>
                  <a:srgbClr val="FF0000"/>
                </a:solidFill>
              </a:rPr>
              <a:t>Article 4 </a:t>
            </a:r>
            <a:r>
              <a:rPr lang="hu-HU" sz="4800" b="0" i="0" u="none" strike="noStrike" dirty="0" err="1">
                <a:solidFill>
                  <a:srgbClr val="333333"/>
                </a:solidFill>
                <a:effectLst/>
                <a:latin typeface="Tahoma" panose="020B0604030504040204" pitchFamily="34" charset="0"/>
              </a:rPr>
              <a:t>Grounds</a:t>
            </a:r>
            <a:r>
              <a:rPr lang="hu-HU" sz="4800" b="0" i="0" u="none" strike="noStrike" dirty="0">
                <a:solidFill>
                  <a:srgbClr val="333333"/>
                </a:solidFill>
                <a:effectLst/>
                <a:latin typeface="Tahoma" panose="020B0604030504040204" pitchFamily="34" charset="0"/>
              </a:rPr>
              <a:t> </a:t>
            </a:r>
            <a:r>
              <a:rPr lang="hu-HU" sz="4800" b="0" i="0" u="none" strike="noStrike" dirty="0" err="1">
                <a:solidFill>
                  <a:srgbClr val="333333"/>
                </a:solidFill>
                <a:effectLst/>
                <a:latin typeface="Tahoma" panose="020B0604030504040204" pitchFamily="34" charset="0"/>
              </a:rPr>
              <a:t>for</a:t>
            </a:r>
            <a:r>
              <a:rPr lang="hu-HU" sz="4800" b="0" i="0" u="none" strike="noStrike" dirty="0">
                <a:solidFill>
                  <a:srgbClr val="333333"/>
                </a:solidFill>
                <a:effectLst/>
                <a:latin typeface="Tahoma" panose="020B0604030504040204" pitchFamily="34" charset="0"/>
              </a:rPr>
              <a:t> </a:t>
            </a:r>
            <a:r>
              <a:rPr lang="hu-HU" sz="4800" b="0" i="0" u="none" strike="noStrike" dirty="0" err="1">
                <a:solidFill>
                  <a:srgbClr val="333333"/>
                </a:solidFill>
                <a:effectLst/>
                <a:latin typeface="Tahoma" panose="020B0604030504040204" pitchFamily="34" charset="0"/>
              </a:rPr>
              <a:t>optional</a:t>
            </a:r>
            <a:r>
              <a:rPr lang="hu-HU" sz="4800" b="0" i="0" u="none" strike="noStrike" dirty="0">
                <a:solidFill>
                  <a:srgbClr val="333333"/>
                </a:solidFill>
                <a:effectLst/>
                <a:latin typeface="Tahoma" panose="020B0604030504040204" pitchFamily="34" charset="0"/>
              </a:rPr>
              <a:t> non-</a:t>
            </a:r>
            <a:r>
              <a:rPr lang="hu-HU" sz="4800" b="0" i="0" u="none" strike="noStrike" dirty="0" err="1">
                <a:solidFill>
                  <a:srgbClr val="333333"/>
                </a:solidFill>
                <a:effectLst/>
                <a:latin typeface="Tahoma" panose="020B0604030504040204" pitchFamily="34" charset="0"/>
              </a:rPr>
              <a:t>execution</a:t>
            </a:r>
            <a:r>
              <a:rPr lang="hu-HU" sz="4800" b="0" i="0" u="none" strike="noStrike" dirty="0">
                <a:solidFill>
                  <a:srgbClr val="333333"/>
                </a:solidFill>
                <a:effectLst/>
                <a:latin typeface="Tahoma" panose="020B0604030504040204" pitchFamily="34" charset="0"/>
              </a:rPr>
              <a:t> of </a:t>
            </a:r>
            <a:r>
              <a:rPr lang="hu-HU" sz="4800" b="0" i="0" u="none" strike="noStrike" dirty="0" err="1">
                <a:solidFill>
                  <a:srgbClr val="333333"/>
                </a:solidFill>
                <a:effectLst/>
                <a:latin typeface="Tahoma" panose="020B0604030504040204" pitchFamily="34" charset="0"/>
              </a:rPr>
              <a:t>the</a:t>
            </a:r>
            <a:r>
              <a:rPr lang="hu-HU" sz="4800" b="0" i="0" u="none" strike="noStrike" dirty="0">
                <a:solidFill>
                  <a:srgbClr val="333333"/>
                </a:solidFill>
                <a:effectLst/>
                <a:latin typeface="Tahoma" panose="020B0604030504040204" pitchFamily="34" charset="0"/>
              </a:rPr>
              <a:t> European </a:t>
            </a:r>
            <a:r>
              <a:rPr lang="hu-HU" sz="4800" b="0" i="0" u="none" strike="noStrike" dirty="0" err="1">
                <a:solidFill>
                  <a:srgbClr val="333333"/>
                </a:solidFill>
                <a:effectLst/>
                <a:latin typeface="Tahoma" panose="020B0604030504040204" pitchFamily="34" charset="0"/>
              </a:rPr>
              <a:t>arrest</a:t>
            </a:r>
            <a:r>
              <a:rPr lang="hu-HU" sz="4800" b="0" i="0" u="none" strike="noStrike" dirty="0">
                <a:solidFill>
                  <a:srgbClr val="333333"/>
                </a:solidFill>
                <a:effectLst/>
                <a:latin typeface="Tahoma" panose="020B0604030504040204" pitchFamily="34" charset="0"/>
              </a:rPr>
              <a:t> </a:t>
            </a:r>
            <a:r>
              <a:rPr lang="hu-HU" sz="4800" b="0" i="0" u="none" strike="noStrike" dirty="0" err="1">
                <a:solidFill>
                  <a:srgbClr val="333333"/>
                </a:solidFill>
                <a:effectLst/>
                <a:latin typeface="Tahoma" panose="020B0604030504040204" pitchFamily="34" charset="0"/>
              </a:rPr>
              <a:t>warrant</a:t>
            </a:r>
            <a:br>
              <a:rPr lang="hu-HU" sz="4800" dirty="0"/>
            </a:br>
            <a:endParaRPr lang="en-GB" sz="6000" b="1" dirty="0">
              <a:solidFill>
                <a:srgbClr val="FF0000"/>
              </a:solidFill>
            </a:endParaRPr>
          </a:p>
          <a:p>
            <a:pPr marL="68580" indent="0">
              <a:buNone/>
            </a:pPr>
            <a:endParaRPr lang="en-GB" dirty="0"/>
          </a:p>
          <a:p>
            <a:pPr marL="68580" indent="0">
              <a:buNone/>
            </a:pPr>
            <a:r>
              <a:rPr lang="en-GB" sz="3500" dirty="0">
                <a:solidFill>
                  <a:srgbClr val="FF0000"/>
                </a:solidFill>
              </a:rPr>
              <a:t>2. where the person who is the subject of the European arrest warrant </a:t>
            </a:r>
            <a:r>
              <a:rPr lang="en-GB" dirty="0"/>
              <a:t>is being </a:t>
            </a:r>
            <a:r>
              <a:rPr lang="en-GB" b="1" u="sng" dirty="0"/>
              <a:t>prosecuted in the executing Member State for the same act as that on which the European arrest warrant </a:t>
            </a:r>
            <a:r>
              <a:rPr lang="en-GB" dirty="0"/>
              <a:t>is based;</a:t>
            </a:r>
          </a:p>
          <a:p>
            <a:pPr marL="68580" indent="0">
              <a:buNone/>
            </a:pPr>
            <a:endParaRPr lang="en-GB" dirty="0"/>
          </a:p>
          <a:p>
            <a:pPr marL="68580" indent="0">
              <a:buNone/>
            </a:pPr>
            <a:r>
              <a:rPr lang="en-GB" sz="3300" b="1" dirty="0">
                <a:solidFill>
                  <a:srgbClr val="FF0000"/>
                </a:solidFill>
              </a:rPr>
              <a:t>3. where the judicial authorities of the executing Member State have decided either not to prosecute for the offence on which the European arrest warrant is based or to halt proceedings, or where a final judgment has been passed upon the requested person in a Member State, in respect of the same acts, which prevents further proceedings;</a:t>
            </a:r>
          </a:p>
          <a:p>
            <a:pPr marL="68580" indent="0">
              <a:buNone/>
            </a:pPr>
            <a:endParaRPr lang="en-GB" dirty="0"/>
          </a:p>
          <a:p>
            <a:pPr marL="68580" indent="0">
              <a:buNone/>
            </a:pPr>
            <a:r>
              <a:rPr lang="en-GB" dirty="0"/>
              <a:t>4. where the criminal prosecution or punishment of the requested person is s</a:t>
            </a:r>
            <a:r>
              <a:rPr lang="en-GB" b="1" dirty="0"/>
              <a:t>tatute-barred according to the law of the executing Member State </a:t>
            </a:r>
            <a:r>
              <a:rPr lang="en-GB" dirty="0"/>
              <a:t>and the acts fall within the jurisdiction of that Member State under its own criminal law;</a:t>
            </a:r>
          </a:p>
          <a:p>
            <a:pPr marL="68580" indent="0">
              <a:buNone/>
            </a:pPr>
            <a:endParaRPr lang="en-GB" dirty="0"/>
          </a:p>
          <a:p>
            <a:pPr marL="68580" indent="0">
              <a:buNone/>
            </a:pPr>
            <a:r>
              <a:rPr lang="en-GB" sz="3800" dirty="0">
                <a:solidFill>
                  <a:srgbClr val="FF0000"/>
                </a:solidFill>
              </a:rPr>
              <a:t>5. if the executing judicial authority is informed that the requested person has </a:t>
            </a:r>
            <a:r>
              <a:rPr lang="en-GB" sz="3800" b="1" dirty="0">
                <a:solidFill>
                  <a:srgbClr val="FF0000"/>
                </a:solidFill>
              </a:rPr>
              <a:t>been finally judged by a third State in respect of the same acts provided that, where there has been sentence, the sentence has been served or is currently being served or may no longer be executed under the law of the sentencing country;</a:t>
            </a:r>
          </a:p>
          <a:p>
            <a:pPr marL="68580" indent="0">
              <a:buNone/>
            </a:pPr>
            <a:endParaRPr lang="en-GB" dirty="0"/>
          </a:p>
          <a:p>
            <a:pPr marL="68580" indent="0">
              <a:buNone/>
            </a:pPr>
            <a:r>
              <a:rPr lang="en-GB" dirty="0"/>
              <a:t>6. if the European arrest warrant has been issued for the purposes of execution of a custodial sentence or detention order, where the requested person is staying in, or is a national or a resident of the executing Member State and that State undertakes to execute the sentence or detention order in accordance with its domestic law;</a:t>
            </a:r>
          </a:p>
          <a:p>
            <a:pPr marL="68580" indent="0">
              <a:buNone/>
            </a:pPr>
            <a:endParaRPr lang="en-GB" dirty="0"/>
          </a:p>
          <a:p>
            <a:pPr marL="68580" indent="0">
              <a:buNone/>
            </a:pPr>
            <a:r>
              <a:rPr lang="en-GB" dirty="0"/>
              <a:t>7. where the European arrest warrant relates to offences which:</a:t>
            </a:r>
          </a:p>
          <a:p>
            <a:pPr marL="68580" indent="0">
              <a:buNone/>
            </a:pPr>
            <a:endParaRPr lang="en-GB" dirty="0"/>
          </a:p>
          <a:p>
            <a:pPr marL="68580" indent="0">
              <a:buNone/>
            </a:pPr>
            <a:r>
              <a:rPr lang="en-GB" dirty="0"/>
              <a:t>(a) are regarded by the law of the executing Member State as having been </a:t>
            </a:r>
            <a:r>
              <a:rPr lang="en-GB" b="1" dirty="0"/>
              <a:t>committed in whole or in part in the territory of the executing Member State </a:t>
            </a:r>
            <a:r>
              <a:rPr lang="en-GB" dirty="0"/>
              <a:t>or in a place treated as such; or</a:t>
            </a:r>
          </a:p>
          <a:p>
            <a:pPr marL="68580" indent="0">
              <a:buNone/>
            </a:pPr>
            <a:endParaRPr lang="en-GB" dirty="0"/>
          </a:p>
          <a:p>
            <a:pPr marL="68580" indent="0">
              <a:buNone/>
            </a:pPr>
            <a:r>
              <a:rPr lang="en-GB" dirty="0"/>
              <a:t>(b) have been committed </a:t>
            </a:r>
            <a:r>
              <a:rPr lang="en-GB" b="1" dirty="0"/>
              <a:t>outside the territory of the issuing Member State and the law of the executing Member State does not allow prosecution for the same offences when committed outside its territory.</a:t>
            </a:r>
            <a:endParaRPr lang="en-US" b="1" dirty="0"/>
          </a:p>
        </p:txBody>
      </p:sp>
    </p:spTree>
    <p:extLst>
      <p:ext uri="{BB962C8B-B14F-4D97-AF65-F5344CB8AC3E}">
        <p14:creationId xmlns:p14="http://schemas.microsoft.com/office/powerpoint/2010/main" val="574312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76672"/>
            <a:ext cx="7024744" cy="1693992"/>
          </a:xfrm>
        </p:spPr>
        <p:txBody>
          <a:bodyPr>
            <a:normAutofit fontScale="90000"/>
          </a:bodyPr>
          <a:lstStyle/>
          <a:p>
            <a:r>
              <a:rPr lang="en-US" b="1" dirty="0">
                <a:solidFill>
                  <a:schemeClr val="accent5"/>
                </a:solidFill>
              </a:rPr>
              <a:t>Relevant parts of EU law concerning the </a:t>
            </a:r>
            <a:br>
              <a:rPr lang="en-US" b="1" dirty="0">
                <a:solidFill>
                  <a:schemeClr val="accent5"/>
                </a:solidFill>
              </a:rPr>
            </a:br>
            <a:r>
              <a:rPr lang="en-US" b="1" dirty="0">
                <a:solidFill>
                  <a:schemeClr val="accent5"/>
                </a:solidFill>
              </a:rPr>
              <a:t>ne bis in idem principle</a:t>
            </a:r>
          </a:p>
        </p:txBody>
      </p:sp>
      <p:sp>
        <p:nvSpPr>
          <p:cNvPr id="3" name="Content Placeholder 2"/>
          <p:cNvSpPr>
            <a:spLocks noGrp="1"/>
          </p:cNvSpPr>
          <p:nvPr>
            <p:ph idx="1"/>
          </p:nvPr>
        </p:nvSpPr>
        <p:spPr/>
        <p:txBody>
          <a:bodyPr/>
          <a:lstStyle/>
          <a:p>
            <a:endParaRPr lang="hu-HU" dirty="0"/>
          </a:p>
          <a:p>
            <a:r>
              <a:rPr lang="hu-HU" b="1" dirty="0">
                <a:solidFill>
                  <a:srgbClr val="C00000"/>
                </a:solidFill>
              </a:rPr>
              <a:t>Schengen </a:t>
            </a:r>
            <a:r>
              <a:rPr lang="hu-HU" b="1" dirty="0" err="1">
                <a:solidFill>
                  <a:srgbClr val="C00000"/>
                </a:solidFill>
              </a:rPr>
              <a:t>Agreement</a:t>
            </a:r>
            <a:r>
              <a:rPr lang="hu-HU" b="1" dirty="0">
                <a:solidFill>
                  <a:srgbClr val="C00000"/>
                </a:solidFill>
              </a:rPr>
              <a:t> </a:t>
            </a:r>
            <a:r>
              <a:rPr lang="hu-HU" b="1" dirty="0" err="1">
                <a:solidFill>
                  <a:srgbClr val="C00000"/>
                </a:solidFill>
              </a:rPr>
              <a:t>Artcile</a:t>
            </a:r>
            <a:r>
              <a:rPr lang="hu-HU" b="1" dirty="0">
                <a:solidFill>
                  <a:srgbClr val="C00000"/>
                </a:solidFill>
              </a:rPr>
              <a:t> 54</a:t>
            </a:r>
          </a:p>
          <a:p>
            <a:r>
              <a:rPr lang="hu-HU" b="1" dirty="0">
                <a:solidFill>
                  <a:srgbClr val="C00000"/>
                </a:solidFill>
              </a:rPr>
              <a:t>EAW </a:t>
            </a:r>
            <a:r>
              <a:rPr lang="hu-HU" b="1" dirty="0" err="1">
                <a:solidFill>
                  <a:srgbClr val="C00000"/>
                </a:solidFill>
              </a:rPr>
              <a:t>framework</a:t>
            </a:r>
            <a:r>
              <a:rPr lang="hu-HU" b="1" dirty="0">
                <a:solidFill>
                  <a:srgbClr val="C00000"/>
                </a:solidFill>
              </a:rPr>
              <a:t> decision 2002/584/JHA </a:t>
            </a:r>
            <a:r>
              <a:rPr lang="hu-HU" b="1" dirty="0" err="1">
                <a:solidFill>
                  <a:srgbClr val="C00000"/>
                </a:solidFill>
              </a:rPr>
              <a:t>Article</a:t>
            </a:r>
            <a:r>
              <a:rPr lang="hu-HU" b="1" dirty="0">
                <a:solidFill>
                  <a:srgbClr val="C00000"/>
                </a:solidFill>
              </a:rPr>
              <a:t> 3 (2), 4 (2) (3)</a:t>
            </a:r>
          </a:p>
          <a:p>
            <a:r>
              <a:rPr lang="hu-HU" b="1" dirty="0">
                <a:solidFill>
                  <a:srgbClr val="C00000"/>
                </a:solidFill>
              </a:rPr>
              <a:t>Charter of </a:t>
            </a:r>
            <a:r>
              <a:rPr lang="hu-HU" b="1" dirty="0" err="1">
                <a:solidFill>
                  <a:srgbClr val="C00000"/>
                </a:solidFill>
              </a:rPr>
              <a:t>Fundamental</a:t>
            </a:r>
            <a:r>
              <a:rPr lang="hu-HU" b="1" dirty="0">
                <a:solidFill>
                  <a:srgbClr val="C00000"/>
                </a:solidFill>
              </a:rPr>
              <a:t> </a:t>
            </a:r>
            <a:r>
              <a:rPr lang="hu-HU" b="1" dirty="0" err="1">
                <a:solidFill>
                  <a:srgbClr val="C00000"/>
                </a:solidFill>
              </a:rPr>
              <a:t>Rights</a:t>
            </a:r>
            <a:r>
              <a:rPr lang="hu-HU" b="1" dirty="0">
                <a:solidFill>
                  <a:srgbClr val="C00000"/>
                </a:solidFill>
              </a:rPr>
              <a:t> </a:t>
            </a:r>
            <a:r>
              <a:rPr lang="hu-HU" b="1" dirty="0" err="1">
                <a:solidFill>
                  <a:srgbClr val="C00000"/>
                </a:solidFill>
              </a:rPr>
              <a:t>Artcile</a:t>
            </a:r>
            <a:r>
              <a:rPr lang="hu-HU" b="1" dirty="0">
                <a:solidFill>
                  <a:srgbClr val="C00000"/>
                </a:solidFill>
              </a:rPr>
              <a:t> 50</a:t>
            </a:r>
          </a:p>
          <a:p>
            <a:r>
              <a:rPr lang="hu-HU" b="1" dirty="0">
                <a:solidFill>
                  <a:srgbClr val="C00000"/>
                </a:solidFill>
              </a:rPr>
              <a:t>Case-law of </a:t>
            </a:r>
            <a:r>
              <a:rPr lang="hu-HU" b="1" dirty="0" err="1">
                <a:solidFill>
                  <a:srgbClr val="C00000"/>
                </a:solidFill>
              </a:rPr>
              <a:t>the</a:t>
            </a:r>
            <a:r>
              <a:rPr lang="hu-HU" b="1" dirty="0">
                <a:solidFill>
                  <a:srgbClr val="C00000"/>
                </a:solidFill>
              </a:rPr>
              <a:t> ECJ</a:t>
            </a:r>
          </a:p>
          <a:p>
            <a:r>
              <a:rPr lang="en-US" dirty="0"/>
              <a:t>(FD 2009/948/JHA on ne bis in idem)</a:t>
            </a:r>
            <a:endParaRPr lang="hu-HU" dirty="0"/>
          </a:p>
          <a:p>
            <a:endParaRPr lang="en-US" dirty="0"/>
          </a:p>
        </p:txBody>
      </p:sp>
    </p:spTree>
    <p:extLst>
      <p:ext uri="{BB962C8B-B14F-4D97-AF65-F5344CB8AC3E}">
        <p14:creationId xmlns:p14="http://schemas.microsoft.com/office/powerpoint/2010/main" val="2303114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8799"/>
            <a:ext cx="7024744" cy="673144"/>
          </a:xfrm>
        </p:spPr>
        <p:txBody>
          <a:bodyPr>
            <a:normAutofit fontScale="90000"/>
          </a:bodyPr>
          <a:lstStyle/>
          <a:p>
            <a:r>
              <a:rPr lang="hu-HU" b="1" dirty="0">
                <a:highlight>
                  <a:srgbClr val="FFFF00"/>
                </a:highlight>
              </a:rPr>
              <a:t>EU Charter of </a:t>
            </a:r>
            <a:r>
              <a:rPr lang="hu-HU" b="1" dirty="0" err="1">
                <a:highlight>
                  <a:srgbClr val="FFFF00"/>
                </a:highlight>
              </a:rPr>
              <a:t>Fundamental</a:t>
            </a:r>
            <a:r>
              <a:rPr lang="hu-HU" b="1" dirty="0">
                <a:highlight>
                  <a:srgbClr val="FFFF00"/>
                </a:highlight>
              </a:rPr>
              <a:t> </a:t>
            </a:r>
            <a:r>
              <a:rPr lang="hu-HU" b="1" dirty="0" err="1">
                <a:highlight>
                  <a:srgbClr val="FFFF00"/>
                </a:highlight>
              </a:rPr>
              <a:t>Rights</a:t>
            </a:r>
            <a:r>
              <a:rPr lang="hu-HU" b="1" dirty="0">
                <a:highlight>
                  <a:srgbClr val="FFFF00"/>
                </a:highlight>
              </a:rPr>
              <a:t>: Article 50</a:t>
            </a:r>
            <a:endParaRPr lang="en-US" b="1" dirty="0">
              <a:highlight>
                <a:srgbClr val="FFFF00"/>
              </a:highlight>
            </a:endParaRPr>
          </a:p>
        </p:txBody>
      </p:sp>
      <p:sp>
        <p:nvSpPr>
          <p:cNvPr id="3" name="Content Placeholder 2"/>
          <p:cNvSpPr>
            <a:spLocks noGrp="1"/>
          </p:cNvSpPr>
          <p:nvPr>
            <p:ph idx="1"/>
          </p:nvPr>
        </p:nvSpPr>
        <p:spPr>
          <a:xfrm>
            <a:off x="467544" y="1700808"/>
            <a:ext cx="8208912" cy="4680520"/>
          </a:xfrm>
        </p:spPr>
        <p:txBody>
          <a:bodyPr>
            <a:normAutofit/>
          </a:bodyPr>
          <a:lstStyle/>
          <a:p>
            <a:pPr marL="68580" indent="0">
              <a:buNone/>
            </a:pPr>
            <a:r>
              <a:rPr lang="en-US" b="1" i="1" dirty="0">
                <a:solidFill>
                  <a:srgbClr val="00B050"/>
                </a:solidFill>
              </a:rPr>
              <a:t>Article 50 </a:t>
            </a:r>
            <a:endParaRPr lang="hu-HU" b="1" i="1" dirty="0">
              <a:solidFill>
                <a:srgbClr val="00B050"/>
              </a:solidFill>
            </a:endParaRPr>
          </a:p>
          <a:p>
            <a:pPr marL="68580" indent="0">
              <a:buNone/>
            </a:pPr>
            <a:endParaRPr lang="en-US" b="1" dirty="0">
              <a:solidFill>
                <a:srgbClr val="00B050"/>
              </a:solidFill>
            </a:endParaRPr>
          </a:p>
          <a:p>
            <a:pPr marL="68580" indent="0">
              <a:buNone/>
            </a:pPr>
            <a:r>
              <a:rPr lang="en-US" b="1" dirty="0"/>
              <a:t>Right not to be tried or punished twice in criminal proceedings for the same criminal offence </a:t>
            </a:r>
            <a:endParaRPr lang="en-US" dirty="0"/>
          </a:p>
          <a:p>
            <a:pPr marL="68580" indent="0">
              <a:buNone/>
            </a:pPr>
            <a:endParaRPr lang="hu-HU" b="1" dirty="0"/>
          </a:p>
          <a:p>
            <a:pPr marL="68580" indent="0">
              <a:buNone/>
            </a:pPr>
            <a:r>
              <a:rPr lang="en-US" b="1" dirty="0"/>
              <a:t>No one shall be liable to be tried or punished again in criminal proceedings for </a:t>
            </a:r>
            <a:r>
              <a:rPr lang="en-US" b="1" u="sng" dirty="0"/>
              <a:t>an offence </a:t>
            </a:r>
            <a:r>
              <a:rPr lang="en-US" b="1" dirty="0"/>
              <a:t>for which he or she has already been finally acquitted or convicted within the Union in accordance with the law.</a:t>
            </a:r>
          </a:p>
        </p:txBody>
      </p:sp>
    </p:spTree>
    <p:extLst>
      <p:ext uri="{BB962C8B-B14F-4D97-AF65-F5344CB8AC3E}">
        <p14:creationId xmlns:p14="http://schemas.microsoft.com/office/powerpoint/2010/main" val="239787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BE67F40E-B595-BF09-9A00-C95C6B2D3214}"/>
              </a:ext>
            </a:extLst>
          </p:cNvPr>
          <p:cNvSpPr>
            <a:spLocks noGrp="1"/>
          </p:cNvSpPr>
          <p:nvPr>
            <p:ph idx="1"/>
          </p:nvPr>
        </p:nvSpPr>
        <p:spPr>
          <a:xfrm>
            <a:off x="467544" y="967045"/>
            <a:ext cx="8217361" cy="5630307"/>
          </a:xfrm>
        </p:spPr>
        <p:txBody>
          <a:bodyPr>
            <a:normAutofit fontScale="77500" lnSpcReduction="20000"/>
          </a:bodyPr>
          <a:lstStyle/>
          <a:p>
            <a:pPr marL="68580" indent="0">
              <a:buNone/>
            </a:pPr>
            <a:r>
              <a:rPr lang="hu-HU" sz="2800" b="1" dirty="0" err="1">
                <a:solidFill>
                  <a:srgbClr val="FF0000"/>
                </a:solidFill>
                <a:effectLst/>
                <a:latin typeface="Times New Roman" panose="02020603050405020304" pitchFamily="18" charset="0"/>
                <a:cs typeface="Times New Roman" panose="02020603050405020304" pitchFamily="18" charset="0"/>
              </a:rPr>
              <a:t>Working</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group</a:t>
            </a:r>
            <a:r>
              <a:rPr lang="hu-HU" sz="2800" b="1" dirty="0">
                <a:solidFill>
                  <a:srgbClr val="FF0000"/>
                </a:solidFill>
                <a:effectLst/>
                <a:latin typeface="Times New Roman" panose="02020603050405020304" pitchFamily="18" charset="0"/>
                <a:cs typeface="Times New Roman" panose="02020603050405020304" pitchFamily="18" charset="0"/>
              </a:rPr>
              <a:t> 1 (</a:t>
            </a:r>
            <a:r>
              <a:rPr lang="hu-HU" sz="2800" b="1" dirty="0" err="1">
                <a:solidFill>
                  <a:srgbClr val="FF0000"/>
                </a:solidFill>
                <a:effectLst/>
                <a:latin typeface="Times New Roman" panose="02020603050405020304" pitchFamily="18" charset="0"/>
                <a:cs typeface="Times New Roman" panose="02020603050405020304" pitchFamily="18" charset="0"/>
              </a:rPr>
              <a:t>known</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as</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Trevi</a:t>
            </a:r>
            <a:r>
              <a:rPr lang="hu-HU" sz="2800" b="1" dirty="0">
                <a:solidFill>
                  <a:srgbClr val="FF0000"/>
                </a:solidFill>
                <a:effectLst/>
                <a:latin typeface="Times New Roman" panose="02020603050405020304" pitchFamily="18" charset="0"/>
                <a:cs typeface="Times New Roman" panose="02020603050405020304" pitchFamily="18" charset="0"/>
              </a:rPr>
              <a:t> 1): </a:t>
            </a:r>
            <a:r>
              <a:rPr lang="hu-HU" sz="2800" b="1" dirty="0" err="1">
                <a:solidFill>
                  <a:srgbClr val="FF0000"/>
                </a:solidFill>
                <a:effectLst/>
                <a:latin typeface="Times New Roman" panose="02020603050405020304" pitchFamily="18" charset="0"/>
                <a:cs typeface="Times New Roman" panose="02020603050405020304" pitchFamily="18" charset="0"/>
              </a:rPr>
              <a:t>responsible</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for</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measures</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to</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combat</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terrorism</a:t>
            </a:r>
            <a:r>
              <a:rPr lang="hu-HU" sz="2800" b="1" dirty="0">
                <a:solidFill>
                  <a:srgbClr val="FF0000"/>
                </a:solidFill>
                <a:latin typeface="Times New Roman" panose="02020603050405020304" pitchFamily="18" charset="0"/>
                <a:cs typeface="Times New Roman" panose="02020603050405020304" pitchFamily="18" charset="0"/>
              </a:rPr>
              <a:t>.</a:t>
            </a:r>
          </a:p>
          <a:p>
            <a:pPr marL="68580" indent="0">
              <a:buNone/>
            </a:pPr>
            <a:endParaRPr lang="hu-HU" sz="2800" dirty="0">
              <a:solidFill>
                <a:srgbClr val="FF0000"/>
              </a:solidFill>
              <a:effectLst/>
              <a:latin typeface="Times New Roman" panose="02020603050405020304" pitchFamily="18" charset="0"/>
              <a:cs typeface="Times New Roman" panose="02020603050405020304" pitchFamily="18" charset="0"/>
            </a:endParaRPr>
          </a:p>
          <a:p>
            <a:pPr marL="68580" indent="0">
              <a:buNone/>
            </a:pPr>
            <a:r>
              <a:rPr lang="hu-HU" sz="2800" b="1" dirty="0" err="1">
                <a:solidFill>
                  <a:srgbClr val="FF0000"/>
                </a:solidFill>
                <a:effectLst/>
                <a:latin typeface="Times New Roman" panose="02020603050405020304" pitchFamily="18" charset="0"/>
                <a:cs typeface="Times New Roman" panose="02020603050405020304" pitchFamily="18" charset="0"/>
              </a:rPr>
              <a:t>Working</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group</a:t>
            </a:r>
            <a:r>
              <a:rPr lang="hu-HU" sz="2800" b="1" dirty="0">
                <a:solidFill>
                  <a:srgbClr val="FF0000"/>
                </a:solidFill>
                <a:effectLst/>
                <a:latin typeface="Times New Roman" panose="02020603050405020304" pitchFamily="18" charset="0"/>
                <a:cs typeface="Times New Roman" panose="02020603050405020304" pitchFamily="18" charset="0"/>
              </a:rPr>
              <a:t> 2 (</a:t>
            </a:r>
            <a:r>
              <a:rPr lang="hu-HU" sz="2800" b="1" dirty="0" err="1">
                <a:solidFill>
                  <a:srgbClr val="FF0000"/>
                </a:solidFill>
                <a:effectLst/>
                <a:latin typeface="Times New Roman" panose="02020603050405020304" pitchFamily="18" charset="0"/>
                <a:cs typeface="Times New Roman" panose="02020603050405020304" pitchFamily="18" charset="0"/>
              </a:rPr>
              <a:t>Trevi</a:t>
            </a:r>
            <a:r>
              <a:rPr lang="hu-HU" sz="2800" b="1" dirty="0">
                <a:solidFill>
                  <a:srgbClr val="FF0000"/>
                </a:solidFill>
                <a:effectLst/>
                <a:latin typeface="Times New Roman" panose="02020603050405020304" pitchFamily="18" charset="0"/>
                <a:cs typeface="Times New Roman" panose="02020603050405020304" pitchFamily="18" charset="0"/>
              </a:rPr>
              <a:t> 2): </a:t>
            </a:r>
            <a:r>
              <a:rPr lang="hu-HU" sz="2800" b="1" dirty="0" err="1">
                <a:solidFill>
                  <a:srgbClr val="FF0000"/>
                </a:solidFill>
                <a:effectLst/>
                <a:latin typeface="Times New Roman" panose="02020603050405020304" pitchFamily="18" charset="0"/>
                <a:cs typeface="Times New Roman" panose="02020603050405020304" pitchFamily="18" charset="0"/>
              </a:rPr>
              <a:t>scientific</a:t>
            </a:r>
            <a:r>
              <a:rPr lang="hu-HU" sz="2800" b="1" dirty="0">
                <a:solidFill>
                  <a:srgbClr val="FF0000"/>
                </a:solidFill>
                <a:effectLst/>
                <a:latin typeface="Times New Roman" panose="02020603050405020304" pitchFamily="18" charset="0"/>
                <a:cs typeface="Times New Roman" panose="02020603050405020304" pitchFamily="18" charset="0"/>
              </a:rPr>
              <a:t> and </a:t>
            </a:r>
            <a:r>
              <a:rPr lang="hu-HU" sz="2800" b="1" dirty="0" err="1">
                <a:solidFill>
                  <a:srgbClr val="FF0000"/>
                </a:solidFill>
                <a:effectLst/>
                <a:latin typeface="Times New Roman" panose="02020603050405020304" pitchFamily="18" charset="0"/>
                <a:cs typeface="Times New Roman" panose="02020603050405020304" pitchFamily="18" charset="0"/>
              </a:rPr>
              <a:t>technical</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knowledge</a:t>
            </a:r>
            <a:r>
              <a:rPr lang="hu-HU" sz="2800" b="1" dirty="0">
                <a:solidFill>
                  <a:srgbClr val="FF0000"/>
                </a:solidFill>
                <a:effectLst/>
                <a:latin typeface="Times New Roman" panose="02020603050405020304" pitchFamily="18" charset="0"/>
                <a:cs typeface="Times New Roman" panose="02020603050405020304" pitchFamily="18" charset="0"/>
              </a:rPr>
              <a:t> and </a:t>
            </a:r>
            <a:r>
              <a:rPr lang="hu-HU" sz="2800" b="1" dirty="0" err="1">
                <a:solidFill>
                  <a:srgbClr val="FF0000"/>
                </a:solidFill>
                <a:effectLst/>
                <a:latin typeface="Times New Roman" panose="02020603050405020304" pitchFamily="18" charset="0"/>
                <a:cs typeface="Times New Roman" panose="02020603050405020304" pitchFamily="18" charset="0"/>
              </a:rPr>
              <a:t>police</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training</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the</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work</a:t>
            </a:r>
            <a:r>
              <a:rPr lang="hu-HU" sz="2800" b="1" dirty="0">
                <a:solidFill>
                  <a:srgbClr val="FF0000"/>
                </a:solidFill>
                <a:effectLst/>
                <a:latin typeface="Times New Roman" panose="02020603050405020304" pitchFamily="18" charset="0"/>
                <a:cs typeface="Times New Roman" panose="02020603050405020304" pitchFamily="18" charset="0"/>
              </a:rPr>
              <a:t> of </a:t>
            </a:r>
            <a:r>
              <a:rPr lang="hu-HU" sz="2800" b="1" dirty="0" err="1">
                <a:solidFill>
                  <a:srgbClr val="FF0000"/>
                </a:solidFill>
                <a:effectLst/>
                <a:latin typeface="Times New Roman" panose="02020603050405020304" pitchFamily="18" charset="0"/>
                <a:cs typeface="Times New Roman" panose="02020603050405020304" pitchFamily="18" charset="0"/>
              </a:rPr>
              <a:t>this</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group</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later</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expanded</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to</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embrace</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public</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order</a:t>
            </a:r>
            <a:r>
              <a:rPr lang="hu-HU" sz="2800" b="1" dirty="0">
                <a:solidFill>
                  <a:srgbClr val="FF0000"/>
                </a:solidFill>
                <a:effectLst/>
                <a:latin typeface="Times New Roman" panose="02020603050405020304" pitchFamily="18" charset="0"/>
                <a:cs typeface="Times New Roman" panose="02020603050405020304" pitchFamily="18" charset="0"/>
              </a:rPr>
              <a:t> and </a:t>
            </a:r>
            <a:r>
              <a:rPr lang="hu-HU" sz="2800" b="1" dirty="0" err="1">
                <a:solidFill>
                  <a:srgbClr val="FF0000"/>
                </a:solidFill>
                <a:effectLst/>
                <a:latin typeface="Times New Roman" panose="02020603050405020304" pitchFamily="18" charset="0"/>
                <a:cs typeface="Times New Roman" panose="02020603050405020304" pitchFamily="18" charset="0"/>
              </a:rPr>
              <a:t>football</a:t>
            </a:r>
            <a:r>
              <a:rPr lang="hu-HU" sz="2800" b="1" dirty="0">
                <a:solidFill>
                  <a:srgbClr val="FF0000"/>
                </a:solidFill>
                <a:effectLst/>
                <a:latin typeface="Times New Roman" panose="02020603050405020304" pitchFamily="18" charset="0"/>
                <a:cs typeface="Times New Roman" panose="02020603050405020304" pitchFamily="18" charset="0"/>
              </a:rPr>
              <a:t> </a:t>
            </a:r>
            <a:r>
              <a:rPr lang="hu-HU" sz="2800" b="1" dirty="0" err="1">
                <a:solidFill>
                  <a:srgbClr val="FF0000"/>
                </a:solidFill>
                <a:effectLst/>
                <a:latin typeface="Times New Roman" panose="02020603050405020304" pitchFamily="18" charset="0"/>
                <a:cs typeface="Times New Roman" panose="02020603050405020304" pitchFamily="18" charset="0"/>
              </a:rPr>
              <a:t>hooliganism</a:t>
            </a:r>
            <a:r>
              <a:rPr lang="hu-HU" sz="2800" b="1" dirty="0">
                <a:solidFill>
                  <a:srgbClr val="FF0000"/>
                </a:solidFill>
                <a:effectLst/>
                <a:latin typeface="Times New Roman" panose="02020603050405020304" pitchFamily="18" charset="0"/>
                <a:cs typeface="Times New Roman" panose="02020603050405020304" pitchFamily="18" charset="0"/>
              </a:rPr>
              <a:t>.</a:t>
            </a:r>
            <a:br>
              <a:rPr lang="hu-HU" sz="2800" b="1" dirty="0">
                <a:solidFill>
                  <a:srgbClr val="FF0000"/>
                </a:solidFill>
                <a:effectLst/>
                <a:latin typeface="Times New Roman" panose="02020603050405020304" pitchFamily="18" charset="0"/>
                <a:cs typeface="Times New Roman" panose="02020603050405020304" pitchFamily="18" charset="0"/>
              </a:rPr>
            </a:br>
            <a:endParaRPr lang="hu-HU" sz="2800" b="1" dirty="0">
              <a:solidFill>
                <a:srgbClr val="FF0000"/>
              </a:solidFill>
              <a:effectLst/>
              <a:latin typeface="Times New Roman" panose="02020603050405020304" pitchFamily="18" charset="0"/>
              <a:cs typeface="Times New Roman" panose="02020603050405020304" pitchFamily="18" charset="0"/>
            </a:endParaRPr>
          </a:p>
          <a:p>
            <a:pPr marL="68580" indent="0">
              <a:buNone/>
            </a:pPr>
            <a:r>
              <a:rPr lang="hu-HU" sz="2800" dirty="0" err="1">
                <a:effectLst/>
                <a:latin typeface="Times New Roman" panose="02020603050405020304" pitchFamily="18" charset="0"/>
                <a:cs typeface="Times New Roman" panose="02020603050405020304" pitchFamily="18" charset="0"/>
              </a:rPr>
              <a:t>Working</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group</a:t>
            </a:r>
            <a:r>
              <a:rPr lang="hu-HU" sz="2800" dirty="0">
                <a:effectLst/>
                <a:latin typeface="Times New Roman" panose="02020603050405020304" pitchFamily="18" charset="0"/>
                <a:cs typeface="Times New Roman" panose="02020603050405020304" pitchFamily="18" charset="0"/>
              </a:rPr>
              <a:t> 3 (</a:t>
            </a:r>
            <a:r>
              <a:rPr lang="hu-HU" sz="2800" dirty="0" err="1">
                <a:effectLst/>
                <a:latin typeface="Times New Roman" panose="02020603050405020304" pitchFamily="18" charset="0"/>
                <a:cs typeface="Times New Roman" panose="02020603050405020304" pitchFamily="18" charset="0"/>
              </a:rPr>
              <a:t>Trevi</a:t>
            </a:r>
            <a:r>
              <a:rPr lang="hu-HU" sz="2800" dirty="0">
                <a:effectLst/>
                <a:latin typeface="Times New Roman" panose="02020603050405020304" pitchFamily="18" charset="0"/>
                <a:cs typeface="Times New Roman" panose="02020603050405020304" pitchFamily="18" charset="0"/>
              </a:rPr>
              <a:t> 3): </a:t>
            </a:r>
            <a:r>
              <a:rPr lang="hu-HU" sz="2800" dirty="0" err="1">
                <a:effectLst/>
                <a:latin typeface="Times New Roman" panose="02020603050405020304" pitchFamily="18" charset="0"/>
                <a:cs typeface="Times New Roman" panose="02020603050405020304" pitchFamily="18" charset="0"/>
              </a:rPr>
              <a:t>set</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up</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to</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deal</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with</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security</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procedures</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for</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civilian</a:t>
            </a:r>
            <a:r>
              <a:rPr lang="hu-HU" sz="2800" dirty="0">
                <a:effectLst/>
                <a:latin typeface="Times New Roman" panose="02020603050405020304" pitchFamily="18" charset="0"/>
                <a:cs typeface="Times New Roman" panose="02020603050405020304" pitchFamily="18" charset="0"/>
              </a:rPr>
              <a:t> air </a:t>
            </a:r>
            <a:r>
              <a:rPr lang="hu-HU" sz="2800" dirty="0" err="1">
                <a:effectLst/>
                <a:latin typeface="Times New Roman" panose="02020603050405020304" pitchFamily="18" charset="0"/>
                <a:cs typeface="Times New Roman" panose="02020603050405020304" pitchFamily="18" charset="0"/>
              </a:rPr>
              <a:t>travel</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this</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work</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was</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later</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taken</a:t>
            </a:r>
            <a:r>
              <a:rPr lang="hu-HU" sz="2800" dirty="0">
                <a:effectLst/>
                <a:latin typeface="Times New Roman" panose="02020603050405020304" pitchFamily="18" charset="0"/>
                <a:cs typeface="Times New Roman" panose="02020603050405020304" pitchFamily="18" charset="0"/>
              </a:rPr>
              <a:t> over </a:t>
            </a:r>
            <a:r>
              <a:rPr lang="hu-HU" sz="2800" dirty="0" err="1">
                <a:effectLst/>
                <a:latin typeface="Times New Roman" panose="02020603050405020304" pitchFamily="18" charset="0"/>
                <a:cs typeface="Times New Roman" panose="02020603050405020304" pitchFamily="18" charset="0"/>
              </a:rPr>
              <a:t>by</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Trevi</a:t>
            </a:r>
            <a:r>
              <a:rPr lang="hu-HU" sz="2800" dirty="0">
                <a:effectLst/>
                <a:latin typeface="Times New Roman" panose="02020603050405020304" pitchFamily="18" charset="0"/>
                <a:cs typeface="Times New Roman" panose="02020603050405020304" pitchFamily="18" charset="0"/>
              </a:rPr>
              <a:t> 1. </a:t>
            </a:r>
            <a:endParaRPr lang="hu-HU" sz="2800" dirty="0">
              <a:latin typeface="Times New Roman" panose="02020603050405020304" pitchFamily="18" charset="0"/>
              <a:cs typeface="Times New Roman" panose="02020603050405020304" pitchFamily="18" charset="0"/>
            </a:endParaRPr>
          </a:p>
          <a:p>
            <a:pPr marL="68580" indent="0">
              <a:buNone/>
            </a:pPr>
            <a:endParaRPr lang="hu-HU" sz="2800" dirty="0">
              <a:effectLst/>
              <a:latin typeface="Times New Roman" panose="02020603050405020304" pitchFamily="18" charset="0"/>
              <a:cs typeface="Times New Roman" panose="02020603050405020304" pitchFamily="18" charset="0"/>
            </a:endParaRPr>
          </a:p>
          <a:p>
            <a:pPr marL="68580" indent="0">
              <a:buNone/>
            </a:pPr>
            <a:r>
              <a:rPr lang="hu-HU" sz="2800" dirty="0" err="1">
                <a:effectLst/>
                <a:latin typeface="Times New Roman" panose="02020603050405020304" pitchFamily="18" charset="0"/>
                <a:cs typeface="Times New Roman" panose="02020603050405020304" pitchFamily="18" charset="0"/>
              </a:rPr>
              <a:t>Working</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group</a:t>
            </a:r>
            <a:r>
              <a:rPr lang="hu-HU" sz="2800" dirty="0">
                <a:effectLst/>
                <a:latin typeface="Times New Roman" panose="02020603050405020304" pitchFamily="18" charset="0"/>
                <a:cs typeface="Times New Roman" panose="02020603050405020304" pitchFamily="18" charset="0"/>
              </a:rPr>
              <a:t> 4 (</a:t>
            </a:r>
            <a:r>
              <a:rPr lang="hu-HU" sz="2800" dirty="0" err="1">
                <a:effectLst/>
                <a:latin typeface="Times New Roman" panose="02020603050405020304" pitchFamily="18" charset="0"/>
                <a:cs typeface="Times New Roman" panose="02020603050405020304" pitchFamily="18" charset="0"/>
              </a:rPr>
              <a:t>Trevi</a:t>
            </a:r>
            <a:r>
              <a:rPr lang="hu-HU" sz="2800" dirty="0">
                <a:effectLst/>
                <a:latin typeface="Times New Roman" panose="02020603050405020304" pitchFamily="18" charset="0"/>
                <a:cs typeface="Times New Roman" panose="02020603050405020304" pitchFamily="18" charset="0"/>
              </a:rPr>
              <a:t> 4): </a:t>
            </a:r>
            <a:r>
              <a:rPr lang="hu-HU" sz="2800" dirty="0" err="1">
                <a:effectLst/>
                <a:latin typeface="Times New Roman" panose="02020603050405020304" pitchFamily="18" charset="0"/>
                <a:cs typeface="Times New Roman" panose="02020603050405020304" pitchFamily="18" charset="0"/>
              </a:rPr>
              <a:t>safety</a:t>
            </a:r>
            <a:r>
              <a:rPr lang="hu-HU" sz="2800" dirty="0">
                <a:effectLst/>
                <a:latin typeface="Times New Roman" panose="02020603050405020304" pitchFamily="18" charset="0"/>
                <a:cs typeface="Times New Roman" panose="02020603050405020304" pitchFamily="18" charset="0"/>
              </a:rPr>
              <a:t> and </a:t>
            </a:r>
            <a:r>
              <a:rPr lang="hu-HU" sz="2800" dirty="0" err="1">
                <a:effectLst/>
                <a:latin typeface="Times New Roman" panose="02020603050405020304" pitchFamily="18" charset="0"/>
                <a:cs typeface="Times New Roman" panose="02020603050405020304" pitchFamily="18" charset="0"/>
              </a:rPr>
              <a:t>security</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at</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nuclear</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installations</a:t>
            </a:r>
            <a:r>
              <a:rPr lang="hu-HU" sz="2800" dirty="0">
                <a:effectLst/>
                <a:latin typeface="Times New Roman" panose="02020603050405020304" pitchFamily="18" charset="0"/>
                <a:cs typeface="Times New Roman" panose="02020603050405020304" pitchFamily="18" charset="0"/>
              </a:rPr>
              <a:t> and </a:t>
            </a:r>
            <a:r>
              <a:rPr lang="hu-HU" sz="2800" dirty="0" err="1">
                <a:effectLst/>
                <a:latin typeface="Times New Roman" panose="02020603050405020304" pitchFamily="18" charset="0"/>
                <a:cs typeface="Times New Roman" panose="02020603050405020304" pitchFamily="18" charset="0"/>
              </a:rPr>
              <a:t>transport</a:t>
            </a:r>
            <a:r>
              <a:rPr lang="hu-HU" sz="2800" dirty="0">
                <a:effectLst/>
                <a:latin typeface="Times New Roman" panose="02020603050405020304" pitchFamily="18" charset="0"/>
                <a:cs typeface="Times New Roman" panose="02020603050405020304" pitchFamily="18" charset="0"/>
              </a:rPr>
              <a:t>.</a:t>
            </a:r>
            <a:br>
              <a:rPr lang="hu-HU" sz="2800" dirty="0">
                <a:effectLst/>
                <a:latin typeface="Times New Roman" panose="02020603050405020304" pitchFamily="18" charset="0"/>
                <a:cs typeface="Times New Roman" panose="02020603050405020304" pitchFamily="18" charset="0"/>
              </a:rPr>
            </a:br>
            <a:endParaRPr lang="hu-HU" sz="2800" dirty="0">
              <a:effectLst/>
              <a:latin typeface="Times New Roman" panose="02020603050405020304" pitchFamily="18" charset="0"/>
              <a:cs typeface="Times New Roman" panose="02020603050405020304" pitchFamily="18" charset="0"/>
            </a:endParaRPr>
          </a:p>
          <a:p>
            <a:pPr marL="68580" indent="0">
              <a:buNone/>
            </a:pPr>
            <a:r>
              <a:rPr lang="hu-HU" sz="2800" dirty="0" err="1">
                <a:effectLst/>
                <a:latin typeface="Times New Roman" panose="02020603050405020304" pitchFamily="18" charset="0"/>
                <a:cs typeface="Times New Roman" panose="02020603050405020304" pitchFamily="18" charset="0"/>
              </a:rPr>
              <a:t>Working</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group</a:t>
            </a:r>
            <a:r>
              <a:rPr lang="hu-HU" sz="2800" dirty="0">
                <a:effectLst/>
                <a:latin typeface="Times New Roman" panose="02020603050405020304" pitchFamily="18" charset="0"/>
                <a:cs typeface="Times New Roman" panose="02020603050405020304" pitchFamily="18" charset="0"/>
              </a:rPr>
              <a:t> 5 (</a:t>
            </a:r>
            <a:r>
              <a:rPr lang="hu-HU" sz="2800" dirty="0" err="1">
                <a:effectLst/>
                <a:latin typeface="Times New Roman" panose="02020603050405020304" pitchFamily="18" charset="0"/>
                <a:cs typeface="Times New Roman" panose="02020603050405020304" pitchFamily="18" charset="0"/>
              </a:rPr>
              <a:t>Trevi</a:t>
            </a:r>
            <a:r>
              <a:rPr lang="hu-HU" sz="2800" dirty="0">
                <a:effectLst/>
                <a:latin typeface="Times New Roman" panose="02020603050405020304" pitchFamily="18" charset="0"/>
                <a:cs typeface="Times New Roman" panose="02020603050405020304" pitchFamily="18" charset="0"/>
              </a:rPr>
              <a:t> 5): </a:t>
            </a:r>
            <a:r>
              <a:rPr lang="hu-HU" sz="2800" dirty="0" err="1">
                <a:effectLst/>
                <a:latin typeface="Times New Roman" panose="02020603050405020304" pitchFamily="18" charset="0"/>
                <a:cs typeface="Times New Roman" panose="02020603050405020304" pitchFamily="18" charset="0"/>
              </a:rPr>
              <a:t>contingency</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measures</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to</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deal</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with</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emergencies</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disasters</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fire</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prevention</a:t>
            </a:r>
            <a:r>
              <a:rPr lang="hu-HU" sz="2800" dirty="0">
                <a:effectLst/>
                <a:latin typeface="Times New Roman" panose="02020603050405020304" pitchFamily="18" charset="0"/>
                <a:cs typeface="Times New Roman" panose="02020603050405020304" pitchFamily="18" charset="0"/>
              </a:rPr>
              <a:t> and </a:t>
            </a:r>
            <a:r>
              <a:rPr lang="hu-HU" sz="2800" dirty="0" err="1">
                <a:effectLst/>
                <a:latin typeface="Times New Roman" panose="02020603050405020304" pitchFamily="18" charset="0"/>
                <a:cs typeface="Times New Roman" panose="02020603050405020304" pitchFamily="18" charset="0"/>
              </a:rPr>
              <a:t>fire</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fighting</a:t>
            </a:r>
            <a:r>
              <a:rPr lang="hu-HU" sz="2800" dirty="0">
                <a:effectLst/>
                <a:latin typeface="Times New Roman" panose="02020603050405020304" pitchFamily="18" charset="0"/>
                <a:cs typeface="Times New Roman" panose="02020603050405020304" pitchFamily="18" charset="0"/>
              </a:rPr>
              <a:t>). </a:t>
            </a:r>
          </a:p>
          <a:p>
            <a:pPr marL="68580" indent="0">
              <a:buNone/>
            </a:pPr>
            <a:endParaRPr lang="hu-HU" sz="2800" dirty="0">
              <a:latin typeface="Times New Roman" panose="02020603050405020304" pitchFamily="18" charset="0"/>
              <a:cs typeface="Times New Roman" panose="02020603050405020304" pitchFamily="18" charset="0"/>
            </a:endParaRPr>
          </a:p>
          <a:p>
            <a:pPr marL="68580" indent="0">
              <a:buNone/>
            </a:pPr>
            <a:r>
              <a:rPr lang="hu-HU" sz="2800" dirty="0">
                <a:effectLst/>
                <a:latin typeface="Times New Roman" panose="02020603050405020304" pitchFamily="18" charset="0"/>
                <a:cs typeface="Times New Roman" panose="02020603050405020304" pitchFamily="18" charset="0"/>
              </a:rPr>
              <a:t>Of </a:t>
            </a:r>
            <a:r>
              <a:rPr lang="hu-HU" sz="2800" dirty="0" err="1">
                <a:effectLst/>
                <a:latin typeface="Times New Roman" panose="02020603050405020304" pitchFamily="18" charset="0"/>
                <a:cs typeface="Times New Roman" panose="02020603050405020304" pitchFamily="18" charset="0"/>
              </a:rPr>
              <a:t>the</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original</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five</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working</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parties</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only</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two</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were</a:t>
            </a:r>
            <a:r>
              <a:rPr lang="hu-HU" sz="2800" dirty="0">
                <a:effectLst/>
                <a:latin typeface="Times New Roman" panose="02020603050405020304" pitchFamily="18" charset="0"/>
                <a:cs typeface="Times New Roman" panose="02020603050405020304" pitchFamily="18" charset="0"/>
              </a:rPr>
              <a:t> </a:t>
            </a:r>
            <a:r>
              <a:rPr lang="hu-HU" sz="2800" dirty="0" err="1">
                <a:effectLst/>
                <a:latin typeface="Times New Roman" panose="02020603050405020304" pitchFamily="18" charset="0"/>
                <a:cs typeface="Times New Roman" panose="02020603050405020304" pitchFamily="18" charset="0"/>
              </a:rPr>
              <a:t>active</a:t>
            </a:r>
            <a:r>
              <a:rPr lang="hu-HU" sz="2800" dirty="0">
                <a:effectLst/>
                <a:latin typeface="Times New Roman" panose="02020603050405020304" pitchFamily="18" charset="0"/>
                <a:cs typeface="Times New Roman" panose="02020603050405020304" pitchFamily="18" charset="0"/>
              </a:rPr>
              <a:t> - </a:t>
            </a:r>
            <a:r>
              <a:rPr lang="hu-HU" sz="2800" dirty="0" err="1">
                <a:effectLst/>
                <a:latin typeface="Times New Roman" panose="02020603050405020304" pitchFamily="18" charset="0"/>
                <a:cs typeface="Times New Roman" panose="02020603050405020304" pitchFamily="18" charset="0"/>
              </a:rPr>
              <a:t>Trevi</a:t>
            </a:r>
            <a:r>
              <a:rPr lang="hu-HU" sz="2800" dirty="0">
                <a:effectLst/>
                <a:latin typeface="Times New Roman" panose="02020603050405020304" pitchFamily="18" charset="0"/>
                <a:cs typeface="Times New Roman" panose="02020603050405020304" pitchFamily="18" charset="0"/>
              </a:rPr>
              <a:t> 1 and </a:t>
            </a:r>
            <a:r>
              <a:rPr lang="hu-HU" sz="2800" dirty="0" err="1">
                <a:effectLst/>
                <a:latin typeface="Times New Roman" panose="02020603050405020304" pitchFamily="18" charset="0"/>
                <a:cs typeface="Times New Roman" panose="02020603050405020304" pitchFamily="18" charset="0"/>
              </a:rPr>
              <a:t>Trevi</a:t>
            </a:r>
            <a:r>
              <a:rPr lang="hu-HU" sz="2800" dirty="0">
                <a:effectLst/>
                <a:latin typeface="Times New Roman" panose="02020603050405020304" pitchFamily="18" charset="0"/>
                <a:cs typeface="Times New Roman" panose="02020603050405020304" pitchFamily="18" charset="0"/>
              </a:rPr>
              <a:t> 2. </a:t>
            </a:r>
            <a:endParaRPr lang="hu-HU" sz="2800" dirty="0">
              <a:latin typeface="Times New Roman" panose="02020603050405020304" pitchFamily="18" charset="0"/>
              <a:cs typeface="Times New Roman" panose="02020603050405020304" pitchFamily="18" charset="0"/>
            </a:endParaRPr>
          </a:p>
          <a:p>
            <a:pPr marL="68580" indent="0">
              <a:buNone/>
            </a:pPr>
            <a:endParaRPr lang="en-GB" dirty="0"/>
          </a:p>
        </p:txBody>
      </p:sp>
    </p:spTree>
    <p:extLst>
      <p:ext uri="{BB962C8B-B14F-4D97-AF65-F5344CB8AC3E}">
        <p14:creationId xmlns:p14="http://schemas.microsoft.com/office/powerpoint/2010/main" val="576865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6672"/>
            <a:ext cx="7886700" cy="1149505"/>
          </a:xfrm>
        </p:spPr>
        <p:txBody>
          <a:bodyPr>
            <a:noAutofit/>
          </a:bodyPr>
          <a:lstStyle/>
          <a:p>
            <a:r>
              <a:rPr lang="hu-HU" sz="2250" b="1" dirty="0">
                <a:solidFill>
                  <a:srgbClr val="FF0000"/>
                </a:solidFill>
                <a:highlight>
                  <a:srgbClr val="FFFF00"/>
                </a:highlight>
              </a:rPr>
              <a:t>Schengen acquis (CISA) </a:t>
            </a:r>
            <a:br>
              <a:rPr lang="hu-HU" sz="2250" b="1" dirty="0">
                <a:solidFill>
                  <a:srgbClr val="FF0000"/>
                </a:solidFill>
                <a:highlight>
                  <a:srgbClr val="FFFF00"/>
                </a:highlight>
              </a:rPr>
            </a:br>
            <a:r>
              <a:rPr lang="hu-HU" sz="2250" b="1" dirty="0">
                <a:solidFill>
                  <a:srgbClr val="FF0000"/>
                </a:solidFill>
                <a:highlight>
                  <a:srgbClr val="FFFF00"/>
                </a:highlight>
              </a:rPr>
              <a:t>Convention implementing the Schengen Agreement</a:t>
            </a:r>
            <a:endParaRPr lang="en-US" sz="2250" b="1" dirty="0">
              <a:solidFill>
                <a:srgbClr val="FF0000"/>
              </a:solidFill>
              <a:highlight>
                <a:srgbClr val="FFFF00"/>
              </a:highlight>
            </a:endParaRPr>
          </a:p>
        </p:txBody>
      </p:sp>
      <p:sp>
        <p:nvSpPr>
          <p:cNvPr id="3" name="Content Placeholder 2"/>
          <p:cNvSpPr>
            <a:spLocks noGrp="1"/>
          </p:cNvSpPr>
          <p:nvPr>
            <p:ph idx="1"/>
          </p:nvPr>
        </p:nvSpPr>
        <p:spPr>
          <a:xfrm>
            <a:off x="259773" y="1626178"/>
            <a:ext cx="8697191" cy="4374572"/>
          </a:xfrm>
        </p:spPr>
        <p:txBody>
          <a:bodyPr>
            <a:normAutofit fontScale="70000" lnSpcReduction="20000"/>
          </a:bodyPr>
          <a:lstStyle/>
          <a:p>
            <a:endParaRPr lang="hu-HU" sz="3000" dirty="0"/>
          </a:p>
          <a:p>
            <a:pPr marL="68580" indent="0">
              <a:buNone/>
            </a:pPr>
            <a:r>
              <a:rPr lang="en-US" sz="4125" b="1" dirty="0"/>
              <a:t>Article 54</a:t>
            </a:r>
          </a:p>
          <a:p>
            <a:pPr marL="68580" indent="0">
              <a:buNone/>
            </a:pPr>
            <a:r>
              <a:rPr lang="en-US" sz="4125" b="1" dirty="0"/>
              <a:t>A person whose </a:t>
            </a:r>
            <a:r>
              <a:rPr lang="en-US" sz="4125" b="1" u="sng" dirty="0"/>
              <a:t>trial has been finally disposed </a:t>
            </a:r>
            <a:r>
              <a:rPr lang="en-US" sz="4125" b="1" dirty="0"/>
              <a:t>of in one Contracting Party may not be prosecuted in another Contracting Party for the </a:t>
            </a:r>
            <a:r>
              <a:rPr lang="en-US" sz="4125" b="1" u="sng" dirty="0"/>
              <a:t>same acts </a:t>
            </a:r>
            <a:r>
              <a:rPr lang="en-US" sz="4125" b="1" dirty="0"/>
              <a:t>provided that, if a penalty has been imposed, it has been enforced, is actually in the process of being enforced or can no longer be enforced under the laws of the sentencing Contracting Party.</a:t>
            </a:r>
          </a:p>
          <a:p>
            <a:endParaRPr lang="en-US" dirty="0"/>
          </a:p>
        </p:txBody>
      </p:sp>
    </p:spTree>
    <p:extLst>
      <p:ext uri="{BB962C8B-B14F-4D97-AF65-F5344CB8AC3E}">
        <p14:creationId xmlns:p14="http://schemas.microsoft.com/office/powerpoint/2010/main" val="2514660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71600" y="692696"/>
            <a:ext cx="7024744" cy="1143000"/>
          </a:xfrm>
        </p:spPr>
        <p:txBody>
          <a:bodyPr>
            <a:normAutofit fontScale="90000"/>
          </a:bodyPr>
          <a:lstStyle/>
          <a:p>
            <a:r>
              <a:rPr lang="hu-HU" b="1" dirty="0" err="1">
                <a:solidFill>
                  <a:schemeClr val="accent5"/>
                </a:solidFill>
                <a:latin typeface="Times New Roman" panose="02020603050405020304" pitchFamily="18" charset="0"/>
                <a:cs typeface="Times New Roman" panose="02020603050405020304" pitchFamily="18" charset="0"/>
              </a:rPr>
              <a:t>Gözütok</a:t>
            </a:r>
            <a:r>
              <a:rPr lang="hu-HU" b="1" dirty="0">
                <a:solidFill>
                  <a:schemeClr val="accent5"/>
                </a:solidFill>
                <a:latin typeface="Times New Roman" panose="02020603050405020304" pitchFamily="18" charset="0"/>
                <a:cs typeface="Times New Roman" panose="02020603050405020304" pitchFamily="18" charset="0"/>
              </a:rPr>
              <a:t> and </a:t>
            </a:r>
            <a:r>
              <a:rPr lang="hu-HU" b="1" dirty="0" err="1">
                <a:solidFill>
                  <a:schemeClr val="accent5"/>
                </a:solidFill>
                <a:latin typeface="Times New Roman" panose="02020603050405020304" pitchFamily="18" charset="0"/>
                <a:cs typeface="Times New Roman" panose="02020603050405020304" pitchFamily="18" charset="0"/>
              </a:rPr>
              <a:t>Brügge</a:t>
            </a:r>
            <a:r>
              <a:rPr lang="en-US" b="1" dirty="0">
                <a:solidFill>
                  <a:schemeClr val="accent5"/>
                </a:solidFill>
                <a:latin typeface="Times New Roman" panose="02020603050405020304" pitchFamily="18" charset="0"/>
                <a:cs typeface="Times New Roman" panose="02020603050405020304" pitchFamily="18" charset="0"/>
              </a:rPr>
              <a:t> Joined Cases C-187/01 and C-385/0</a:t>
            </a:r>
            <a:r>
              <a:rPr lang="hu-HU" b="1" dirty="0">
                <a:solidFill>
                  <a:schemeClr val="accent5"/>
                </a:solidFill>
                <a:latin typeface="Times New Roman" panose="02020603050405020304" pitchFamily="18" charset="0"/>
                <a:cs typeface="Times New Roman" panose="02020603050405020304" pitchFamily="18" charset="0"/>
              </a:rPr>
              <a:t>1(2003)</a:t>
            </a:r>
            <a:endParaRPr lang="en-GB" b="1" dirty="0">
              <a:solidFill>
                <a:schemeClr val="accent5"/>
              </a:solidFill>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28650" y="2125266"/>
            <a:ext cx="7886700" cy="4400078"/>
          </a:xfrm>
        </p:spPr>
        <p:txBody>
          <a:bodyPr>
            <a:normAutofit fontScale="92500"/>
          </a:bodyPr>
          <a:lstStyle/>
          <a:p>
            <a:pPr marL="0" indent="0">
              <a:buNone/>
            </a:pPr>
            <a:r>
              <a:rPr lang="en-GB" dirty="0"/>
              <a:t>First landmark case:</a:t>
            </a:r>
          </a:p>
          <a:p>
            <a:pPr marL="0" indent="0">
              <a:buNone/>
            </a:pPr>
            <a:r>
              <a:rPr lang="en-GB" dirty="0"/>
              <a:t>two sets of criminal proceedings against Mr </a:t>
            </a:r>
            <a:r>
              <a:rPr lang="en-GB" dirty="0" err="1"/>
              <a:t>Gözütok</a:t>
            </a:r>
            <a:r>
              <a:rPr lang="en-GB" dirty="0"/>
              <a:t> (N., G.) and Mr </a:t>
            </a:r>
            <a:r>
              <a:rPr lang="en-GB" dirty="0" err="1"/>
              <a:t>Brügge</a:t>
            </a:r>
            <a:r>
              <a:rPr lang="en-GB" dirty="0"/>
              <a:t> (G., B.) although proceedings brought in other Member States against the two accused on grounds of the same facts these had been definitively discontinued after they had paid a sum of money determined by the Public Prosecutor as part of a procedure whereby further prosecution was barred</a:t>
            </a:r>
          </a:p>
          <a:p>
            <a:pPr marL="0" indent="0">
              <a:buNone/>
            </a:pPr>
            <a:r>
              <a:rPr lang="en-GB" dirty="0"/>
              <a:t> </a:t>
            </a:r>
            <a:r>
              <a:rPr lang="en-GB" b="1" dirty="0"/>
              <a:t>Question: Can the termination of criminal proceedings by the prosecution upon payment by the accused set as a condition by the prosecution trigger NBII according to Article 54 of Schengen Agreement? YES</a:t>
            </a:r>
          </a:p>
        </p:txBody>
      </p:sp>
    </p:spTree>
    <p:extLst>
      <p:ext uri="{BB962C8B-B14F-4D97-AF65-F5344CB8AC3E}">
        <p14:creationId xmlns:p14="http://schemas.microsoft.com/office/powerpoint/2010/main" val="1020912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31223" y="404664"/>
            <a:ext cx="7886700" cy="6336704"/>
          </a:xfrm>
        </p:spPr>
        <p:txBody>
          <a:bodyPr>
            <a:normAutofit fontScale="85000" lnSpcReduction="10000"/>
          </a:bodyPr>
          <a:lstStyle/>
          <a:p>
            <a:pPr marL="0" indent="0">
              <a:buNone/>
            </a:pPr>
            <a:r>
              <a:rPr lang="en-US" sz="4050" b="1" dirty="0">
                <a:solidFill>
                  <a:srgbClr val="0070C0"/>
                </a:solidFill>
                <a:highlight>
                  <a:srgbClr val="FFFF00"/>
                </a:highlight>
                <a:latin typeface="Times New Roman" panose="02020603050405020304" pitchFamily="18" charset="0"/>
                <a:cs typeface="Times New Roman" panose="02020603050405020304" pitchFamily="18" charset="0"/>
              </a:rPr>
              <a:t>Van </a:t>
            </a:r>
            <a:r>
              <a:rPr lang="en-US" sz="4050" b="1" dirty="0" err="1">
                <a:solidFill>
                  <a:srgbClr val="0070C0"/>
                </a:solidFill>
                <a:highlight>
                  <a:srgbClr val="FFFF00"/>
                </a:highlight>
                <a:latin typeface="Times New Roman" panose="02020603050405020304" pitchFamily="18" charset="0"/>
                <a:cs typeface="Times New Roman" panose="02020603050405020304" pitchFamily="18" charset="0"/>
              </a:rPr>
              <a:t>Esbroeck</a:t>
            </a:r>
            <a:r>
              <a:rPr lang="en-US" sz="4050" b="1" dirty="0">
                <a:solidFill>
                  <a:srgbClr val="0070C0"/>
                </a:solidFill>
                <a:highlight>
                  <a:srgbClr val="FFFF00"/>
                </a:highlight>
                <a:latin typeface="Times New Roman" panose="02020603050405020304" pitchFamily="18" charset="0"/>
                <a:cs typeface="Times New Roman" panose="02020603050405020304" pitchFamily="18" charset="0"/>
              </a:rPr>
              <a:t>, </a:t>
            </a:r>
            <a:r>
              <a:rPr lang="hu-HU" sz="4050" b="1" dirty="0" err="1">
                <a:solidFill>
                  <a:srgbClr val="0070C0"/>
                </a:solidFill>
                <a:highlight>
                  <a:srgbClr val="FFFF00"/>
                </a:highlight>
                <a:latin typeface="Times New Roman" panose="02020603050405020304" pitchFamily="18" charset="0"/>
                <a:cs typeface="Times New Roman" panose="02020603050405020304" pitchFamily="18" charset="0"/>
              </a:rPr>
              <a:t>Case</a:t>
            </a:r>
            <a:r>
              <a:rPr lang="hu-HU" sz="4050" b="1"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4050" b="1" dirty="0">
                <a:solidFill>
                  <a:srgbClr val="0070C0"/>
                </a:solidFill>
                <a:highlight>
                  <a:srgbClr val="FFFF00"/>
                </a:highlight>
                <a:latin typeface="Times New Roman" panose="02020603050405020304" pitchFamily="18" charset="0"/>
                <a:cs typeface="Times New Roman" panose="02020603050405020304" pitchFamily="18" charset="0"/>
              </a:rPr>
              <a:t>C-436/04, </a:t>
            </a:r>
            <a:r>
              <a:rPr lang="hu-HU" sz="4050" b="1" dirty="0">
                <a:solidFill>
                  <a:srgbClr val="0070C0"/>
                </a:solidFill>
                <a:highlight>
                  <a:srgbClr val="FFFF00"/>
                </a:highlight>
                <a:latin typeface="Times New Roman" panose="02020603050405020304" pitchFamily="18" charset="0"/>
                <a:cs typeface="Times New Roman" panose="02020603050405020304" pitchFamily="18" charset="0"/>
              </a:rPr>
              <a:t>(</a:t>
            </a:r>
            <a:r>
              <a:rPr lang="en-US" sz="4050" b="1" dirty="0">
                <a:solidFill>
                  <a:srgbClr val="0070C0"/>
                </a:solidFill>
                <a:highlight>
                  <a:srgbClr val="FFFF00"/>
                </a:highlight>
                <a:latin typeface="Times New Roman" panose="02020603050405020304" pitchFamily="18" charset="0"/>
                <a:cs typeface="Times New Roman" panose="02020603050405020304" pitchFamily="18" charset="0"/>
              </a:rPr>
              <a:t>2006</a:t>
            </a:r>
            <a:r>
              <a:rPr lang="hu-HU" sz="4050" b="1" dirty="0">
                <a:solidFill>
                  <a:srgbClr val="0070C0"/>
                </a:solidFill>
                <a:highlight>
                  <a:srgbClr val="FFFF00"/>
                </a:highlight>
                <a:latin typeface="Times New Roman" panose="02020603050405020304" pitchFamily="18" charset="0"/>
                <a:cs typeface="Times New Roman" panose="02020603050405020304" pitchFamily="18" charset="0"/>
              </a:rPr>
              <a:t>)</a:t>
            </a:r>
          </a:p>
          <a:p>
            <a:pPr marL="0" indent="0">
              <a:buNone/>
            </a:pPr>
            <a:endParaRPr lang="hu-HU" sz="4050" b="1" dirty="0">
              <a:solidFill>
                <a:srgbClr val="0070C0"/>
              </a:solidFill>
              <a:highlight>
                <a:srgbClr val="FFFF00"/>
              </a:highlight>
              <a:latin typeface="Times New Roman" panose="02020603050405020304" pitchFamily="18" charset="0"/>
              <a:cs typeface="Times New Roman" panose="02020603050405020304" pitchFamily="18" charset="0"/>
            </a:endParaRPr>
          </a:p>
          <a:p>
            <a:pPr marL="0" indent="0">
              <a:buNone/>
            </a:pPr>
            <a:r>
              <a:rPr lang="en-US" sz="4050" b="1" dirty="0" err="1">
                <a:latin typeface="Times New Roman" panose="02020603050405020304" pitchFamily="18" charset="0"/>
                <a:cs typeface="Times New Roman" panose="02020603050405020304" pitchFamily="18" charset="0"/>
              </a:rPr>
              <a:t>Esbroeck</a:t>
            </a:r>
            <a:r>
              <a:rPr lang="en-US" sz="4050" b="1" dirty="0">
                <a:latin typeface="Times New Roman" panose="02020603050405020304" pitchFamily="18" charset="0"/>
                <a:cs typeface="Times New Roman" panose="02020603050405020304" pitchFamily="18" charset="0"/>
              </a:rPr>
              <a:t>, a Belgian national, was sentenced, in Norway to imprisonment for illegally importing narcotics into Norway. After having served part of his sentence, he was released conditionally and escorted back to Belgium. Prosecution was brought against </a:t>
            </a:r>
            <a:r>
              <a:rPr lang="en-US" sz="4050" b="1" dirty="0" err="1">
                <a:latin typeface="Times New Roman" panose="02020603050405020304" pitchFamily="18" charset="0"/>
                <a:cs typeface="Times New Roman" panose="02020603050405020304" pitchFamily="18" charset="0"/>
              </a:rPr>
              <a:t>Esbroeck</a:t>
            </a:r>
            <a:r>
              <a:rPr lang="en-US" sz="4050" b="1" dirty="0">
                <a:latin typeface="Times New Roman" panose="02020603050405020304" pitchFamily="18" charset="0"/>
                <a:cs typeface="Times New Roman" panose="02020603050405020304" pitchFamily="18" charset="0"/>
              </a:rPr>
              <a:t> in Belgium, and he was sentenced to imprisonment for illegally exporting the above drugs from Belgium.</a:t>
            </a:r>
            <a:endParaRPr lang="hu-HU" sz="4050" b="1" dirty="0">
              <a:latin typeface="Times New Roman" panose="02020603050405020304" pitchFamily="18" charset="0"/>
              <a:cs typeface="Times New Roman" panose="02020603050405020304" pitchFamily="18" charset="0"/>
            </a:endParaRPr>
          </a:p>
          <a:p>
            <a:pPr marL="0" indent="0">
              <a:buNone/>
            </a:pPr>
            <a:r>
              <a:rPr lang="hu-HU" b="1" dirty="0">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29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28650" y="857250"/>
            <a:ext cx="7886700" cy="5524078"/>
          </a:xfrm>
        </p:spPr>
        <p:txBody>
          <a:bodyPr>
            <a:normAutofit fontScale="85000" lnSpcReduction="20000"/>
          </a:bodyPr>
          <a:lstStyle/>
          <a:p>
            <a:pPr marL="0" indent="0">
              <a:buNone/>
            </a:pPr>
            <a:r>
              <a:rPr lang="en-US" dirty="0"/>
              <a:t>30.  There is a necessary implication in the ne </a:t>
            </a:r>
            <a:r>
              <a:rPr lang="en-US" dirty="0" err="1"/>
              <a:t>bis</a:t>
            </a:r>
            <a:r>
              <a:rPr lang="en-US" dirty="0"/>
              <a:t> in idem principle, enshrined in that Article, that the Contracting States have </a:t>
            </a:r>
            <a:r>
              <a:rPr lang="en-US" b="1" dirty="0"/>
              <a:t>mutual trust </a:t>
            </a:r>
            <a:r>
              <a:rPr lang="en-US" dirty="0"/>
              <a:t>in their criminal justice systems and that each of them </a:t>
            </a:r>
            <a:r>
              <a:rPr lang="en-US" dirty="0" err="1"/>
              <a:t>recognises</a:t>
            </a:r>
            <a:r>
              <a:rPr lang="en-US" dirty="0"/>
              <a:t> the criminal law in force in the other Contracting States </a:t>
            </a:r>
            <a:r>
              <a:rPr lang="en-US" b="1" dirty="0"/>
              <a:t>even when the outcome would be different</a:t>
            </a:r>
            <a:r>
              <a:rPr lang="en-US" dirty="0"/>
              <a:t> if its own national law were applied ([Case C-385/01] </a:t>
            </a:r>
            <a:r>
              <a:rPr lang="en-US" dirty="0" err="1"/>
              <a:t>Gözütok</a:t>
            </a:r>
            <a:r>
              <a:rPr lang="en-US" dirty="0"/>
              <a:t> and </a:t>
            </a:r>
            <a:r>
              <a:rPr lang="en-US" dirty="0" err="1"/>
              <a:t>Brügge</a:t>
            </a:r>
            <a:r>
              <a:rPr lang="en-US" dirty="0"/>
              <a:t> [[2003] ECR I-1345], paragraph 33).</a:t>
            </a:r>
          </a:p>
          <a:p>
            <a:pPr marL="0" indent="0">
              <a:buNone/>
            </a:pPr>
            <a:r>
              <a:rPr lang="en-US" dirty="0"/>
              <a:t>31.  It follows that the possibility </a:t>
            </a:r>
            <a:r>
              <a:rPr lang="en-US" b="1" dirty="0"/>
              <a:t>of divergent legal classifications of the same acts in two different Contracting States is no obstacle </a:t>
            </a:r>
            <a:r>
              <a:rPr lang="en-US" dirty="0"/>
              <a:t>to the application of Article 54 of the CISA.</a:t>
            </a:r>
            <a:endParaRPr lang="hu-HU" dirty="0"/>
          </a:p>
          <a:p>
            <a:pPr marL="0" indent="0">
              <a:buNone/>
            </a:pPr>
            <a:r>
              <a:rPr lang="en-US" dirty="0"/>
              <a:t>32.  For the same reasons, the criterion of the </a:t>
            </a:r>
            <a:r>
              <a:rPr lang="en-US" b="1" dirty="0"/>
              <a:t>identity of the protected legal interest cannot be applicable </a:t>
            </a:r>
            <a:r>
              <a:rPr lang="en-US" dirty="0"/>
              <a:t>since that criterion is likely to vary from one Contracting State to another.</a:t>
            </a:r>
          </a:p>
          <a:p>
            <a:pPr marL="0" indent="0">
              <a:buNone/>
            </a:pPr>
            <a:r>
              <a:rPr lang="en-US" dirty="0"/>
              <a:t>33</a:t>
            </a:r>
            <a:r>
              <a:rPr lang="en-US" b="1" dirty="0">
                <a:solidFill>
                  <a:srgbClr val="0070C0"/>
                </a:solidFill>
                <a:highlight>
                  <a:srgbClr val="FFFF00"/>
                </a:highlight>
              </a:rPr>
              <a:t>.  The above findings are further reinforced by the objective of Article 54 of the CISA, which is to ensure that no one is prosecuted for the same acts in several Contracting States on account of his having exercised his right to freedom of movement (</a:t>
            </a:r>
            <a:r>
              <a:rPr lang="en-US" b="1" dirty="0" err="1">
                <a:solidFill>
                  <a:srgbClr val="0070C0"/>
                </a:solidFill>
                <a:highlight>
                  <a:srgbClr val="FFFF00"/>
                </a:highlight>
              </a:rPr>
              <a:t>Gözütok</a:t>
            </a:r>
            <a:r>
              <a:rPr lang="en-US" b="1" dirty="0">
                <a:solidFill>
                  <a:srgbClr val="0070C0"/>
                </a:solidFill>
                <a:highlight>
                  <a:srgbClr val="FFFF00"/>
                </a:highlight>
              </a:rPr>
              <a:t> and </a:t>
            </a:r>
            <a:r>
              <a:rPr lang="en-US" b="1" dirty="0" err="1">
                <a:solidFill>
                  <a:srgbClr val="0070C0"/>
                </a:solidFill>
                <a:highlight>
                  <a:srgbClr val="FFFF00"/>
                </a:highlight>
              </a:rPr>
              <a:t>Brügge</a:t>
            </a:r>
            <a:r>
              <a:rPr lang="en-US" b="1" dirty="0">
                <a:solidFill>
                  <a:srgbClr val="0070C0"/>
                </a:solidFill>
                <a:highlight>
                  <a:srgbClr val="FFFF00"/>
                </a:highlight>
              </a:rPr>
              <a:t>, paragraph 38, and Case C-469/03 </a:t>
            </a:r>
            <a:r>
              <a:rPr lang="en-US" b="1" dirty="0" err="1">
                <a:solidFill>
                  <a:srgbClr val="0070C0"/>
                </a:solidFill>
                <a:highlight>
                  <a:srgbClr val="FFFF00"/>
                </a:highlight>
              </a:rPr>
              <a:t>Miraglia</a:t>
            </a:r>
            <a:r>
              <a:rPr lang="en-US" b="1" dirty="0">
                <a:solidFill>
                  <a:srgbClr val="0070C0"/>
                </a:solidFill>
                <a:highlight>
                  <a:srgbClr val="FFFF00"/>
                </a:highlight>
              </a:rPr>
              <a:t> [2005] ECR I-2009, paragraph 32).</a:t>
            </a:r>
          </a:p>
          <a:p>
            <a:pPr marL="0" indent="0">
              <a:buNone/>
            </a:pPr>
            <a:endParaRPr lang="en-US" dirty="0"/>
          </a:p>
        </p:txBody>
      </p:sp>
    </p:spTree>
    <p:extLst>
      <p:ext uri="{BB962C8B-B14F-4D97-AF65-F5344CB8AC3E}">
        <p14:creationId xmlns:p14="http://schemas.microsoft.com/office/powerpoint/2010/main" val="3162620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28650" y="620688"/>
            <a:ext cx="7886700" cy="5976664"/>
          </a:xfrm>
        </p:spPr>
        <p:txBody>
          <a:bodyPr>
            <a:normAutofit fontScale="77500" lnSpcReduction="20000"/>
          </a:bodyPr>
          <a:lstStyle/>
          <a:p>
            <a:pPr marL="0" indent="0">
              <a:buNone/>
            </a:pPr>
            <a:r>
              <a:rPr lang="en-US" dirty="0">
                <a:solidFill>
                  <a:srgbClr val="0070C0"/>
                </a:solidFill>
                <a:highlight>
                  <a:srgbClr val="FFFF00"/>
                </a:highlight>
              </a:rPr>
              <a:t>34.  As pointed out by the Advocate General in point 45 of his Opinion, that </a:t>
            </a:r>
            <a:r>
              <a:rPr lang="en-US" b="1" dirty="0">
                <a:solidFill>
                  <a:srgbClr val="0070C0"/>
                </a:solidFill>
                <a:highlight>
                  <a:srgbClr val="FFFF00"/>
                </a:highlight>
              </a:rPr>
              <a:t>right to freedom of movement is effectively guaranteed only if the perpetrator of an act knows that, once he has been found guilty and served his sentence, or, where applicable, been acquitted by a final judgment in a member State, he may travel within the Schengen territory without fear of prosecution</a:t>
            </a:r>
            <a:r>
              <a:rPr lang="en-US" dirty="0">
                <a:solidFill>
                  <a:srgbClr val="0070C0"/>
                </a:solidFill>
                <a:highlight>
                  <a:srgbClr val="FFFF00"/>
                </a:highlight>
              </a:rPr>
              <a:t> in another member State on the basis that the legal system of that member State treats the act concerned as a separate offence.</a:t>
            </a:r>
          </a:p>
          <a:p>
            <a:pPr marL="0" indent="0">
              <a:buNone/>
            </a:pPr>
            <a:r>
              <a:rPr lang="en-US" dirty="0"/>
              <a:t>35.  </a:t>
            </a:r>
            <a:r>
              <a:rPr lang="en-US" b="1" dirty="0"/>
              <a:t>Because there is no </a:t>
            </a:r>
            <a:r>
              <a:rPr lang="en-US" b="1" dirty="0" err="1"/>
              <a:t>harmonisation</a:t>
            </a:r>
            <a:r>
              <a:rPr lang="en-US" b="1" dirty="0"/>
              <a:t> of national criminal laws</a:t>
            </a:r>
            <a:r>
              <a:rPr lang="en-US" dirty="0"/>
              <a:t>, a criterion based on the </a:t>
            </a:r>
            <a:r>
              <a:rPr lang="en-US" b="1" dirty="0"/>
              <a:t>legal classification of the acts or on the protected legal interest might create as many barriers to freedom of movement </a:t>
            </a:r>
            <a:r>
              <a:rPr lang="en-US" dirty="0"/>
              <a:t>within the Schengen territory as there are penal systems in the Contracting States.</a:t>
            </a:r>
          </a:p>
          <a:p>
            <a:pPr marL="385763" indent="-385763">
              <a:buAutoNum type="arabicPeriod" startAt="36"/>
            </a:pPr>
            <a:r>
              <a:rPr lang="en-US" dirty="0">
                <a:solidFill>
                  <a:srgbClr val="FF0000"/>
                </a:solidFill>
                <a:highlight>
                  <a:srgbClr val="FFFF00"/>
                </a:highlight>
              </a:rPr>
              <a:t>In those circumstances, the only relevant criterion for the application of Article 54 of the CISA is identity of the </a:t>
            </a:r>
            <a:r>
              <a:rPr lang="en-US" b="1" dirty="0">
                <a:solidFill>
                  <a:srgbClr val="FF0000"/>
                </a:solidFill>
                <a:highlight>
                  <a:srgbClr val="FFFF00"/>
                </a:highlight>
              </a:rPr>
              <a:t>material acts, understood in the sense of the existence of a set of concrete circumstances which are inextricably linked together. …</a:t>
            </a:r>
            <a:endParaRPr lang="hu-HU" b="1" dirty="0">
              <a:solidFill>
                <a:srgbClr val="FF0000"/>
              </a:solidFill>
              <a:highlight>
                <a:srgbClr val="FFFF00"/>
              </a:highlight>
            </a:endParaRPr>
          </a:p>
          <a:p>
            <a:pPr marL="0" indent="0">
              <a:buNone/>
            </a:pPr>
            <a:r>
              <a:rPr lang="en-US" dirty="0"/>
              <a:t>38.  ... the definitive assessment in that regard belongs ... to the </a:t>
            </a:r>
            <a:r>
              <a:rPr lang="en-US" b="1" dirty="0"/>
              <a:t>competent national courts which are charged with the task of determining whether the material acts at issue constitute a set of facts which are inextricably linked together in time, </a:t>
            </a:r>
            <a:r>
              <a:rPr lang="en-US" dirty="0"/>
              <a:t>in space and by their subject matter.”</a:t>
            </a:r>
          </a:p>
          <a:p>
            <a:pPr marL="0" indent="0">
              <a:buNone/>
            </a:pPr>
            <a:endParaRPr lang="en-GB" dirty="0"/>
          </a:p>
        </p:txBody>
      </p:sp>
    </p:spTree>
    <p:extLst>
      <p:ext uri="{BB962C8B-B14F-4D97-AF65-F5344CB8AC3E}">
        <p14:creationId xmlns:p14="http://schemas.microsoft.com/office/powerpoint/2010/main" val="1942182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28650" y="620688"/>
            <a:ext cx="7886700" cy="5832648"/>
          </a:xfrm>
        </p:spPr>
        <p:txBody>
          <a:bodyPr>
            <a:normAutofit fontScale="92500" lnSpcReduction="10000"/>
          </a:bodyPr>
          <a:lstStyle/>
          <a:p>
            <a:pPr marL="0" indent="0">
              <a:buNone/>
            </a:pPr>
            <a:r>
              <a:rPr lang="hu-HU" b="1" dirty="0"/>
              <a:t>Ratio </a:t>
            </a:r>
            <a:r>
              <a:rPr lang="hu-HU" b="1" dirty="0" err="1"/>
              <a:t>temporis</a:t>
            </a:r>
            <a:r>
              <a:rPr lang="hu-HU" b="1" dirty="0"/>
              <a:t>:</a:t>
            </a:r>
          </a:p>
          <a:p>
            <a:pPr marL="0" indent="0">
              <a:buNone/>
            </a:pPr>
            <a:r>
              <a:rPr lang="hu-HU" dirty="0" err="1"/>
              <a:t>It</a:t>
            </a:r>
            <a:r>
              <a:rPr lang="hu-HU" dirty="0"/>
              <a:t> </a:t>
            </a:r>
            <a:r>
              <a:rPr lang="en-US" dirty="0"/>
              <a:t>must be pointed out that the Schengen </a:t>
            </a:r>
            <a:r>
              <a:rPr lang="en-US" dirty="0" err="1"/>
              <a:t>acquis</a:t>
            </a:r>
            <a:r>
              <a:rPr lang="en-US" dirty="0"/>
              <a:t> contains </a:t>
            </a:r>
            <a:r>
              <a:rPr lang="en-US" b="1" dirty="0"/>
              <a:t>no provision dealing specifically with the entry into force of Article 54 of the CISA or </a:t>
            </a:r>
            <a:r>
              <a:rPr lang="en-US" dirty="0"/>
              <a:t>with its effects in time. </a:t>
            </a:r>
          </a:p>
          <a:p>
            <a:pPr marL="0" indent="0">
              <a:buNone/>
            </a:pPr>
            <a:r>
              <a:rPr lang="en-US" dirty="0"/>
              <a:t>it must be noted that the problem in respect of the application of the </a:t>
            </a:r>
            <a:r>
              <a:rPr lang="en-US" b="1" dirty="0"/>
              <a:t>ne </a:t>
            </a:r>
            <a:r>
              <a:rPr lang="en-US" b="1" dirty="0" err="1"/>
              <a:t>bis</a:t>
            </a:r>
            <a:r>
              <a:rPr lang="en-US" b="1" dirty="0"/>
              <a:t> in idem principle arises only when criminal proceedings are brought for a second time against the same person in another Contracting State. </a:t>
            </a:r>
          </a:p>
          <a:p>
            <a:pPr marL="0" indent="0">
              <a:buNone/>
            </a:pPr>
            <a:r>
              <a:rPr lang="en-US" dirty="0"/>
              <a:t>Since it is in the context of the latter proceedings that the competent court is entrusted with the task of assessing whether all the conditions for the application of the principle at issue are satisfied, it is necessary, for the purposes of the application of Article 54 of the CISA by the court </a:t>
            </a:r>
            <a:r>
              <a:rPr lang="en-US" b="1" dirty="0"/>
              <a:t>before which the second proceedings are brought, that the CISA be in force at that time in the second Contracting State concerned</a:t>
            </a:r>
            <a:r>
              <a:rPr lang="en-US" dirty="0"/>
              <a:t>. </a:t>
            </a:r>
          </a:p>
          <a:p>
            <a:pPr marL="0" indent="0">
              <a:buNone/>
            </a:pPr>
            <a:endParaRPr lang="en-GB" dirty="0"/>
          </a:p>
        </p:txBody>
      </p:sp>
    </p:spTree>
    <p:extLst>
      <p:ext uri="{BB962C8B-B14F-4D97-AF65-F5344CB8AC3E}">
        <p14:creationId xmlns:p14="http://schemas.microsoft.com/office/powerpoint/2010/main" val="2371150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28650" y="548680"/>
            <a:ext cx="7886700" cy="5976664"/>
          </a:xfrm>
        </p:spPr>
        <p:txBody>
          <a:bodyPr>
            <a:normAutofit lnSpcReduction="10000"/>
          </a:bodyPr>
          <a:lstStyle/>
          <a:p>
            <a:pPr marL="0" indent="0">
              <a:buNone/>
            </a:pPr>
            <a:r>
              <a:rPr lang="hu-HU" dirty="0" err="1"/>
              <a:t>Same</a:t>
            </a:r>
            <a:r>
              <a:rPr lang="hu-HU" dirty="0"/>
              <a:t> </a:t>
            </a:r>
            <a:r>
              <a:rPr lang="hu-HU" dirty="0" err="1"/>
              <a:t>act</a:t>
            </a:r>
            <a:r>
              <a:rPr lang="hu-HU" dirty="0"/>
              <a:t>:</a:t>
            </a:r>
          </a:p>
          <a:p>
            <a:pPr marL="0" indent="0">
              <a:buNone/>
            </a:pPr>
            <a:r>
              <a:rPr lang="en-US" b="1" dirty="0">
                <a:solidFill>
                  <a:srgbClr val="FF0000"/>
                </a:solidFill>
                <a:highlight>
                  <a:srgbClr val="FFFF00"/>
                </a:highlight>
              </a:rPr>
              <a:t>–        the relevant criterion for the purposes of the application of that article of the CISA is identity of the material acts, understood as the existence of a set of facts which are inextricably linked together, irrespective of the legal classification given to them or the legal interest protected; </a:t>
            </a:r>
          </a:p>
          <a:p>
            <a:pPr marL="0" indent="0">
              <a:buNone/>
            </a:pPr>
            <a:endParaRPr lang="en-US" dirty="0"/>
          </a:p>
          <a:p>
            <a:pPr marL="0" indent="0">
              <a:buNone/>
            </a:pPr>
            <a:r>
              <a:rPr lang="en-US" dirty="0"/>
              <a:t>–        punishable acts consisting of </a:t>
            </a:r>
            <a:r>
              <a:rPr lang="en-US" b="1" u="sng" dirty="0"/>
              <a:t>exporting and importing the same narcotic drugs and which are prosecuted </a:t>
            </a:r>
            <a:r>
              <a:rPr lang="en-US" dirty="0"/>
              <a:t>in different Contracting States to the CISA are, in principle, </a:t>
            </a:r>
            <a:r>
              <a:rPr lang="en-US" b="1" u="sng" dirty="0"/>
              <a:t>to be regarded as ‘the same acts’ for the purposes of Article 54 </a:t>
            </a:r>
            <a:r>
              <a:rPr lang="en-US" dirty="0"/>
              <a:t>of the Convention, the definitive assessment in that respect being the task of the competent national courts. </a:t>
            </a:r>
          </a:p>
          <a:p>
            <a:pPr marL="0" indent="0">
              <a:buNone/>
            </a:pPr>
            <a:endParaRPr lang="en-GB" dirty="0"/>
          </a:p>
        </p:txBody>
      </p:sp>
    </p:spTree>
    <p:extLst>
      <p:ext uri="{BB962C8B-B14F-4D97-AF65-F5344CB8AC3E}">
        <p14:creationId xmlns:p14="http://schemas.microsoft.com/office/powerpoint/2010/main" val="632909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2857" y="548680"/>
            <a:ext cx="7886700" cy="994172"/>
          </a:xfrm>
        </p:spPr>
        <p:txBody>
          <a:bodyPr>
            <a:normAutofit fontScale="90000"/>
          </a:bodyPr>
          <a:lstStyle/>
          <a:p>
            <a:r>
              <a:rPr lang="hu-HU" b="1" dirty="0">
                <a:solidFill>
                  <a:schemeClr val="accent5"/>
                </a:solidFill>
                <a:latin typeface="Times New Roman" panose="02020603050405020304" pitchFamily="18" charset="0"/>
                <a:cs typeface="Times New Roman" panose="02020603050405020304" pitchFamily="18" charset="0"/>
              </a:rPr>
              <a:t>Van </a:t>
            </a:r>
            <a:r>
              <a:rPr lang="hu-HU" b="1" dirty="0" err="1">
                <a:solidFill>
                  <a:schemeClr val="accent5"/>
                </a:solidFill>
                <a:latin typeface="Times New Roman" panose="02020603050405020304" pitchFamily="18" charset="0"/>
                <a:cs typeface="Times New Roman" panose="02020603050405020304" pitchFamily="18" charset="0"/>
              </a:rPr>
              <a:t>Straaten</a:t>
            </a:r>
            <a:r>
              <a:rPr lang="hu-HU" b="1" dirty="0">
                <a:solidFill>
                  <a:schemeClr val="accent5"/>
                </a:solidFill>
                <a:latin typeface="Times New Roman" panose="02020603050405020304" pitchFamily="18" charset="0"/>
                <a:cs typeface="Times New Roman" panose="02020603050405020304" pitchFamily="18" charset="0"/>
              </a:rPr>
              <a:t> </a:t>
            </a:r>
            <a:r>
              <a:rPr lang="hu-HU" b="1" dirty="0" err="1">
                <a:solidFill>
                  <a:schemeClr val="accent5"/>
                </a:solidFill>
                <a:latin typeface="Times New Roman" panose="02020603050405020304" pitchFamily="18" charset="0"/>
                <a:cs typeface="Times New Roman" panose="02020603050405020304" pitchFamily="18" charset="0"/>
              </a:rPr>
              <a:t>Case</a:t>
            </a:r>
            <a:r>
              <a:rPr lang="hu-HU" b="1" dirty="0">
                <a:solidFill>
                  <a:schemeClr val="accent5"/>
                </a:solidFill>
                <a:latin typeface="Times New Roman" panose="02020603050405020304" pitchFamily="18" charset="0"/>
                <a:cs typeface="Times New Roman" panose="02020603050405020304" pitchFamily="18" charset="0"/>
              </a:rPr>
              <a:t> C-150/05 (2006)</a:t>
            </a:r>
            <a:br>
              <a:rPr lang="hu-HU" b="1" dirty="0">
                <a:solidFill>
                  <a:schemeClr val="accent5"/>
                </a:solidFill>
                <a:latin typeface="Times New Roman" panose="02020603050405020304" pitchFamily="18" charset="0"/>
                <a:cs typeface="Times New Roman" panose="02020603050405020304" pitchFamily="18" charset="0"/>
              </a:rPr>
            </a:br>
            <a:r>
              <a:rPr lang="hu-HU" b="1" dirty="0" err="1">
                <a:solidFill>
                  <a:schemeClr val="accent5"/>
                </a:solidFill>
                <a:latin typeface="Times New Roman" panose="02020603050405020304" pitchFamily="18" charset="0"/>
                <a:cs typeface="Times New Roman" panose="02020603050405020304" pitchFamily="18" charset="0"/>
              </a:rPr>
              <a:t>Gasparini</a:t>
            </a:r>
            <a:r>
              <a:rPr lang="hu-HU" b="1" dirty="0">
                <a:solidFill>
                  <a:schemeClr val="accent5"/>
                </a:solidFill>
                <a:latin typeface="Times New Roman" panose="02020603050405020304" pitchFamily="18" charset="0"/>
                <a:cs typeface="Times New Roman" panose="02020603050405020304" pitchFamily="18" charset="0"/>
              </a:rPr>
              <a:t> </a:t>
            </a:r>
            <a:r>
              <a:rPr lang="hu-HU" b="1" dirty="0" err="1">
                <a:solidFill>
                  <a:schemeClr val="accent5"/>
                </a:solidFill>
                <a:latin typeface="Times New Roman" panose="02020603050405020304" pitchFamily="18" charset="0"/>
                <a:cs typeface="Times New Roman" panose="02020603050405020304" pitchFamily="18" charset="0"/>
              </a:rPr>
              <a:t>Case</a:t>
            </a:r>
            <a:r>
              <a:rPr lang="hu-HU" b="1" dirty="0">
                <a:solidFill>
                  <a:schemeClr val="accent5"/>
                </a:solidFill>
                <a:latin typeface="Times New Roman" panose="02020603050405020304" pitchFamily="18" charset="0"/>
                <a:cs typeface="Times New Roman" panose="02020603050405020304" pitchFamily="18" charset="0"/>
              </a:rPr>
              <a:t> C-467/04 (2006)</a:t>
            </a:r>
            <a:endParaRPr lang="en-GB" b="1" dirty="0">
              <a:solidFill>
                <a:schemeClr val="accent5"/>
              </a:solidFill>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28650" y="1700809"/>
            <a:ext cx="7886700" cy="5040560"/>
          </a:xfrm>
        </p:spPr>
        <p:txBody>
          <a:bodyPr>
            <a:normAutofit fontScale="62500" lnSpcReduction="20000"/>
          </a:bodyPr>
          <a:lstStyle/>
          <a:p>
            <a:pPr marL="0" indent="0">
              <a:buNone/>
            </a:pPr>
            <a:r>
              <a:rPr lang="en-GB" dirty="0"/>
              <a:t>Confirmed and expanded the case law</a:t>
            </a:r>
          </a:p>
          <a:p>
            <a:pPr marL="0" indent="0">
              <a:buNone/>
            </a:pPr>
            <a:r>
              <a:rPr lang="en-GB" b="1" dirty="0">
                <a:solidFill>
                  <a:srgbClr val="C00000"/>
                </a:solidFill>
              </a:rPr>
              <a:t>Van </a:t>
            </a:r>
            <a:r>
              <a:rPr lang="en-GB" b="1" dirty="0" err="1">
                <a:solidFill>
                  <a:srgbClr val="C00000"/>
                </a:solidFill>
              </a:rPr>
              <a:t>Straaten</a:t>
            </a:r>
            <a:r>
              <a:rPr lang="en-GB" b="1" dirty="0">
                <a:solidFill>
                  <a:srgbClr val="C00000"/>
                </a:solidFill>
              </a:rPr>
              <a:t>:</a:t>
            </a:r>
          </a:p>
          <a:p>
            <a:pPr marL="0" indent="0">
              <a:buNone/>
            </a:pPr>
            <a:r>
              <a:rPr lang="en-GB" b="1" dirty="0"/>
              <a:t>	</a:t>
            </a:r>
            <a:r>
              <a:rPr lang="en-GB" dirty="0"/>
              <a:t>Idem: movement of drugs between MS (reiterated Van </a:t>
            </a:r>
            <a:r>
              <a:rPr lang="en-GB" dirty="0" err="1"/>
              <a:t>Esbroek</a:t>
            </a:r>
            <a:r>
              <a:rPr lang="en-GB" dirty="0"/>
              <a:t>)</a:t>
            </a:r>
          </a:p>
          <a:p>
            <a:pPr marL="0" indent="0">
              <a:buNone/>
            </a:pPr>
            <a:r>
              <a:rPr lang="en-GB" dirty="0"/>
              <a:t>	Bis: final decision </a:t>
            </a:r>
            <a:r>
              <a:rPr lang="en-GB" dirty="0">
                <a:solidFill>
                  <a:srgbClr val="FF0000"/>
                </a:solidFill>
                <a:highlight>
                  <a:srgbClr val="FFFF00"/>
                </a:highlight>
              </a:rPr>
              <a:t>acquitting for </a:t>
            </a:r>
            <a:r>
              <a:rPr lang="en-GB" b="1" dirty="0">
                <a:solidFill>
                  <a:srgbClr val="0070C0"/>
                </a:solidFill>
                <a:highlight>
                  <a:srgbClr val="FFFF00"/>
                </a:highlight>
              </a:rPr>
              <a:t>lack of evidence</a:t>
            </a:r>
            <a:r>
              <a:rPr lang="en-GB" dirty="0">
                <a:solidFill>
                  <a:srgbClr val="FF0000"/>
                </a:solidFill>
                <a:highlight>
                  <a:srgbClr val="FFFF00"/>
                </a:highlight>
              </a:rPr>
              <a:t>? Yes </a:t>
            </a:r>
            <a:r>
              <a:rPr lang="en-GB" dirty="0"/>
              <a:t>within Article 54</a:t>
            </a:r>
            <a:endParaRPr lang="hu-HU" dirty="0"/>
          </a:p>
          <a:p>
            <a:pPr marL="0" indent="0">
              <a:buNone/>
            </a:pPr>
            <a:endParaRPr lang="en-GB" b="1" dirty="0"/>
          </a:p>
          <a:p>
            <a:pPr marL="0" indent="0">
              <a:buNone/>
            </a:pPr>
            <a:r>
              <a:rPr lang="en-GB" b="1" dirty="0">
                <a:solidFill>
                  <a:srgbClr val="C00000"/>
                </a:solidFill>
              </a:rPr>
              <a:t>Gasparini </a:t>
            </a:r>
            <a:r>
              <a:rPr lang="en-GB" dirty="0"/>
              <a:t>(customs fraud, olive oil, Spain, Portugal):</a:t>
            </a:r>
          </a:p>
          <a:p>
            <a:pPr marL="0" indent="0">
              <a:buNone/>
            </a:pPr>
            <a:r>
              <a:rPr lang="en-GB" b="1" dirty="0"/>
              <a:t> </a:t>
            </a:r>
            <a:r>
              <a:rPr lang="en-GB" sz="2550" b="1" dirty="0"/>
              <a:t>Framework Decision 2002/584 does not preclude the ne bis in idem principle from applying in the case of </a:t>
            </a:r>
            <a:r>
              <a:rPr lang="en-GB" sz="2550" b="1" dirty="0">
                <a:solidFill>
                  <a:srgbClr val="FF0000"/>
                </a:solidFill>
                <a:highlight>
                  <a:srgbClr val="FFFF00"/>
                </a:highlight>
              </a:rPr>
              <a:t>a final acquittal because prosecution of the offence </a:t>
            </a:r>
            <a:r>
              <a:rPr lang="en-GB" sz="2550" b="1" dirty="0">
                <a:solidFill>
                  <a:srgbClr val="0070C0"/>
                </a:solidFill>
                <a:highlight>
                  <a:srgbClr val="FFFF00"/>
                </a:highlight>
              </a:rPr>
              <a:t>is time-barred</a:t>
            </a:r>
            <a:r>
              <a:rPr lang="en-GB" sz="2550" b="1" dirty="0">
                <a:solidFill>
                  <a:srgbClr val="FF0000"/>
                </a:solidFill>
                <a:highlight>
                  <a:srgbClr val="FFFF00"/>
                </a:highlight>
              </a:rPr>
              <a:t>. </a:t>
            </a:r>
          </a:p>
          <a:p>
            <a:pPr marL="0" indent="0">
              <a:buNone/>
            </a:pPr>
            <a:r>
              <a:rPr lang="en-GB" sz="2550" b="1" dirty="0"/>
              <a:t>Article 4(4) of the framework decision permits the executing judicial authority to refuse to execute a European arrest warrant inter alia where the criminal prosecution of the requested person is time-barred according to the law of the executing Member State and the acts fall within the jurisdiction of that State under its own criminal law. In order for that power to be exercised, a judgment whose basis is that a prosecution is time-barred does not have to exist. The situation where the requested person has been finally judged by a Member State in respect of the same acts is governed by Article 3(2) of the framework decision, a provision which lays down a mandatory ground for non-execution of a European arrest warrant.</a:t>
            </a:r>
          </a:p>
          <a:p>
            <a:pPr marL="0" indent="0">
              <a:buNone/>
            </a:pPr>
            <a:r>
              <a:rPr lang="en-GB" sz="2550" b="1" dirty="0"/>
              <a:t>the ne bis in idem principle applies in respect of a decision of a court of a Contracting State, made after criminal proceedings have been brought, by which the accused is acquitted finally because prosecution of the offence is time-barred.</a:t>
            </a:r>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2524391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089E-299A-135D-A950-E05FE3BE075F}"/>
              </a:ext>
            </a:extLst>
          </p:cNvPr>
          <p:cNvSpPr>
            <a:spLocks noGrp="1"/>
          </p:cNvSpPr>
          <p:nvPr>
            <p:ph type="title"/>
          </p:nvPr>
        </p:nvSpPr>
        <p:spPr>
          <a:xfrm>
            <a:off x="662152" y="625313"/>
            <a:ext cx="7024744" cy="1143000"/>
          </a:xfrm>
        </p:spPr>
        <p:txBody>
          <a:bodyPr>
            <a:normAutofit fontScale="90000"/>
          </a:bodyPr>
          <a:lstStyle/>
          <a:p>
            <a:r>
              <a:rPr lang="hu-HU" b="1" dirty="0">
                <a:solidFill>
                  <a:schemeClr val="accent5"/>
                </a:solidFill>
              </a:rPr>
              <a:t>C-491/07 Vladimir </a:t>
            </a:r>
            <a:r>
              <a:rPr lang="hu-HU" b="1" dirty="0" err="1">
                <a:solidFill>
                  <a:schemeClr val="accent5"/>
                </a:solidFill>
              </a:rPr>
              <a:t>Turansky</a:t>
            </a:r>
            <a:r>
              <a:rPr lang="hu-HU" b="1" dirty="0">
                <a:solidFill>
                  <a:schemeClr val="accent5"/>
                </a:solidFill>
              </a:rPr>
              <a:t> (2008)</a:t>
            </a:r>
            <a:endParaRPr lang="en-HU">
              <a:solidFill>
                <a:schemeClr val="accent5"/>
              </a:solidFill>
            </a:endParaRPr>
          </a:p>
        </p:txBody>
      </p:sp>
      <p:sp>
        <p:nvSpPr>
          <p:cNvPr id="3" name="Content Placeholder 2">
            <a:extLst>
              <a:ext uri="{FF2B5EF4-FFF2-40B4-BE49-F238E27FC236}">
                <a16:creationId xmlns:a16="http://schemas.microsoft.com/office/drawing/2014/main" id="{F0F9AEAD-B2A8-1EFB-4F6E-28C3230D4881}"/>
              </a:ext>
            </a:extLst>
          </p:cNvPr>
          <p:cNvSpPr>
            <a:spLocks noGrp="1"/>
          </p:cNvSpPr>
          <p:nvPr>
            <p:ph idx="1"/>
          </p:nvPr>
        </p:nvSpPr>
        <p:spPr>
          <a:xfrm>
            <a:off x="457200" y="1763769"/>
            <a:ext cx="8024648" cy="4905591"/>
          </a:xfrm>
        </p:spPr>
        <p:txBody>
          <a:bodyPr>
            <a:normAutofit lnSpcReduction="10000"/>
          </a:bodyPr>
          <a:lstStyle/>
          <a:p>
            <a:pPr marL="0" indent="0">
              <a:buNone/>
            </a:pPr>
            <a:r>
              <a:rPr lang="en-GB" sz="1600" dirty="0">
                <a:latin typeface="Times New Roman" panose="02020603050405020304" pitchFamily="18" charset="0"/>
                <a:cs typeface="Times New Roman" panose="02020603050405020304" pitchFamily="18" charset="0"/>
              </a:rPr>
              <a:t>The reference was made in criminal proceedings instituted in Austria against Mr </a:t>
            </a:r>
            <a:r>
              <a:rPr lang="en-GB" sz="1600" dirty="0" err="1">
                <a:latin typeface="Times New Roman" panose="02020603050405020304" pitchFamily="18" charset="0"/>
                <a:cs typeface="Times New Roman" panose="02020603050405020304" pitchFamily="18" charset="0"/>
              </a:rPr>
              <a:t>Turanský</a:t>
            </a:r>
            <a:r>
              <a:rPr lang="en-GB" sz="1600" dirty="0">
                <a:latin typeface="Times New Roman" panose="02020603050405020304" pitchFamily="18" charset="0"/>
                <a:cs typeface="Times New Roman" panose="02020603050405020304" pitchFamily="18" charset="0"/>
              </a:rPr>
              <a:t>, a Slovak national suspected of having carried out, along with others, a </a:t>
            </a:r>
            <a:r>
              <a:rPr lang="en-GB" sz="1600" b="1" u="sng" dirty="0">
                <a:latin typeface="Times New Roman" panose="02020603050405020304" pitchFamily="18" charset="0"/>
                <a:cs typeface="Times New Roman" panose="02020603050405020304" pitchFamily="18" charset="0"/>
              </a:rPr>
              <a:t>serious robbery </a:t>
            </a:r>
            <a:r>
              <a:rPr lang="en-GB" sz="1600" dirty="0">
                <a:latin typeface="Times New Roman" panose="02020603050405020304" pitchFamily="18" charset="0"/>
                <a:cs typeface="Times New Roman" panose="02020603050405020304" pitchFamily="18" charset="0"/>
              </a:rPr>
              <a:t>on an Austrian national in the territory of the Republic of Austria. The investigations were suspended in Slovakia.</a:t>
            </a:r>
          </a:p>
          <a:p>
            <a:pPr marL="0" indent="0">
              <a:buNone/>
            </a:pPr>
            <a:r>
              <a:rPr lang="en-GB" sz="1600" dirty="0">
                <a:latin typeface="Times New Roman" panose="02020603050405020304" pitchFamily="18" charset="0"/>
                <a:cs typeface="Times New Roman" panose="02020603050405020304" pitchFamily="18" charset="0"/>
              </a:rPr>
              <a:t>Must the bar on a second prosecution for the same acts (</a:t>
            </a:r>
            <a:r>
              <a:rPr lang="en-GB" sz="1600" i="1" dirty="0">
                <a:latin typeface="Times New Roman" panose="02020603050405020304" pitchFamily="18" charset="0"/>
                <a:cs typeface="Times New Roman" panose="02020603050405020304" pitchFamily="18" charset="0"/>
              </a:rPr>
              <a:t>ne bis in idem</a:t>
            </a:r>
            <a:r>
              <a:rPr lang="en-GB" sz="1600" dirty="0">
                <a:latin typeface="Times New Roman" panose="02020603050405020304" pitchFamily="18" charset="0"/>
                <a:cs typeface="Times New Roman" panose="02020603050405020304" pitchFamily="18" charset="0"/>
              </a:rPr>
              <a:t> principle) contained in [the CISA] be interpreted as precluding the prosecution of a suspect in the Republic of Austria when criminal proceedings instituted in the Slovak Republic in respect of the same acts, after its accession to the European Union, were discontinued after a police authority, following an examination of the merits of the case and without further sanction, terminated them with immediate effect by ordering their suspension?’</a:t>
            </a:r>
          </a:p>
          <a:p>
            <a:pPr marL="0" indent="0">
              <a:buNone/>
            </a:pPr>
            <a:r>
              <a:rPr lang="en-GB" sz="1600" dirty="0">
                <a:latin typeface="Times New Roman" panose="02020603050405020304" pitchFamily="18" charset="0"/>
                <a:cs typeface="Times New Roman" panose="02020603050405020304" pitchFamily="18" charset="0"/>
              </a:rPr>
              <a:t>Answer: </a:t>
            </a:r>
            <a:r>
              <a:rPr lang="en-GB" sz="1600" b="1" dirty="0">
                <a:latin typeface="Times New Roman" panose="02020603050405020304" pitchFamily="18" charset="0"/>
                <a:cs typeface="Times New Roman" panose="02020603050405020304" pitchFamily="18" charset="0"/>
              </a:rPr>
              <a:t>The </a:t>
            </a:r>
            <a:r>
              <a:rPr lang="en-GB" sz="1600" b="1" i="1" dirty="0">
                <a:latin typeface="Times New Roman" panose="02020603050405020304" pitchFamily="18" charset="0"/>
                <a:cs typeface="Times New Roman" panose="02020603050405020304" pitchFamily="18" charset="0"/>
              </a:rPr>
              <a:t>ne bis in idem</a:t>
            </a:r>
            <a:r>
              <a:rPr lang="en-GB" sz="1600" b="1" dirty="0">
                <a:latin typeface="Times New Roman" panose="02020603050405020304" pitchFamily="18" charset="0"/>
                <a:cs typeface="Times New Roman" panose="02020603050405020304" pitchFamily="18" charset="0"/>
              </a:rPr>
              <a:t> principle enshrined in Article 54 of the Convention implementing the Schengen Agreement of 14 June 1985 between the Governments of the States of the Benelux Economic Union, the Federal Republic of Germany and the French Republic on the gradual abolition of checks at their common borders, signed in Schengen (Luxembourg) on 19 June 1990, does not fall to be applied to a decision by which an authority of a Contracting State, after examining the merits of the case brought before it, makes an order, at a stage before the charging of a person suspected of a crime, suspending the criminal proceedings, where the suspension decision does not, under the national law of that State, definitively bar further prosecution and therefore does not preclude new criminal proceedings, in respect of the same acts, in that State.</a:t>
            </a:r>
            <a:endParaRPr lang="en-GB" sz="1600" dirty="0">
              <a:latin typeface="Times New Roman" panose="02020603050405020304" pitchFamily="18" charset="0"/>
              <a:cs typeface="Times New Roman" panose="02020603050405020304" pitchFamily="18" charset="0"/>
            </a:endParaRPr>
          </a:p>
          <a:p>
            <a:pPr marL="0" indent="0">
              <a:buNone/>
            </a:pPr>
            <a:endParaRPr lang="en-HU"/>
          </a:p>
        </p:txBody>
      </p:sp>
    </p:spTree>
    <p:extLst>
      <p:ext uri="{BB962C8B-B14F-4D97-AF65-F5344CB8AC3E}">
        <p14:creationId xmlns:p14="http://schemas.microsoft.com/office/powerpoint/2010/main" val="1621646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FA2BC2-D927-D846-A2F4-5201D28022A7}"/>
              </a:ext>
            </a:extLst>
          </p:cNvPr>
          <p:cNvSpPr>
            <a:spLocks noGrp="1"/>
          </p:cNvSpPr>
          <p:nvPr>
            <p:ph type="title"/>
          </p:nvPr>
        </p:nvSpPr>
        <p:spPr>
          <a:xfrm>
            <a:off x="827584" y="620688"/>
            <a:ext cx="7024744" cy="648072"/>
          </a:xfrm>
        </p:spPr>
        <p:txBody>
          <a:bodyPr>
            <a:normAutofit fontScale="90000"/>
          </a:bodyPr>
          <a:lstStyle/>
          <a:p>
            <a:r>
              <a:rPr lang="hu-HU" b="1" dirty="0" err="1">
                <a:solidFill>
                  <a:srgbClr val="C00000"/>
                </a:solidFill>
                <a:effectLst/>
                <a:latin typeface="Times New Roman" panose="02020603050405020304" pitchFamily="18" charset="0"/>
                <a:ea typeface="Calibri" panose="020F0502020204030204" pitchFamily="34" charset="0"/>
              </a:rPr>
              <a:t>Mantello</a:t>
            </a:r>
            <a:r>
              <a:rPr lang="hu-HU" b="1" i="1" dirty="0">
                <a:solidFill>
                  <a:srgbClr val="C00000"/>
                </a:solidFill>
                <a:effectLst/>
                <a:latin typeface="Times New Roman" panose="02020603050405020304" pitchFamily="18" charset="0"/>
                <a:ea typeface="Calibri" panose="020F0502020204030204" pitchFamily="34" charset="0"/>
              </a:rPr>
              <a:t> </a:t>
            </a:r>
            <a:r>
              <a:rPr lang="hu-HU" b="1" dirty="0">
                <a:solidFill>
                  <a:srgbClr val="C00000"/>
                </a:solidFill>
                <a:effectLst/>
                <a:latin typeface="Times New Roman" panose="02020603050405020304" pitchFamily="18" charset="0"/>
                <a:ea typeface="Calibri" panose="020F0502020204030204" pitchFamily="34" charset="0"/>
              </a:rPr>
              <a:t>C-261/09 </a:t>
            </a:r>
            <a:r>
              <a:rPr lang="hu-HU" b="1" i="1" dirty="0">
                <a:solidFill>
                  <a:srgbClr val="C00000"/>
                </a:solidFill>
                <a:effectLst/>
                <a:latin typeface="Times New Roman" panose="02020603050405020304" pitchFamily="18" charset="0"/>
                <a:ea typeface="Calibri" panose="020F0502020204030204" pitchFamily="34" charset="0"/>
              </a:rPr>
              <a:t>(</a:t>
            </a:r>
            <a:r>
              <a:rPr lang="hu-HU" b="1" dirty="0">
                <a:solidFill>
                  <a:srgbClr val="C00000"/>
                </a:solidFill>
                <a:effectLst/>
                <a:latin typeface="Times New Roman" panose="02020603050405020304" pitchFamily="18" charset="0"/>
                <a:ea typeface="Calibri" panose="020F0502020204030204" pitchFamily="34" charset="0"/>
              </a:rPr>
              <a:t>2010), para. 4</a:t>
            </a:r>
            <a:endParaRPr lang="hu-HU" b="1" dirty="0">
              <a:solidFill>
                <a:srgbClr val="C00000"/>
              </a:solidFill>
            </a:endParaRPr>
          </a:p>
        </p:txBody>
      </p:sp>
      <p:sp>
        <p:nvSpPr>
          <p:cNvPr id="3" name="Tartalom helye 2">
            <a:extLst>
              <a:ext uri="{FF2B5EF4-FFF2-40B4-BE49-F238E27FC236}">
                <a16:creationId xmlns:a16="http://schemas.microsoft.com/office/drawing/2014/main" id="{FFEAA5E5-DA5D-F822-1C51-40039BCB9467}"/>
              </a:ext>
            </a:extLst>
          </p:cNvPr>
          <p:cNvSpPr>
            <a:spLocks noGrp="1"/>
          </p:cNvSpPr>
          <p:nvPr>
            <p:ph idx="1"/>
          </p:nvPr>
        </p:nvSpPr>
        <p:spPr>
          <a:xfrm>
            <a:off x="539552" y="1628800"/>
            <a:ext cx="7920880" cy="4536504"/>
          </a:xfrm>
        </p:spPr>
        <p:txBody>
          <a:bodyPr>
            <a:normAutofit fontScale="92500" lnSpcReduction="20000"/>
          </a:bodyPr>
          <a:lstStyle/>
          <a:p>
            <a:pPr marL="13335" indent="0" algn="just">
              <a:spcAft>
                <a:spcPts val="900"/>
              </a:spcAft>
              <a:buNone/>
            </a:pPr>
            <a:r>
              <a:rPr lang="en-GB" sz="3200" b="1" i="0" u="none" strike="noStrike" dirty="0">
                <a:solidFill>
                  <a:srgbClr val="000000"/>
                </a:solidFill>
                <a:effectLst/>
                <a:latin typeface="Open Sans" panose="020B0606030504020204" pitchFamily="34" charset="0"/>
              </a:rPr>
              <a:t>In view of the shared objective of Article 54 of the CISA and Article 3(2) of the Framework Decision, which is to ensure that a person is not prosecuted or tried more than once in respect of the same acts, it must be accepted that an interpretation of that concept given in the context of the CISA is equally valid for the purposes of the Framework Decision.</a:t>
            </a:r>
            <a:r>
              <a:rPr lang="hu-HU" sz="3200" b="1" i="0" u="none" strike="noStrike" dirty="0">
                <a:solidFill>
                  <a:srgbClr val="000000"/>
                </a:solidFill>
                <a:effectLst/>
                <a:latin typeface="Open Sans" panose="020B0606030504020204" pitchFamily="34" charset="0"/>
              </a:rPr>
              <a:t> (para. 40)</a:t>
            </a:r>
            <a:endParaRPr lang="en-GB" sz="3200" b="1" i="0" u="none" strike="noStrike" dirty="0">
              <a:solidFill>
                <a:srgbClr val="000000"/>
              </a:solidFill>
              <a:effectLst/>
              <a:latin typeface="Open Sans" panose="020B0606030504020204" pitchFamily="34" charset="0"/>
            </a:endParaRPr>
          </a:p>
          <a:p>
            <a:pPr marL="0" indent="0">
              <a:buNone/>
            </a:pPr>
            <a:br>
              <a:rPr lang="hu-HU" dirty="0"/>
            </a:br>
            <a:endParaRPr lang="hu-HU" dirty="0"/>
          </a:p>
        </p:txBody>
      </p:sp>
    </p:spTree>
    <p:extLst>
      <p:ext uri="{BB962C8B-B14F-4D97-AF65-F5344CB8AC3E}">
        <p14:creationId xmlns:p14="http://schemas.microsoft.com/office/powerpoint/2010/main" val="358194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90F5C0A-D8C8-93E6-E348-357FC14F017F}"/>
              </a:ext>
            </a:extLst>
          </p:cNvPr>
          <p:cNvSpPr>
            <a:spLocks noGrp="1"/>
          </p:cNvSpPr>
          <p:nvPr>
            <p:ph idx="1"/>
          </p:nvPr>
        </p:nvSpPr>
        <p:spPr>
          <a:xfrm>
            <a:off x="611560" y="908720"/>
            <a:ext cx="8064896" cy="5949280"/>
          </a:xfrm>
        </p:spPr>
        <p:txBody>
          <a:bodyPr>
            <a:normAutofit/>
          </a:bodyPr>
          <a:lstStyle/>
          <a:p>
            <a:pPr marL="0" indent="0">
              <a:buNone/>
            </a:pPr>
            <a:r>
              <a:rPr lang="en-US" sz="3200" b="1" dirty="0">
                <a:solidFill>
                  <a:srgbClr val="C00000"/>
                </a:solidFill>
              </a:rPr>
              <a:t>TREVI</a:t>
            </a:r>
            <a:endParaRPr lang="hu-HU" sz="3200" b="1" dirty="0">
              <a:solidFill>
                <a:srgbClr val="C00000"/>
              </a:solidFill>
            </a:endParaRPr>
          </a:p>
          <a:p>
            <a:pPr marL="0" indent="0">
              <a:buNone/>
            </a:pPr>
            <a:r>
              <a:rPr lang="en-US" sz="3200" dirty="0"/>
              <a:t>intergovernmental network of national officials from ministries of justice and the interior outside the European Community framework created during the </a:t>
            </a:r>
            <a:r>
              <a:rPr lang="en-US" sz="3200" b="1" u="sng" dirty="0">
                <a:solidFill>
                  <a:srgbClr val="FF0000"/>
                </a:solidFill>
              </a:rPr>
              <a:t>European Council Summit in Rome, 1–2 December </a:t>
            </a:r>
            <a:r>
              <a:rPr lang="en-US" sz="3200" b="1" u="sng" dirty="0">
                <a:solidFill>
                  <a:schemeClr val="accent1"/>
                </a:solidFill>
              </a:rPr>
              <a:t>1975.</a:t>
            </a:r>
            <a:r>
              <a:rPr lang="en-US" sz="3200" dirty="0">
                <a:solidFill>
                  <a:schemeClr val="accent1"/>
                </a:solidFill>
              </a:rPr>
              <a:t> </a:t>
            </a:r>
          </a:p>
          <a:p>
            <a:pPr marL="0" indent="0">
              <a:buNone/>
            </a:pPr>
            <a:r>
              <a:rPr lang="hu-HU" sz="3200" b="1" dirty="0">
                <a:solidFill>
                  <a:srgbClr val="0070C0"/>
                </a:solidFill>
              </a:rPr>
              <a:t>C</a:t>
            </a:r>
            <a:r>
              <a:rPr lang="en-US" sz="3200" b="1" dirty="0">
                <a:solidFill>
                  <a:srgbClr val="0070C0"/>
                </a:solidFill>
              </a:rPr>
              <a:t>eased to exist when it was integrated in the Justice and Home Affairs (JHA) pillar of the European Union (EU) </a:t>
            </a:r>
            <a:r>
              <a:rPr lang="hu-HU" sz="3200" b="1" dirty="0">
                <a:solidFill>
                  <a:srgbClr val="0070C0"/>
                </a:solidFill>
              </a:rPr>
              <a:t>(</a:t>
            </a:r>
            <a:r>
              <a:rPr lang="en-US" sz="3200" b="1" dirty="0">
                <a:solidFill>
                  <a:srgbClr val="0070C0"/>
                </a:solidFill>
              </a:rPr>
              <a:t>Treaty of Maastricht</a:t>
            </a:r>
            <a:r>
              <a:rPr lang="hu-HU" sz="3200" b="1" dirty="0">
                <a:solidFill>
                  <a:srgbClr val="0070C0"/>
                </a:solidFill>
              </a:rPr>
              <a:t>, </a:t>
            </a:r>
            <a:r>
              <a:rPr lang="en-US" sz="3200" b="1" dirty="0">
                <a:solidFill>
                  <a:srgbClr val="0070C0"/>
                </a:solidFill>
              </a:rPr>
              <a:t> 199</a:t>
            </a:r>
            <a:r>
              <a:rPr lang="hu-HU" sz="3200" b="1" dirty="0">
                <a:solidFill>
                  <a:srgbClr val="0070C0"/>
                </a:solidFill>
              </a:rPr>
              <a:t>3)</a:t>
            </a:r>
          </a:p>
          <a:p>
            <a:pPr marL="68580" indent="0">
              <a:buNone/>
            </a:pPr>
            <a:endParaRPr lang="en-GB" dirty="0"/>
          </a:p>
        </p:txBody>
      </p:sp>
    </p:spTree>
    <p:extLst>
      <p:ext uri="{BB962C8B-B14F-4D97-AF65-F5344CB8AC3E}">
        <p14:creationId xmlns:p14="http://schemas.microsoft.com/office/powerpoint/2010/main" val="2217722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5287C90-C802-9007-42A2-585648779252}"/>
              </a:ext>
            </a:extLst>
          </p:cNvPr>
          <p:cNvSpPr>
            <a:spLocks noGrp="1"/>
          </p:cNvSpPr>
          <p:nvPr>
            <p:ph idx="1"/>
          </p:nvPr>
        </p:nvSpPr>
        <p:spPr>
          <a:xfrm>
            <a:off x="395536" y="332656"/>
            <a:ext cx="8280920" cy="6192688"/>
          </a:xfrm>
        </p:spPr>
        <p:txBody>
          <a:bodyPr>
            <a:normAutofit fontScale="70000" lnSpcReduction="20000"/>
          </a:bodyPr>
          <a:lstStyle/>
          <a:p>
            <a:pPr marL="68580" indent="0">
              <a:buNone/>
            </a:pPr>
            <a:r>
              <a:rPr lang="en-US" dirty="0">
                <a:highlight>
                  <a:srgbClr val="FFFF00"/>
                </a:highlight>
              </a:rPr>
              <a:t>Italy issued EAW for criminal proceedings, criminal organization cocaine trafficking</a:t>
            </a:r>
          </a:p>
          <a:p>
            <a:pPr marL="68580" indent="0">
              <a:buNone/>
            </a:pPr>
            <a:r>
              <a:rPr lang="en-US" dirty="0">
                <a:highlight>
                  <a:srgbClr val="FFFF00"/>
                </a:highlight>
              </a:rPr>
              <a:t>German court turned to the ECJ</a:t>
            </a:r>
            <a:r>
              <a:rPr lang="hu-HU" dirty="0">
                <a:highlight>
                  <a:srgbClr val="FFFF00"/>
                </a:highlight>
              </a:rPr>
              <a:t>:</a:t>
            </a:r>
          </a:p>
          <a:p>
            <a:pPr marL="68580" indent="0">
              <a:buNone/>
            </a:pPr>
            <a:endParaRPr lang="hu-HU" b="1" dirty="0"/>
          </a:p>
          <a:p>
            <a:pPr marL="68580" indent="0">
              <a:buNone/>
            </a:pPr>
            <a:r>
              <a:rPr lang="en-US" sz="2600" b="1" dirty="0"/>
              <a:t> ‘(1)  Is the existence of the “same acts” within the meaning of Article 3(2) of the Framework Decision … to be determined:</a:t>
            </a:r>
          </a:p>
          <a:p>
            <a:pPr marL="68580" indent="0">
              <a:buNone/>
            </a:pPr>
            <a:endParaRPr lang="en-US" sz="2600" b="1" dirty="0"/>
          </a:p>
          <a:p>
            <a:pPr marL="68580" indent="0">
              <a:buNone/>
            </a:pPr>
            <a:r>
              <a:rPr lang="en-US" sz="2600" b="1" dirty="0"/>
              <a:t>(a)      according to the law of the issuing Member State, or</a:t>
            </a:r>
          </a:p>
          <a:p>
            <a:pPr marL="68580" indent="0">
              <a:buNone/>
            </a:pPr>
            <a:endParaRPr lang="en-US" sz="2600" b="1" dirty="0"/>
          </a:p>
          <a:p>
            <a:pPr marL="68580" indent="0">
              <a:buNone/>
            </a:pPr>
            <a:r>
              <a:rPr lang="en-US" sz="2600" b="1" dirty="0"/>
              <a:t>(b)      according to the law of the executing Member State, or</a:t>
            </a:r>
          </a:p>
          <a:p>
            <a:pPr marL="68580" indent="0">
              <a:buNone/>
            </a:pPr>
            <a:endParaRPr lang="en-US" sz="2600" b="1" dirty="0"/>
          </a:p>
          <a:p>
            <a:pPr marL="68580" indent="0">
              <a:buNone/>
            </a:pPr>
            <a:r>
              <a:rPr lang="en-US" sz="2600" b="1" dirty="0"/>
              <a:t>(c)      according to an autonomous interpretation, based on the law of the European Union, of the phrase “same acts”?</a:t>
            </a:r>
          </a:p>
          <a:p>
            <a:pPr marL="68580" indent="0">
              <a:buNone/>
            </a:pPr>
            <a:endParaRPr lang="en-US" sz="2600" b="1" dirty="0"/>
          </a:p>
          <a:p>
            <a:pPr marL="68580" indent="0">
              <a:buNone/>
            </a:pPr>
            <a:r>
              <a:rPr lang="en-US" sz="2600" b="1" dirty="0"/>
              <a:t>(2)       Are acts consisting in the unlawful importation of narcotic drugs the “same acts”, within the meaning of Article 3(2) of the Framework Decision, as participation in an </a:t>
            </a:r>
            <a:r>
              <a:rPr lang="en-US" sz="2600" b="1" dirty="0" err="1"/>
              <a:t>organisation</a:t>
            </a:r>
            <a:r>
              <a:rPr lang="en-US" sz="2600" b="1" dirty="0"/>
              <a:t> the purpose of which is illicit trafficking in such drugs, in so far as the investigating authorities had information and evidence, at the time at which sentence was passed in respect of such importation, which supported a strong suspicion of participation in such an </a:t>
            </a:r>
            <a:r>
              <a:rPr lang="en-US" sz="2600" b="1" dirty="0" err="1"/>
              <a:t>organisation</a:t>
            </a:r>
            <a:r>
              <a:rPr lang="en-US" sz="2600" b="1" dirty="0"/>
              <a:t>, but omitted for tactical reasons relating to their investigation to provide the relevant information and evidence to the court and to institute criminal proceedings on that basis?’</a:t>
            </a:r>
          </a:p>
          <a:p>
            <a:pPr marL="68580" indent="0">
              <a:buNone/>
            </a:pPr>
            <a:endParaRPr lang="en-GB" dirty="0"/>
          </a:p>
        </p:txBody>
      </p:sp>
    </p:spTree>
    <p:extLst>
      <p:ext uri="{BB962C8B-B14F-4D97-AF65-F5344CB8AC3E}">
        <p14:creationId xmlns:p14="http://schemas.microsoft.com/office/powerpoint/2010/main" val="3032462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B33C601-A934-A34A-7ECF-485CA72F919A}"/>
              </a:ext>
            </a:extLst>
          </p:cNvPr>
          <p:cNvSpPr>
            <a:spLocks noGrp="1"/>
          </p:cNvSpPr>
          <p:nvPr>
            <p:ph idx="1"/>
          </p:nvPr>
        </p:nvSpPr>
        <p:spPr>
          <a:xfrm>
            <a:off x="539552" y="260648"/>
            <a:ext cx="8064896" cy="6264696"/>
          </a:xfrm>
        </p:spPr>
        <p:txBody>
          <a:bodyPr>
            <a:normAutofit/>
          </a:bodyPr>
          <a:lstStyle/>
          <a:p>
            <a:pPr marL="68580" indent="0">
              <a:buNone/>
            </a:pPr>
            <a:r>
              <a:rPr lang="en-US" b="1" dirty="0">
                <a:solidFill>
                  <a:srgbClr val="00B050"/>
                </a:solidFill>
                <a:highlight>
                  <a:srgbClr val="FFFF00"/>
                </a:highlight>
              </a:rPr>
              <a:t>For the purposes </a:t>
            </a:r>
            <a:r>
              <a:rPr lang="hu-HU" b="1" dirty="0">
                <a:solidFill>
                  <a:srgbClr val="00B050"/>
                </a:solidFill>
                <a:highlight>
                  <a:srgbClr val="FFFF00"/>
                </a:highlight>
              </a:rPr>
              <a:t>EAW</a:t>
            </a:r>
            <a:r>
              <a:rPr lang="en-US" b="1" dirty="0">
                <a:solidFill>
                  <a:srgbClr val="00B050"/>
                </a:solidFill>
                <a:highlight>
                  <a:srgbClr val="FFFF00"/>
                </a:highlight>
              </a:rPr>
              <a:t> the concept of ‘same acts’ in Article 3(2) constitutes an autonomous concept of European Union law.</a:t>
            </a:r>
          </a:p>
          <a:p>
            <a:pPr marL="68580" indent="0">
              <a:buNone/>
            </a:pPr>
            <a:endParaRPr lang="en-US" dirty="0"/>
          </a:p>
          <a:p>
            <a:pPr marL="68580" indent="0">
              <a:buNone/>
            </a:pPr>
            <a:r>
              <a:rPr lang="en-US" b="1" dirty="0">
                <a:solidFill>
                  <a:srgbClr val="0070C0"/>
                </a:solidFill>
                <a:highlight>
                  <a:srgbClr val="FFFF00"/>
                </a:highlight>
              </a:rPr>
              <a:t>In circumstances such as those at issue the issuing judicial authority, applying its national law expressly stated that the earlier judgment delivered under its legal system did not constitute a final judgment covering the acts referred to in the arrest warrant issued by it and therefore did not preclude the criminal proceedings referred to in that arrest warrant, the executing judicial authority has no reason to apply, in connection with such a judgment, the ground for mandatory non-execution provided for in Article 3(2) of the Framework Decision.</a:t>
            </a:r>
            <a:endParaRPr lang="en-GB" b="1" dirty="0">
              <a:solidFill>
                <a:srgbClr val="0070C0"/>
              </a:solidFill>
              <a:highlight>
                <a:srgbClr val="FFFF00"/>
              </a:highlight>
            </a:endParaRPr>
          </a:p>
        </p:txBody>
      </p:sp>
    </p:spTree>
    <p:extLst>
      <p:ext uri="{BB962C8B-B14F-4D97-AF65-F5344CB8AC3E}">
        <p14:creationId xmlns:p14="http://schemas.microsoft.com/office/powerpoint/2010/main" val="3164984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53871"/>
            <a:ext cx="7024744" cy="1143000"/>
          </a:xfrm>
        </p:spPr>
        <p:txBody>
          <a:bodyPr/>
          <a:lstStyle/>
          <a:p>
            <a:r>
              <a:rPr lang="hu-HU" b="1" dirty="0">
                <a:solidFill>
                  <a:schemeClr val="accent5"/>
                </a:solidFill>
                <a:latin typeface="Times New Roman" panose="02020603050405020304" pitchFamily="18" charset="0"/>
                <a:cs typeface="Times New Roman" panose="02020603050405020304" pitchFamily="18" charset="0"/>
              </a:rPr>
              <a:t>M. </a:t>
            </a:r>
            <a:r>
              <a:rPr lang="hu-HU" b="1" dirty="0" err="1">
                <a:solidFill>
                  <a:schemeClr val="accent5"/>
                </a:solidFill>
                <a:latin typeface="Times New Roman" panose="02020603050405020304" pitchFamily="18" charset="0"/>
                <a:cs typeface="Times New Roman" panose="02020603050405020304" pitchFamily="18" charset="0"/>
              </a:rPr>
              <a:t>Case</a:t>
            </a:r>
            <a:r>
              <a:rPr lang="hu-HU" b="1" dirty="0">
                <a:solidFill>
                  <a:schemeClr val="accent5"/>
                </a:solidFill>
                <a:latin typeface="Times New Roman" panose="02020603050405020304" pitchFamily="18" charset="0"/>
                <a:cs typeface="Times New Roman" panose="02020603050405020304" pitchFamily="18" charset="0"/>
              </a:rPr>
              <a:t> C-398/12 (2014)</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700808"/>
            <a:ext cx="8064896" cy="4703321"/>
          </a:xfrm>
        </p:spPr>
        <p:txBody>
          <a:bodyPr>
            <a:normAutofit fontScale="55000" lnSpcReduction="20000"/>
          </a:bodyPr>
          <a:lstStyle/>
          <a:p>
            <a:pPr marL="0" indent="0">
              <a:buNone/>
            </a:pPr>
            <a:r>
              <a:rPr lang="hu-HU" dirty="0"/>
              <a:t>Belgian law contained that </a:t>
            </a:r>
            <a:r>
              <a:rPr lang="en-US" dirty="0"/>
              <a:t>‘Where the indictment division has decided that there is no cause to send the case to trial, the accused may not be tried thereafter on the basis of the same facts, unless new facts and/or evidence become available.’ </a:t>
            </a:r>
            <a:endParaRPr lang="hu-HU" dirty="0"/>
          </a:p>
          <a:p>
            <a:pPr marL="0" indent="0">
              <a:buNone/>
            </a:pPr>
            <a:r>
              <a:rPr lang="en-US" dirty="0"/>
              <a:t>M, an Italian citizen, reside</a:t>
            </a:r>
            <a:r>
              <a:rPr lang="hu-HU" dirty="0"/>
              <a:t>d</a:t>
            </a:r>
            <a:r>
              <a:rPr lang="en-US" dirty="0"/>
              <a:t> in Belgium where he was the subject</a:t>
            </a:r>
            <a:r>
              <a:rPr lang="hu-HU" dirty="0"/>
              <a:t> </a:t>
            </a:r>
            <a:r>
              <a:rPr lang="en-US" dirty="0"/>
              <a:t>of criminal proceedings in respect of multiple acts of sexual violence or unlawful acts of a sexual nature. </a:t>
            </a:r>
            <a:r>
              <a:rPr lang="hu-HU" dirty="0"/>
              <a:t> The Belgian court of first instance stated </a:t>
            </a:r>
            <a:r>
              <a:rPr lang="en-US" dirty="0"/>
              <a:t>that there was no ground to refer the case to a trial court because of </a:t>
            </a:r>
            <a:r>
              <a:rPr lang="en-US" b="1" dirty="0">
                <a:solidFill>
                  <a:srgbClr val="C00000"/>
                </a:solidFill>
              </a:rPr>
              <a:t>insufficient evidence</a:t>
            </a:r>
            <a:r>
              <a:rPr lang="hu-HU" b="1" dirty="0">
                <a:solidFill>
                  <a:srgbClr val="C00000"/>
                </a:solidFill>
              </a:rPr>
              <a:t>, </a:t>
            </a:r>
            <a:r>
              <a:rPr lang="hu-HU" dirty="0">
                <a:solidFill>
                  <a:schemeClr val="tx1"/>
                </a:solidFill>
              </a:rPr>
              <a:t>this</a:t>
            </a:r>
            <a:r>
              <a:rPr lang="hu-HU" b="1" dirty="0">
                <a:solidFill>
                  <a:srgbClr val="C00000"/>
                </a:solidFill>
              </a:rPr>
              <a:t> </a:t>
            </a:r>
            <a:r>
              <a:rPr lang="hu-HU" dirty="0"/>
              <a:t>decision was upheld by the Appeal Court and the Cour de Cassation. Parallel to this proceeding criminal investigation was carried out in Italy as well. M invoked in the course of that proceedings the ne bis in idem principle. </a:t>
            </a:r>
          </a:p>
          <a:p>
            <a:pPr marL="0" indent="0">
              <a:buNone/>
            </a:pPr>
            <a:r>
              <a:rPr lang="hu-HU" dirty="0"/>
              <a:t>Question: </a:t>
            </a:r>
            <a:r>
              <a:rPr lang="en-US" dirty="0"/>
              <a:t>‘Does a final judgment of “non-lieu” that terminates criminal proceedings after an extensive investigation, but which permits the proceedings to be reopened in the light of new evidence, given by [a court of] a Member State of the European Union and a party to the Convention Implementing the Schengen Agreement (CISA), preclude the initiation or conduct of proceedings in respect of the same facts and the same person in another Contracting State?’ </a:t>
            </a:r>
            <a:endParaRPr lang="hu-HU" dirty="0"/>
          </a:p>
          <a:p>
            <a:pPr marL="0" indent="0">
              <a:buNone/>
            </a:pPr>
            <a:r>
              <a:rPr lang="hu-HU" sz="3150" dirty="0"/>
              <a:t>Answer: </a:t>
            </a:r>
            <a:r>
              <a:rPr lang="en-US" sz="3150" b="1" dirty="0"/>
              <a:t>Article 54 of the </a:t>
            </a:r>
            <a:r>
              <a:rPr lang="hu-HU" sz="3150" b="1" dirty="0"/>
              <a:t>CISA</a:t>
            </a:r>
            <a:r>
              <a:rPr lang="en-US" sz="3150" b="1" dirty="0"/>
              <a:t> must be interpreted as meaning that an order making a finding that there is </a:t>
            </a:r>
            <a:r>
              <a:rPr lang="en-US" sz="3150" b="1" u="sng" dirty="0">
                <a:solidFill>
                  <a:srgbClr val="00B050"/>
                </a:solidFill>
              </a:rPr>
              <a:t>no ground to refer a case to a trial court </a:t>
            </a:r>
            <a:r>
              <a:rPr lang="en-US" sz="3150" b="1" dirty="0"/>
              <a:t>which precludes, in the Contracting State in which that order was made, the bringing of new criminal proceedings in respect of the same acts against the person to whom that finding applies, unless new facts and/or evidence against that person come to light, must be considered to be a final judgment, for the purposes of that article, precluding new proceedings against the same person in respect of the same acts in another Contracting State</a:t>
            </a:r>
            <a:r>
              <a:rPr lang="en-US" b="1" dirty="0"/>
              <a:t>.</a:t>
            </a:r>
            <a:endParaRPr lang="en-US" dirty="0"/>
          </a:p>
        </p:txBody>
      </p:sp>
    </p:spTree>
    <p:extLst>
      <p:ext uri="{BB962C8B-B14F-4D97-AF65-F5344CB8AC3E}">
        <p14:creationId xmlns:p14="http://schemas.microsoft.com/office/powerpoint/2010/main" val="2777430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053971-AE96-B685-1EB1-67023489C4C5}"/>
              </a:ext>
            </a:extLst>
          </p:cNvPr>
          <p:cNvSpPr>
            <a:spLocks noGrp="1"/>
          </p:cNvSpPr>
          <p:nvPr>
            <p:ph type="title"/>
          </p:nvPr>
        </p:nvSpPr>
        <p:spPr>
          <a:xfrm>
            <a:off x="628650" y="692696"/>
            <a:ext cx="7886700" cy="792089"/>
          </a:xfrm>
        </p:spPr>
        <p:txBody>
          <a:bodyPr>
            <a:normAutofit/>
          </a:bodyPr>
          <a:lstStyle/>
          <a:p>
            <a:pPr>
              <a:spcAft>
                <a:spcPts val="900"/>
              </a:spcAft>
            </a:pPr>
            <a:r>
              <a:rPr lang="hu-HU" b="1" i="0" u="none" strike="noStrike" dirty="0" err="1">
                <a:solidFill>
                  <a:schemeClr val="accent5"/>
                </a:solidFill>
                <a:effectLst/>
                <a:latin typeface="Times New Roman" panose="02020603050405020304" pitchFamily="18" charset="0"/>
                <a:cs typeface="Times New Roman" panose="02020603050405020304" pitchFamily="18" charset="0"/>
              </a:rPr>
              <a:t>Kossowski</a:t>
            </a:r>
            <a:r>
              <a:rPr lang="hu-HU" b="1" dirty="0">
                <a:solidFill>
                  <a:schemeClr val="accent5"/>
                </a:solidFill>
                <a:latin typeface="Times New Roman" panose="02020603050405020304" pitchFamily="18" charset="0"/>
                <a:cs typeface="Times New Roman" panose="02020603050405020304" pitchFamily="18" charset="0"/>
              </a:rPr>
              <a:t> </a:t>
            </a:r>
            <a:r>
              <a:rPr lang="hu-HU" b="1" i="0" u="none" strike="noStrike" dirty="0">
                <a:solidFill>
                  <a:schemeClr val="accent5"/>
                </a:solidFill>
                <a:effectLst/>
                <a:latin typeface="Times New Roman" panose="02020603050405020304" pitchFamily="18" charset="0"/>
                <a:cs typeface="Times New Roman" panose="02020603050405020304" pitchFamily="18" charset="0"/>
              </a:rPr>
              <a:t>C‑486/14</a:t>
            </a:r>
            <a:r>
              <a:rPr lang="hu-HU" b="1" dirty="0">
                <a:solidFill>
                  <a:schemeClr val="accent5"/>
                </a:solidFill>
                <a:latin typeface="Times New Roman" panose="02020603050405020304" pitchFamily="18" charset="0"/>
                <a:cs typeface="Times New Roman" panose="02020603050405020304" pitchFamily="18" charset="0"/>
              </a:rPr>
              <a:t> (2016)</a:t>
            </a:r>
          </a:p>
        </p:txBody>
      </p:sp>
      <p:sp>
        <p:nvSpPr>
          <p:cNvPr id="3" name="Tartalom helye 2">
            <a:extLst>
              <a:ext uri="{FF2B5EF4-FFF2-40B4-BE49-F238E27FC236}">
                <a16:creationId xmlns:a16="http://schemas.microsoft.com/office/drawing/2014/main" id="{F7522A4F-56D1-E0FE-E7C6-33AFD4602AD5}"/>
              </a:ext>
            </a:extLst>
          </p:cNvPr>
          <p:cNvSpPr>
            <a:spLocks noGrp="1"/>
          </p:cNvSpPr>
          <p:nvPr>
            <p:ph idx="1"/>
          </p:nvPr>
        </p:nvSpPr>
        <p:spPr>
          <a:xfrm>
            <a:off x="501724" y="1484786"/>
            <a:ext cx="8445574" cy="5112566"/>
          </a:xfrm>
        </p:spPr>
        <p:txBody>
          <a:bodyPr>
            <a:normAutofit fontScale="70000" lnSpcReduction="20000"/>
          </a:bodyPr>
          <a:lstStyle/>
          <a:p>
            <a:pPr marL="0" indent="0">
              <a:buNone/>
            </a:pPr>
            <a:endParaRPr lang="hu-HU" b="1" i="0" u="none" strike="noStrike" dirty="0">
              <a:solidFill>
                <a:srgbClr val="000000"/>
              </a:solidFill>
              <a:effectLst/>
              <a:latin typeface="Open Sans" panose="020B0606030504020204" pitchFamily="34" charset="0"/>
            </a:endParaRPr>
          </a:p>
          <a:p>
            <a:pPr marL="0" indent="0">
              <a:buNone/>
            </a:pPr>
            <a:r>
              <a:rPr lang="en-GB" sz="3375" b="1" dirty="0">
                <a:solidFill>
                  <a:srgbClr val="000000"/>
                </a:solidFill>
                <a:latin typeface="Times New Roman" panose="02020603050405020304" pitchFamily="18" charset="0"/>
                <a:cs typeface="Times New Roman" panose="02020603050405020304" pitchFamily="18" charset="0"/>
              </a:rPr>
              <a:t>The principle of </a:t>
            </a:r>
            <a:r>
              <a:rPr lang="en-GB" sz="3375" b="1" i="1" dirty="0">
                <a:solidFill>
                  <a:srgbClr val="000000"/>
                </a:solidFill>
                <a:latin typeface="Times New Roman" panose="02020603050405020304" pitchFamily="18" charset="0"/>
                <a:cs typeface="Times New Roman" panose="02020603050405020304" pitchFamily="18" charset="0"/>
              </a:rPr>
              <a:t>ne bis in idem </a:t>
            </a:r>
            <a:r>
              <a:rPr lang="en-GB" sz="3375" b="1" dirty="0">
                <a:solidFill>
                  <a:srgbClr val="000000"/>
                </a:solidFill>
                <a:latin typeface="Times New Roman" panose="02020603050405020304" pitchFamily="18" charset="0"/>
                <a:cs typeface="Times New Roman" panose="02020603050405020304" pitchFamily="18" charset="0"/>
              </a:rPr>
              <a:t>laid down in Article 54 of the Convention Implementing the Schengen Agreement read in the light of Article 50 of the Charter of Fundamental Rights of the European Union, must be interpreted as meaning that a decision of the public prosecutor terminating criminal proceedings and finally closing the investigation procedure against a person, albeit with the possibility of its being reopened or annulled, without any penalties having been imposed, cannot be characterised as a final decision for the purposes of those articles when it is clear from the statement of reasons for that decision that the procedure was closed </a:t>
            </a:r>
            <a:r>
              <a:rPr lang="en-GB" sz="3375" b="1" u="sng" dirty="0">
                <a:solidFill>
                  <a:srgbClr val="C00000"/>
                </a:solidFill>
                <a:latin typeface="Times New Roman" panose="02020603050405020304" pitchFamily="18" charset="0"/>
                <a:cs typeface="Times New Roman" panose="02020603050405020304" pitchFamily="18" charset="0"/>
              </a:rPr>
              <a:t>without a detailed investigation </a:t>
            </a:r>
            <a:r>
              <a:rPr lang="en-GB" sz="3375" b="1" dirty="0">
                <a:solidFill>
                  <a:srgbClr val="000000"/>
                </a:solidFill>
                <a:latin typeface="Times New Roman" panose="02020603050405020304" pitchFamily="18" charset="0"/>
                <a:cs typeface="Times New Roman" panose="02020603050405020304" pitchFamily="18" charset="0"/>
              </a:rPr>
              <a:t>having been carried out; in that regard, the fact that neither the victim nor a potential witness was interviewed is an indication that no such investigation took place.</a:t>
            </a:r>
            <a:endParaRPr lang="en-GB" sz="337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447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98BB76-5CDC-2CA3-C2A7-80A6E9E0AB6D}"/>
              </a:ext>
            </a:extLst>
          </p:cNvPr>
          <p:cNvSpPr>
            <a:spLocks noGrp="1"/>
          </p:cNvSpPr>
          <p:nvPr>
            <p:ph idx="1"/>
          </p:nvPr>
        </p:nvSpPr>
        <p:spPr>
          <a:xfrm>
            <a:off x="539552" y="476672"/>
            <a:ext cx="8352928" cy="5760640"/>
          </a:xfrm>
        </p:spPr>
        <p:txBody>
          <a:bodyPr>
            <a:normAutofit fontScale="32500" lnSpcReduction="20000"/>
          </a:bodyPr>
          <a:lstStyle/>
          <a:p>
            <a:pPr marL="0" indent="0">
              <a:buNone/>
            </a:pPr>
            <a:r>
              <a:rPr lang="en-GB" sz="9800" b="1" dirty="0">
                <a:solidFill>
                  <a:schemeClr val="accent5"/>
                </a:solidFill>
                <a:latin typeface="Times New Roman" panose="02020603050405020304" pitchFamily="18" charset="0"/>
                <a:cs typeface="Times New Roman" panose="02020603050405020304" pitchFamily="18" charset="0"/>
              </a:rPr>
              <a:t>C-268/17 AY  (2018) case</a:t>
            </a:r>
            <a:endParaRPr lang="hu-HU" sz="9800" b="1" dirty="0">
              <a:solidFill>
                <a:schemeClr val="accent5"/>
              </a:solidFill>
              <a:latin typeface="Times New Roman" panose="02020603050405020304" pitchFamily="18" charset="0"/>
              <a:cs typeface="Times New Roman" panose="02020603050405020304" pitchFamily="18" charset="0"/>
            </a:endParaRPr>
          </a:p>
          <a:p>
            <a:pPr marL="0" indent="0">
              <a:buNone/>
            </a:pPr>
            <a:endParaRPr lang="hu-HU" sz="9800" b="1" dirty="0">
              <a:solidFill>
                <a:schemeClr val="accent5"/>
              </a:solidFill>
              <a:latin typeface="Times New Roman" panose="02020603050405020304" pitchFamily="18" charset="0"/>
              <a:cs typeface="Times New Roman" panose="02020603050405020304" pitchFamily="18" charset="0"/>
            </a:endParaRPr>
          </a:p>
          <a:p>
            <a:pPr marL="270034" indent="0">
              <a:spcAft>
                <a:spcPts val="900"/>
              </a:spcAft>
              <a:buNone/>
            </a:pPr>
            <a:r>
              <a:rPr lang="en-GB" sz="6000" b="1" dirty="0">
                <a:solidFill>
                  <a:schemeClr val="accent5"/>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Article</a:t>
            </a:r>
            <a:r>
              <a:rPr lang="hu-HU" sz="6000" b="1" dirty="0">
                <a:solidFill>
                  <a:srgbClr val="000000"/>
                </a:solidFill>
                <a:latin typeface="Times New Roman" panose="02020603050405020304" pitchFamily="18" charset="0"/>
                <a:cs typeface="Times New Roman" panose="02020603050405020304" pitchFamily="18" charset="0"/>
              </a:rPr>
              <a:t> 1(2) of EAW FD must be </a:t>
            </a:r>
            <a:r>
              <a:rPr lang="hu-HU" sz="6000" b="1" dirty="0" err="1">
                <a:solidFill>
                  <a:srgbClr val="000000"/>
                </a:solidFill>
                <a:latin typeface="Times New Roman" panose="02020603050405020304" pitchFamily="18" charset="0"/>
                <a:cs typeface="Times New Roman" panose="02020603050405020304" pitchFamily="18" charset="0"/>
              </a:rPr>
              <a:t>interpreted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requiring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judicial</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authority</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executing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Member</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State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to</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adopt</a:t>
            </a:r>
            <a:r>
              <a:rPr lang="hu-HU" sz="6000" b="1" dirty="0">
                <a:solidFill>
                  <a:srgbClr val="000000"/>
                </a:solidFill>
                <a:latin typeface="Times New Roman" panose="02020603050405020304" pitchFamily="18" charset="0"/>
                <a:cs typeface="Times New Roman" panose="02020603050405020304" pitchFamily="18" charset="0"/>
              </a:rPr>
              <a:t> a decision </a:t>
            </a:r>
            <a:r>
              <a:rPr lang="hu-HU" sz="6000" b="1" dirty="0" err="1">
                <a:solidFill>
                  <a:srgbClr val="000000"/>
                </a:solidFill>
                <a:latin typeface="Times New Roman" panose="02020603050405020304" pitchFamily="18" charset="0"/>
                <a:cs typeface="Times New Roman" panose="02020603050405020304" pitchFamily="18" charset="0"/>
              </a:rPr>
              <a:t>on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any</a:t>
            </a:r>
            <a:r>
              <a:rPr lang="hu-HU" sz="6000" b="1" dirty="0">
                <a:solidFill>
                  <a:srgbClr val="000000"/>
                </a:solidFill>
                <a:latin typeface="Times New Roman" panose="02020603050405020304" pitchFamily="18" charset="0"/>
                <a:cs typeface="Times New Roman" panose="02020603050405020304" pitchFamily="18" charset="0"/>
              </a:rPr>
              <a:t> EAW </a:t>
            </a:r>
            <a:r>
              <a:rPr lang="hu-HU" sz="6000" b="1" dirty="0" err="1">
                <a:solidFill>
                  <a:srgbClr val="000000"/>
                </a:solidFill>
                <a:latin typeface="Times New Roman" panose="02020603050405020304" pitchFamily="18" charset="0"/>
                <a:cs typeface="Times New Roman" panose="02020603050405020304" pitchFamily="18" charset="0"/>
              </a:rPr>
              <a:t>forwarded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to</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it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even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when</a:t>
            </a:r>
            <a:r>
              <a:rPr lang="hu-HU" sz="6000" b="1" dirty="0">
                <a:solidFill>
                  <a:srgbClr val="000000"/>
                </a:solidFill>
                <a:latin typeface="Times New Roman" panose="02020603050405020304" pitchFamily="18" charset="0"/>
                <a:cs typeface="Times New Roman" panose="02020603050405020304" pitchFamily="18" charset="0"/>
              </a:rPr>
              <a:t>, in </a:t>
            </a:r>
            <a:r>
              <a:rPr lang="hu-HU" sz="6000" b="1" dirty="0" err="1">
                <a:solidFill>
                  <a:srgbClr val="000000"/>
                </a:solidFill>
                <a:latin typeface="Times New Roman" panose="02020603050405020304" pitchFamily="18" charset="0"/>
                <a:cs typeface="Times New Roman" panose="02020603050405020304" pitchFamily="18" charset="0"/>
              </a:rPr>
              <a:t>that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Member</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State</a:t>
            </a:r>
            <a:r>
              <a:rPr lang="hu-HU" sz="6000" b="1" dirty="0">
                <a:solidFill>
                  <a:srgbClr val="000000"/>
                </a:solidFill>
                <a:latin typeface="Times New Roman" panose="02020603050405020304" pitchFamily="18" charset="0"/>
                <a:cs typeface="Times New Roman" panose="02020603050405020304" pitchFamily="18" charset="0"/>
              </a:rPr>
              <a:t>, a </a:t>
            </a:r>
            <a:r>
              <a:rPr lang="hu-HU" sz="6000" b="1" dirty="0" err="1">
                <a:solidFill>
                  <a:srgbClr val="000000"/>
                </a:solidFill>
                <a:latin typeface="Times New Roman" panose="02020603050405020304" pitchFamily="18" charset="0"/>
                <a:cs typeface="Times New Roman" panose="02020603050405020304" pitchFamily="18" charset="0"/>
              </a:rPr>
              <a:t>ruling</a:t>
            </a:r>
            <a:r>
              <a:rPr lang="hu-HU" sz="6000" b="1" dirty="0">
                <a:solidFill>
                  <a:srgbClr val="000000"/>
                </a:solidFill>
                <a:latin typeface="Times New Roman" panose="02020603050405020304" pitchFamily="18" charset="0"/>
                <a:cs typeface="Times New Roman" panose="02020603050405020304" pitchFamily="18" charset="0"/>
              </a:rPr>
              <a:t> has </a:t>
            </a:r>
            <a:r>
              <a:rPr lang="hu-HU" sz="6000" b="1" dirty="0" err="1">
                <a:solidFill>
                  <a:srgbClr val="000000"/>
                </a:solidFill>
                <a:latin typeface="Times New Roman" panose="02020603050405020304" pitchFamily="18" charset="0"/>
                <a:cs typeface="Times New Roman" panose="02020603050405020304" pitchFamily="18" charset="0"/>
              </a:rPr>
              <a:t>already</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been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made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on</a:t>
            </a:r>
            <a:r>
              <a:rPr lang="hu-HU" sz="6000" b="1" dirty="0">
                <a:solidFill>
                  <a:srgbClr val="000000"/>
                </a:solidFill>
                <a:latin typeface="Times New Roman" panose="02020603050405020304" pitchFamily="18" charset="0"/>
                <a:cs typeface="Times New Roman" panose="02020603050405020304" pitchFamily="18" charset="0"/>
              </a:rPr>
              <a:t> a </a:t>
            </a:r>
            <a:r>
              <a:rPr lang="hu-HU" sz="6000" b="1" dirty="0" err="1">
                <a:solidFill>
                  <a:srgbClr val="000000"/>
                </a:solidFill>
                <a:latin typeface="Times New Roman" panose="02020603050405020304" pitchFamily="18" charset="0"/>
                <a:cs typeface="Times New Roman" panose="02020603050405020304" pitchFamily="18" charset="0"/>
              </a:rPr>
              <a:t>previous</a:t>
            </a:r>
            <a:r>
              <a:rPr lang="hu-HU" sz="6000" b="1" dirty="0">
                <a:solidFill>
                  <a:srgbClr val="000000"/>
                </a:solidFill>
                <a:latin typeface="Times New Roman" panose="02020603050405020304" pitchFamily="18" charset="0"/>
                <a:cs typeface="Times New Roman" panose="02020603050405020304" pitchFamily="18" charset="0"/>
              </a:rPr>
              <a:t> EAW </a:t>
            </a:r>
            <a:r>
              <a:rPr lang="hu-HU" sz="6000" b="1" dirty="0" err="1">
                <a:solidFill>
                  <a:srgbClr val="000000"/>
                </a:solidFill>
                <a:latin typeface="Times New Roman" panose="02020603050405020304" pitchFamily="18" charset="0"/>
                <a:cs typeface="Times New Roman" panose="02020603050405020304" pitchFamily="18" charset="0"/>
              </a:rPr>
              <a:t>concerning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same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person</a:t>
            </a:r>
            <a:r>
              <a:rPr lang="hu-HU" sz="6000" b="1" dirty="0">
                <a:solidFill>
                  <a:srgbClr val="000000"/>
                </a:solidFill>
                <a:latin typeface="Times New Roman" panose="02020603050405020304" pitchFamily="18" charset="0"/>
                <a:cs typeface="Times New Roman" panose="02020603050405020304" pitchFamily="18" charset="0"/>
              </a:rPr>
              <a:t> and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same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acts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but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second</a:t>
            </a:r>
            <a:r>
              <a:rPr lang="hu-HU" sz="6000" b="1" dirty="0">
                <a:solidFill>
                  <a:srgbClr val="000000"/>
                </a:solidFill>
                <a:latin typeface="Times New Roman" panose="02020603050405020304" pitchFamily="18" charset="0"/>
                <a:cs typeface="Times New Roman" panose="02020603050405020304" pitchFamily="18" charset="0"/>
              </a:rPr>
              <a:t> EAW has </a:t>
            </a:r>
            <a:r>
              <a:rPr lang="hu-HU" sz="6000" b="1" dirty="0" err="1">
                <a:solidFill>
                  <a:srgbClr val="000000"/>
                </a:solidFill>
                <a:latin typeface="Times New Roman" panose="02020603050405020304" pitchFamily="18" charset="0"/>
                <a:cs typeface="Times New Roman" panose="02020603050405020304" pitchFamily="18" charset="0"/>
              </a:rPr>
              <a:t>been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issued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only</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on</a:t>
            </a:r>
            <a:r>
              <a:rPr lang="hu-HU" sz="6000" b="1" dirty="0">
                <a:solidFill>
                  <a:srgbClr val="000000"/>
                </a:solidFill>
                <a:latin typeface="Times New Roman" panose="02020603050405020304" pitchFamily="18" charset="0"/>
                <a:cs typeface="Times New Roman" panose="02020603050405020304" pitchFamily="18" charset="0"/>
              </a:rPr>
              <a:t> account of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indictment</a:t>
            </a:r>
            <a:r>
              <a:rPr lang="hu-HU" sz="6000" b="1" dirty="0">
                <a:solidFill>
                  <a:srgbClr val="000000"/>
                </a:solidFill>
                <a:latin typeface="Times New Roman" panose="02020603050405020304" pitchFamily="18" charset="0"/>
                <a:cs typeface="Times New Roman" panose="02020603050405020304" pitchFamily="18" charset="0"/>
              </a:rPr>
              <a:t>, in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issuing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Member</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State</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requested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person</a:t>
            </a:r>
            <a:r>
              <a:rPr lang="hu-HU" sz="6000" b="1" dirty="0">
                <a:solidFill>
                  <a:srgbClr val="000000"/>
                </a:solidFill>
                <a:latin typeface="Times New Roman" panose="02020603050405020304" pitchFamily="18" charset="0"/>
                <a:cs typeface="Times New Roman" panose="02020603050405020304" pitchFamily="18" charset="0"/>
              </a:rPr>
              <a:t>.</a:t>
            </a:r>
          </a:p>
          <a:p>
            <a:pPr marL="270034" indent="0">
              <a:spcAft>
                <a:spcPts val="900"/>
              </a:spcAft>
              <a:buNone/>
            </a:pPr>
            <a:r>
              <a:rPr lang="hu-HU" sz="6000" b="1" dirty="0" err="1">
                <a:solidFill>
                  <a:srgbClr val="000000"/>
                </a:solidFill>
                <a:latin typeface="Times New Roman" panose="02020603050405020304" pitchFamily="18" charset="0"/>
                <a:cs typeface="Times New Roman" panose="02020603050405020304" pitchFamily="18" charset="0"/>
              </a:rPr>
              <a:t>Article</a:t>
            </a:r>
            <a:r>
              <a:rPr lang="hu-HU" sz="6000" b="1" dirty="0">
                <a:solidFill>
                  <a:srgbClr val="000000"/>
                </a:solidFill>
                <a:latin typeface="Times New Roman" panose="02020603050405020304" pitchFamily="18" charset="0"/>
                <a:cs typeface="Times New Roman" panose="02020603050405020304" pitchFamily="18" charset="0"/>
              </a:rPr>
              <a:t> 3(2) and </a:t>
            </a:r>
            <a:r>
              <a:rPr lang="hu-HU" sz="6000" b="1" dirty="0" err="1">
                <a:solidFill>
                  <a:srgbClr val="000000"/>
                </a:solidFill>
                <a:latin typeface="Times New Roman" panose="02020603050405020304" pitchFamily="18" charset="0"/>
                <a:cs typeface="Times New Roman" panose="02020603050405020304" pitchFamily="18" charset="0"/>
              </a:rPr>
              <a:t>Article</a:t>
            </a:r>
            <a:r>
              <a:rPr lang="hu-HU" sz="6000" b="1" dirty="0">
                <a:solidFill>
                  <a:srgbClr val="000000"/>
                </a:solidFill>
                <a:latin typeface="Times New Roman" panose="02020603050405020304" pitchFamily="18" charset="0"/>
                <a:cs typeface="Times New Roman" panose="02020603050405020304" pitchFamily="18" charset="0"/>
              </a:rPr>
              <a:t> 4(3) EAW FD, must be </a:t>
            </a:r>
            <a:r>
              <a:rPr lang="hu-HU" sz="6000" b="1" dirty="0" err="1">
                <a:solidFill>
                  <a:srgbClr val="000000"/>
                </a:solidFill>
                <a:latin typeface="Times New Roman" panose="02020603050405020304" pitchFamily="18" charset="0"/>
                <a:cs typeface="Times New Roman" panose="02020603050405020304" pitchFamily="18" charset="0"/>
              </a:rPr>
              <a:t>interpreted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meaning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that</a:t>
            </a:r>
            <a:r>
              <a:rPr lang="hu-HU" sz="6000" b="1" dirty="0">
                <a:solidFill>
                  <a:srgbClr val="000000"/>
                </a:solidFill>
                <a:latin typeface="Times New Roman" panose="02020603050405020304" pitchFamily="18" charset="0"/>
                <a:cs typeface="Times New Roman" panose="02020603050405020304" pitchFamily="18" charset="0"/>
              </a:rPr>
              <a:t> a decision of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Public </a:t>
            </a:r>
            <a:r>
              <a:rPr lang="hu-HU" sz="6000" b="1" dirty="0" err="1">
                <a:solidFill>
                  <a:srgbClr val="000000"/>
                </a:solidFill>
                <a:latin typeface="Times New Roman" panose="02020603050405020304" pitchFamily="18" charset="0"/>
                <a:cs typeface="Times New Roman" panose="02020603050405020304" pitchFamily="18" charset="0"/>
              </a:rPr>
              <a:t>Prosecutor’s</a:t>
            </a:r>
            <a:r>
              <a:rPr lang="hu-HU" sz="6000" b="1" dirty="0">
                <a:solidFill>
                  <a:srgbClr val="000000"/>
                </a:solidFill>
                <a:latin typeface="Times New Roman" panose="02020603050405020304" pitchFamily="18" charset="0"/>
                <a:cs typeface="Times New Roman" panose="02020603050405020304" pitchFamily="18" charset="0"/>
              </a:rPr>
              <a:t> Office, </a:t>
            </a:r>
            <a:r>
              <a:rPr lang="hu-HU" sz="6000" b="1" dirty="0" err="1">
                <a:solidFill>
                  <a:srgbClr val="000000"/>
                </a:solidFill>
                <a:latin typeface="Times New Roman" panose="02020603050405020304" pitchFamily="18" charset="0"/>
                <a:cs typeface="Times New Roman" panose="02020603050405020304" pitchFamily="18" charset="0"/>
              </a:rPr>
              <a:t>such</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that</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Hungarian</a:t>
            </a:r>
            <a:r>
              <a:rPr lang="hu-HU" sz="6000" b="1" dirty="0">
                <a:solidFill>
                  <a:srgbClr val="000000"/>
                </a:solidFill>
                <a:latin typeface="Times New Roman" panose="02020603050405020304" pitchFamily="18" charset="0"/>
                <a:cs typeface="Times New Roman" panose="02020603050405020304" pitchFamily="18" charset="0"/>
              </a:rPr>
              <a:t> National </a:t>
            </a:r>
            <a:r>
              <a:rPr lang="hu-HU" sz="6000" b="1" dirty="0" err="1">
                <a:solidFill>
                  <a:srgbClr val="000000"/>
                </a:solidFill>
                <a:latin typeface="Times New Roman" panose="02020603050405020304" pitchFamily="18" charset="0"/>
                <a:cs typeface="Times New Roman" panose="02020603050405020304" pitchFamily="18" charset="0"/>
              </a:rPr>
              <a:t>Bureau</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Investigation</a:t>
            </a:r>
            <a:r>
              <a:rPr lang="hu-HU" sz="6000" b="1" dirty="0">
                <a:solidFill>
                  <a:srgbClr val="000000"/>
                </a:solidFill>
                <a:latin typeface="Times New Roman" panose="02020603050405020304" pitchFamily="18" charset="0"/>
                <a:cs typeface="Times New Roman" panose="02020603050405020304" pitchFamily="18" charset="0"/>
              </a:rPr>
              <a:t> in </a:t>
            </a:r>
            <a:r>
              <a:rPr lang="hu-HU" sz="6000" b="1" dirty="0" err="1">
                <a:solidFill>
                  <a:srgbClr val="000000"/>
                </a:solidFill>
                <a:latin typeface="Times New Roman" panose="02020603050405020304" pitchFamily="18" charset="0"/>
                <a:cs typeface="Times New Roman" panose="02020603050405020304" pitchFamily="18" charset="0"/>
              </a:rPr>
              <a:t>question</a:t>
            </a:r>
            <a:r>
              <a:rPr lang="hu-HU" sz="6000" b="1" dirty="0">
                <a:solidFill>
                  <a:srgbClr val="000000"/>
                </a:solidFill>
                <a:latin typeface="Times New Roman" panose="02020603050405020304" pitchFamily="18" charset="0"/>
                <a:cs typeface="Times New Roman" panose="02020603050405020304" pitchFamily="18" charset="0"/>
              </a:rPr>
              <a:t> in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main </a:t>
            </a:r>
            <a:r>
              <a:rPr lang="hu-HU" sz="6000" b="1" dirty="0" err="1">
                <a:solidFill>
                  <a:srgbClr val="000000"/>
                </a:solidFill>
                <a:latin typeface="Times New Roman" panose="02020603050405020304" pitchFamily="18" charset="0"/>
                <a:cs typeface="Times New Roman" panose="02020603050405020304" pitchFamily="18" charset="0"/>
              </a:rPr>
              <a:t>proceedings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which</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terminated</a:t>
            </a:r>
            <a:r>
              <a:rPr lang="hu-HU" sz="6000" b="1" dirty="0">
                <a:solidFill>
                  <a:srgbClr val="000000"/>
                </a:solidFill>
                <a:latin typeface="Times New Roman" panose="02020603050405020304" pitchFamily="18" charset="0"/>
                <a:cs typeface="Times New Roman" panose="02020603050405020304" pitchFamily="18" charset="0"/>
              </a:rPr>
              <a:t> an </a:t>
            </a:r>
            <a:r>
              <a:rPr lang="hu-HU" sz="6000" b="1" dirty="0" err="1">
                <a:solidFill>
                  <a:srgbClr val="000000"/>
                </a:solidFill>
                <a:latin typeface="Times New Roman" panose="02020603050405020304" pitchFamily="18" charset="0"/>
                <a:cs typeface="Times New Roman" panose="02020603050405020304" pitchFamily="18" charset="0"/>
              </a:rPr>
              <a:t>investigation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opened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against</a:t>
            </a:r>
            <a:r>
              <a:rPr lang="hu-HU" sz="6000" b="1" dirty="0">
                <a:solidFill>
                  <a:srgbClr val="000000"/>
                </a:solidFill>
                <a:latin typeface="Times New Roman" panose="02020603050405020304" pitchFamily="18" charset="0"/>
                <a:cs typeface="Times New Roman" panose="02020603050405020304" pitchFamily="18" charset="0"/>
              </a:rPr>
              <a:t> an </a:t>
            </a:r>
            <a:r>
              <a:rPr lang="hu-HU" sz="6000" b="1" dirty="0" err="1">
                <a:solidFill>
                  <a:srgbClr val="000000"/>
                </a:solidFill>
                <a:latin typeface="Times New Roman" panose="02020603050405020304" pitchFamily="18" charset="0"/>
                <a:cs typeface="Times New Roman" panose="02020603050405020304" pitchFamily="18" charset="0"/>
              </a:rPr>
              <a:t>unknown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person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during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which</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person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who</a:t>
            </a:r>
            <a:r>
              <a:rPr lang="hu-HU" sz="6000" b="1" dirty="0">
                <a:solidFill>
                  <a:srgbClr val="000000"/>
                </a:solidFill>
                <a:latin typeface="Times New Roman" panose="02020603050405020304" pitchFamily="18" charset="0"/>
                <a:cs typeface="Times New Roman" panose="02020603050405020304" pitchFamily="18" charset="0"/>
              </a:rPr>
              <a:t> is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subject</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European </a:t>
            </a:r>
            <a:r>
              <a:rPr lang="hu-HU" sz="6000" b="1" dirty="0" err="1">
                <a:solidFill>
                  <a:srgbClr val="000000"/>
                </a:solidFill>
                <a:latin typeface="Times New Roman" panose="02020603050405020304" pitchFamily="18" charset="0"/>
                <a:cs typeface="Times New Roman" panose="02020603050405020304" pitchFamily="18" charset="0"/>
              </a:rPr>
              <a:t>arrest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warrant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was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interviewed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as</a:t>
            </a:r>
            <a:r>
              <a:rPr lang="hu-HU" sz="6000" b="1" dirty="0">
                <a:solidFill>
                  <a:srgbClr val="000000"/>
                </a:solidFill>
                <a:latin typeface="Times New Roman" panose="02020603050405020304" pitchFamily="18" charset="0"/>
                <a:cs typeface="Times New Roman" panose="02020603050405020304" pitchFamily="18" charset="0"/>
              </a:rPr>
              <a:t> a </a:t>
            </a:r>
            <a:r>
              <a:rPr lang="hu-HU" sz="6000" b="1" dirty="0" err="1">
                <a:solidFill>
                  <a:srgbClr val="000000"/>
                </a:solidFill>
                <a:latin typeface="Times New Roman" panose="02020603050405020304" pitchFamily="18" charset="0"/>
                <a:cs typeface="Times New Roman" panose="02020603050405020304" pitchFamily="18" charset="0"/>
              </a:rPr>
              <a:t>witness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only</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without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criminal</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proceedings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having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been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brought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against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that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person</a:t>
            </a:r>
            <a:r>
              <a:rPr lang="hu-HU" sz="6000" b="1" dirty="0">
                <a:solidFill>
                  <a:srgbClr val="000000"/>
                </a:solidFill>
                <a:latin typeface="Times New Roman" panose="02020603050405020304" pitchFamily="18" charset="0"/>
                <a:cs typeface="Times New Roman" panose="02020603050405020304" pitchFamily="18" charset="0"/>
              </a:rPr>
              <a:t> and </a:t>
            </a:r>
            <a:r>
              <a:rPr lang="hu-HU" sz="6000" b="1" dirty="0" err="1">
                <a:solidFill>
                  <a:srgbClr val="000000"/>
                </a:solidFill>
                <a:latin typeface="Times New Roman" panose="02020603050405020304" pitchFamily="18" charset="0"/>
                <a:cs typeface="Times New Roman" panose="02020603050405020304" pitchFamily="18" charset="0"/>
              </a:rPr>
              <a:t>where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decision </a:t>
            </a:r>
            <a:r>
              <a:rPr lang="hu-HU" sz="6000" b="1" dirty="0" err="1">
                <a:solidFill>
                  <a:srgbClr val="000000"/>
                </a:solidFill>
                <a:latin typeface="Times New Roman" panose="02020603050405020304" pitchFamily="18" charset="0"/>
                <a:cs typeface="Times New Roman" panose="02020603050405020304" pitchFamily="18" charset="0"/>
              </a:rPr>
              <a:t>was</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not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taken</a:t>
            </a:r>
            <a:r>
              <a:rPr lang="hu-HU" sz="6000" b="1" dirty="0">
                <a:solidFill>
                  <a:srgbClr val="000000"/>
                </a:solidFill>
                <a:latin typeface="Times New Roman" panose="02020603050405020304" pitchFamily="18" charset="0"/>
                <a:cs typeface="Times New Roman" panose="02020603050405020304" pitchFamily="18" charset="0"/>
              </a:rPr>
              <a:t> in </a:t>
            </a:r>
            <a:r>
              <a:rPr lang="hu-HU" sz="6000" b="1" dirty="0" err="1">
                <a:solidFill>
                  <a:srgbClr val="000000"/>
                </a:solidFill>
                <a:latin typeface="Times New Roman" panose="02020603050405020304" pitchFamily="18" charset="0"/>
                <a:cs typeface="Times New Roman" panose="02020603050405020304" pitchFamily="18" charset="0"/>
              </a:rPr>
              <a:t>respect</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that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person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cannot</a:t>
            </a:r>
            <a:r>
              <a:rPr lang="hu-HU" sz="6000" b="1" dirty="0">
                <a:solidFill>
                  <a:srgbClr val="000000"/>
                </a:solidFill>
                <a:latin typeface="Times New Roman" panose="02020603050405020304" pitchFamily="18" charset="0"/>
                <a:cs typeface="Times New Roman" panose="02020603050405020304" pitchFamily="18" charset="0"/>
              </a:rPr>
              <a:t> be </a:t>
            </a:r>
            <a:r>
              <a:rPr lang="hu-HU" sz="6000" b="1" dirty="0" err="1">
                <a:solidFill>
                  <a:srgbClr val="000000"/>
                </a:solidFill>
                <a:latin typeface="Times New Roman" panose="02020603050405020304" pitchFamily="18" charset="0"/>
                <a:cs typeface="Times New Roman" panose="02020603050405020304" pitchFamily="18" charset="0"/>
              </a:rPr>
              <a:t>relied</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on</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for</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purpose</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refusing</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to</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execute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that</a:t>
            </a:r>
            <a:r>
              <a:rPr lang="hu-HU" sz="6000" b="1" dirty="0">
                <a:solidFill>
                  <a:srgbClr val="000000"/>
                </a:solidFill>
                <a:latin typeface="Times New Roman" panose="02020603050405020304" pitchFamily="18" charset="0"/>
                <a:cs typeface="Times New Roman" panose="02020603050405020304" pitchFamily="18" charset="0"/>
              </a:rPr>
              <a:t> European </a:t>
            </a:r>
            <a:r>
              <a:rPr lang="hu-HU" sz="6000" b="1" dirty="0" err="1">
                <a:solidFill>
                  <a:srgbClr val="000000"/>
                </a:solidFill>
                <a:latin typeface="Times New Roman" panose="02020603050405020304" pitchFamily="18" charset="0"/>
                <a:cs typeface="Times New Roman" panose="02020603050405020304" pitchFamily="18" charset="0"/>
              </a:rPr>
              <a:t>arrest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warrant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pursuant</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to</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either</a:t>
            </a:r>
            <a:r>
              <a:rPr lang="hu-HU" sz="6000" b="1" dirty="0">
                <a:solidFill>
                  <a:srgbClr val="000000"/>
                </a:solidFill>
                <a:latin typeface="Times New Roman" panose="02020603050405020304" pitchFamily="18" charset="0"/>
                <a:cs typeface="Times New Roman" panose="02020603050405020304" pitchFamily="18" charset="0"/>
              </a:rPr>
              <a:t> of </a:t>
            </a:r>
            <a:r>
              <a:rPr lang="hu-HU" sz="6000" b="1" dirty="0" err="1">
                <a:solidFill>
                  <a:srgbClr val="000000"/>
                </a:solidFill>
                <a:latin typeface="Times New Roman" panose="02020603050405020304" pitchFamily="18" charset="0"/>
                <a:cs typeface="Times New Roman" panose="02020603050405020304" pitchFamily="18" charset="0"/>
              </a:rPr>
              <a:t>those</a:t>
            </a:r>
            <a:r>
              <a:rPr lang="hu-HU" sz="6000" b="1" dirty="0">
                <a:solidFill>
                  <a:srgbClr val="000000"/>
                </a:solidFill>
                <a:latin typeface="Times New Roman" panose="02020603050405020304" pitchFamily="18" charset="0"/>
                <a:cs typeface="Times New Roman" panose="02020603050405020304" pitchFamily="18" charset="0"/>
              </a:rPr>
              <a:t> </a:t>
            </a:r>
            <a:r>
              <a:rPr lang="hu-HU" sz="6000" b="1" dirty="0" err="1">
                <a:solidFill>
                  <a:srgbClr val="000000"/>
                </a:solidFill>
                <a:latin typeface="Times New Roman" panose="02020603050405020304" pitchFamily="18" charset="0"/>
                <a:cs typeface="Times New Roman" panose="02020603050405020304" pitchFamily="18" charset="0"/>
              </a:rPr>
              <a:t>provisions</a:t>
            </a:r>
            <a:r>
              <a:rPr lang="hu-HU" sz="6000" b="1" dirty="0">
                <a:solidFill>
                  <a:srgbClr val="000000"/>
                </a:solidFill>
                <a:latin typeface="Times New Roman" panose="02020603050405020304" pitchFamily="18" charset="0"/>
                <a:cs typeface="Times New Roman" panose="02020603050405020304" pitchFamily="18" charset="0"/>
              </a:rPr>
              <a:t>.</a:t>
            </a:r>
            <a:br>
              <a:rPr lang="hu-HU" sz="4800" dirty="0">
                <a:latin typeface="Times New Roman" panose="02020603050405020304" pitchFamily="18" charset="0"/>
                <a:cs typeface="Times New Roman" panose="02020603050405020304" pitchFamily="18" charset="0"/>
              </a:rPr>
            </a:br>
            <a:endParaRPr lang="hu-HU" sz="4800" dirty="0">
              <a:latin typeface="Times New Roman" panose="02020603050405020304" pitchFamily="18" charset="0"/>
              <a:cs typeface="Times New Roman" panose="02020603050405020304" pitchFamily="18" charset="0"/>
            </a:endParaRPr>
          </a:p>
          <a:p>
            <a:pPr marL="0" indent="0">
              <a:buNone/>
            </a:pPr>
            <a:endParaRPr lang="hu-HU" sz="4500" b="1" dirty="0">
              <a:solidFill>
                <a:schemeClr val="accent5"/>
              </a:solidFill>
              <a:latin typeface="Times New Roman" panose="02020603050405020304" pitchFamily="18" charset="0"/>
              <a:cs typeface="Times New Roman" panose="02020603050405020304" pitchFamily="18" charset="0"/>
            </a:endParaRPr>
          </a:p>
          <a:p>
            <a:pPr marL="0" indent="0">
              <a:buNone/>
            </a:pPr>
            <a:endParaRPr lang="en-HU" sz="4500" dirty="0"/>
          </a:p>
        </p:txBody>
      </p:sp>
    </p:spTree>
    <p:extLst>
      <p:ext uri="{BB962C8B-B14F-4D97-AF65-F5344CB8AC3E}">
        <p14:creationId xmlns:p14="http://schemas.microsoft.com/office/powerpoint/2010/main" val="2915602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FC1E056-B1D2-D0D3-AC5A-1235E57AE475}"/>
              </a:ext>
            </a:extLst>
          </p:cNvPr>
          <p:cNvSpPr>
            <a:spLocks noGrp="1"/>
          </p:cNvSpPr>
          <p:nvPr>
            <p:ph type="title"/>
          </p:nvPr>
        </p:nvSpPr>
        <p:spPr>
          <a:xfrm>
            <a:off x="1043492" y="548681"/>
            <a:ext cx="7024744" cy="1080120"/>
          </a:xfrm>
        </p:spPr>
        <p:txBody>
          <a:bodyPr>
            <a:normAutofit/>
          </a:bodyPr>
          <a:lstStyle/>
          <a:p>
            <a:r>
              <a:rPr lang="en-GB"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C-147/22 </a:t>
            </a:r>
            <a:r>
              <a:rPr lang="en-GB" sz="28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Terhelt5 </a:t>
            </a:r>
            <a:r>
              <a:rPr lang="en-GB" sz="2800" b="1" i="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19 October 2023) [2013] EU:C:2023:790.</a:t>
            </a:r>
            <a:endParaRPr lang="en-GB" dirty="0"/>
          </a:p>
        </p:txBody>
      </p:sp>
      <p:sp>
        <p:nvSpPr>
          <p:cNvPr id="3" name="Tartalom helye 2">
            <a:extLst>
              <a:ext uri="{FF2B5EF4-FFF2-40B4-BE49-F238E27FC236}">
                <a16:creationId xmlns:a16="http://schemas.microsoft.com/office/drawing/2014/main" id="{867D25A1-0790-6649-F83B-4E9F79544E63}"/>
              </a:ext>
            </a:extLst>
          </p:cNvPr>
          <p:cNvSpPr>
            <a:spLocks noGrp="1"/>
          </p:cNvSpPr>
          <p:nvPr>
            <p:ph idx="1"/>
          </p:nvPr>
        </p:nvSpPr>
        <p:spPr>
          <a:xfrm>
            <a:off x="539552" y="1628802"/>
            <a:ext cx="8064896" cy="4824534"/>
          </a:xfrm>
        </p:spPr>
        <p:txBody>
          <a:bodyPr>
            <a:normAutofit/>
          </a:bodyPr>
          <a:lstStyle/>
          <a:p>
            <a:pPr marL="68580" indent="0" algn="just">
              <a:buNone/>
            </a:pPr>
            <a:r>
              <a:rPr lang="en-GB" sz="1800" dirty="0">
                <a:solidFill>
                  <a:srgbClr val="000000"/>
                </a:solidFill>
                <a:effectLst/>
                <a:latin typeface="Times New Roman" panose="02020603050405020304" pitchFamily="18" charset="0"/>
                <a:ea typeface="Calibri" panose="020F0502020204030204" pitchFamily="34" charset="0"/>
              </a:rPr>
              <a:t>suspected bribes to public agents in different Member States. The accused was not interviewed as a suspect in Austria, the prosecution discontinued the pre-trial investigation without further action, taking the view - referring to the results of the investigations carried out up to that point by the Austrian, United Kingdom and Hungarian authorities -, that there were no real grounds for continuing the criminal proceedings, within the meaning of Paragraph 190(2) of the Code of Criminal Procedure (</a:t>
            </a:r>
            <a:r>
              <a:rPr lang="en-GB" sz="1800" dirty="0" err="1">
                <a:solidFill>
                  <a:srgbClr val="000000"/>
                </a:solidFill>
                <a:effectLst/>
                <a:latin typeface="Times New Roman" panose="02020603050405020304" pitchFamily="18" charset="0"/>
                <a:ea typeface="Calibri" panose="020F0502020204030204" pitchFamily="34" charset="0"/>
              </a:rPr>
              <a:t>StGB</a:t>
            </a:r>
            <a:r>
              <a:rPr lang="en-GB" sz="1800" dirty="0">
                <a:solidFill>
                  <a:srgbClr val="000000"/>
                </a:solidFill>
                <a:effectLst/>
                <a:latin typeface="Times New Roman" panose="02020603050405020304" pitchFamily="18" charset="0"/>
                <a:ea typeface="Calibri" panose="020F0502020204030204" pitchFamily="34" charset="0"/>
              </a:rPr>
              <a:t>). The public prosecutor’s office considered that, since there was no evidence that one of the suspects and the accused had actually committed the acts of corruption referred to in Paragraph 307(1)(6) of the </a:t>
            </a:r>
            <a:r>
              <a:rPr lang="en-GB" sz="1800" dirty="0" err="1">
                <a:solidFill>
                  <a:srgbClr val="000000"/>
                </a:solidFill>
                <a:effectLst/>
                <a:latin typeface="Times New Roman" panose="02020603050405020304" pitchFamily="18" charset="0"/>
                <a:ea typeface="Calibri" panose="020F0502020204030204" pitchFamily="34" charset="0"/>
              </a:rPr>
              <a:t>StGB</a:t>
            </a:r>
            <a:r>
              <a:rPr lang="en-GB" sz="1800" dirty="0">
                <a:solidFill>
                  <a:srgbClr val="000000"/>
                </a:solidFill>
                <a:effectLst/>
                <a:latin typeface="Times New Roman" panose="02020603050405020304" pitchFamily="18" charset="0"/>
                <a:ea typeface="Calibri" panose="020F0502020204030204" pitchFamily="34" charset="0"/>
              </a:rPr>
              <a:t>, those acts had not been established with sufficient certainty to give rise to a criminal conviction, with the result that it was necessary to discontinue the proceedings. On 10 April and 29 August 2019, the National Public Prosecutor’s Office, Hungary filed with the Budapest High Court - the referring court - an indictment on the basis of which criminal proceedings were brought in Hungary against the accused for acts of corruption, involving the same facts. The Budapest High Court decided to stay the proceedings and to refer the case for preliminary ruling. </a:t>
            </a:r>
            <a:r>
              <a:rPr lang="en-GB" sz="1800" dirty="0" err="1">
                <a:solidFill>
                  <a:srgbClr val="000000"/>
                </a:solidFill>
                <a:effectLst/>
                <a:latin typeface="Times New Roman" panose="02020603050405020304" pitchFamily="18" charset="0"/>
                <a:ea typeface="Calibri" panose="020F0502020204030204" pitchFamily="34" charset="0"/>
              </a:rPr>
              <a:t>Artcile</a:t>
            </a:r>
            <a:r>
              <a:rPr lang="en-GB" sz="1800" dirty="0">
                <a:solidFill>
                  <a:srgbClr val="000000"/>
                </a:solidFill>
                <a:effectLst/>
                <a:latin typeface="Times New Roman" panose="02020603050405020304" pitchFamily="18" charset="0"/>
                <a:ea typeface="Calibri" panose="020F0502020204030204" pitchFamily="34" charset="0"/>
              </a:rPr>
              <a:t> 54 Schengen Agreement</a:t>
            </a:r>
            <a:endParaRPr lang="en-GB" dirty="0"/>
          </a:p>
        </p:txBody>
      </p:sp>
    </p:spTree>
    <p:extLst>
      <p:ext uri="{BB962C8B-B14F-4D97-AF65-F5344CB8AC3E}">
        <p14:creationId xmlns:p14="http://schemas.microsoft.com/office/powerpoint/2010/main" val="3589700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B8B5353-3FEB-C45F-67C4-0ADE3FA39A24}"/>
              </a:ext>
            </a:extLst>
          </p:cNvPr>
          <p:cNvSpPr>
            <a:spLocks noGrp="1"/>
          </p:cNvSpPr>
          <p:nvPr>
            <p:ph idx="1"/>
          </p:nvPr>
        </p:nvSpPr>
        <p:spPr>
          <a:xfrm>
            <a:off x="539552" y="908720"/>
            <a:ext cx="8136904" cy="5544616"/>
          </a:xfrm>
        </p:spPr>
        <p:txBody>
          <a:bodyPr>
            <a:normAutofit fontScale="55000" lnSpcReduction="20000"/>
          </a:bodyPr>
          <a:lstStyle/>
          <a:p>
            <a:pPr marL="68580" indent="0">
              <a:buNone/>
            </a:pPr>
            <a:r>
              <a:rPr lang="en-GB" dirty="0"/>
              <a:t>Judgment: </a:t>
            </a:r>
          </a:p>
          <a:p>
            <a:pPr marL="68580" indent="0" algn="just">
              <a:spcAft>
                <a:spcPts val="1200"/>
              </a:spcAft>
              <a:buNone/>
            </a:pPr>
            <a:r>
              <a:rPr lang="hu-HU" b="1" i="0" u="none" strike="noStrike" dirty="0">
                <a:solidFill>
                  <a:srgbClr val="000000"/>
                </a:solidFill>
                <a:effectLst/>
                <a:latin typeface="Open Sans" panose="020B0606030504020204" pitchFamily="34" charset="0"/>
              </a:rPr>
              <a:t>The </a:t>
            </a:r>
            <a:r>
              <a:rPr lang="hu-HU" b="1" i="0" u="none" strike="noStrike" dirty="0" err="1">
                <a:solidFill>
                  <a:srgbClr val="000000"/>
                </a:solidFill>
                <a:effectLst/>
                <a:latin typeface="Open Sans" panose="020B0606030504020204" pitchFamily="34" charset="0"/>
              </a:rPr>
              <a:t>principle</a:t>
            </a:r>
            <a:r>
              <a:rPr lang="hu-HU" b="1" i="0" u="none" strike="noStrike" dirty="0">
                <a:solidFill>
                  <a:srgbClr val="000000"/>
                </a:solidFill>
                <a:effectLst/>
                <a:latin typeface="Open Sans" panose="020B0606030504020204" pitchFamily="34" charset="0"/>
              </a:rPr>
              <a:t> </a:t>
            </a:r>
            <a:r>
              <a:rPr lang="hu-HU" b="1" i="1" u="none" strike="noStrike" dirty="0">
                <a:solidFill>
                  <a:srgbClr val="000000"/>
                </a:solidFill>
                <a:effectLst/>
                <a:latin typeface="Open Sans" panose="020B0606030504020204" pitchFamily="34" charset="0"/>
              </a:rPr>
              <a:t>ne </a:t>
            </a:r>
            <a:r>
              <a:rPr lang="hu-HU" b="1" i="1" u="none" strike="noStrike" dirty="0" err="1">
                <a:solidFill>
                  <a:srgbClr val="000000"/>
                </a:solidFill>
                <a:effectLst/>
                <a:latin typeface="Open Sans" panose="020B0606030504020204" pitchFamily="34" charset="0"/>
              </a:rPr>
              <a:t>bis</a:t>
            </a:r>
            <a:r>
              <a:rPr lang="hu-HU" b="1" i="1" u="none" strike="noStrike" dirty="0">
                <a:solidFill>
                  <a:srgbClr val="000000"/>
                </a:solidFill>
                <a:effectLst/>
                <a:latin typeface="Open Sans" panose="020B0606030504020204" pitchFamily="34" charset="0"/>
              </a:rPr>
              <a:t> in </a:t>
            </a:r>
            <a:r>
              <a:rPr lang="hu-HU" b="1" i="1" u="none" strike="noStrike" dirty="0" err="1">
                <a:solidFill>
                  <a:srgbClr val="000000"/>
                </a:solidFill>
                <a:effectLst/>
                <a:latin typeface="Open Sans" panose="020B0606030504020204" pitchFamily="34" charset="0"/>
              </a:rPr>
              <a:t>idem</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enshrined</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Article</a:t>
            </a:r>
            <a:r>
              <a:rPr lang="hu-HU" b="1" i="0" u="none" strike="noStrike" dirty="0">
                <a:solidFill>
                  <a:srgbClr val="000000"/>
                </a:solidFill>
                <a:effectLst/>
                <a:latin typeface="Open Sans" panose="020B0606030504020204" pitchFamily="34" charset="0"/>
              </a:rPr>
              <a:t> 54 of Schengen </a:t>
            </a:r>
            <a:r>
              <a:rPr lang="hu-HU" b="1" i="0" u="none" strike="noStrike" dirty="0" err="1">
                <a:solidFill>
                  <a:srgbClr val="000000"/>
                </a:solidFill>
                <a:effectLst/>
                <a:latin typeface="Open Sans" panose="020B0606030504020204" pitchFamily="34" charset="0"/>
              </a:rPr>
              <a:t>Agreemen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read</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light</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Article</a:t>
            </a:r>
            <a:r>
              <a:rPr lang="hu-HU" b="1" i="0" u="none" strike="noStrike" dirty="0">
                <a:solidFill>
                  <a:srgbClr val="000000"/>
                </a:solidFill>
                <a:effectLst/>
                <a:latin typeface="Open Sans" panose="020B0606030504020204" pitchFamily="34" charset="0"/>
              </a:rPr>
              <a:t> 50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Charter of </a:t>
            </a:r>
            <a:r>
              <a:rPr lang="hu-HU" b="1" i="0" u="none" strike="noStrike" dirty="0" err="1">
                <a:solidFill>
                  <a:srgbClr val="000000"/>
                </a:solidFill>
                <a:effectLst/>
                <a:latin typeface="Open Sans" panose="020B0606030504020204" pitchFamily="34" charset="0"/>
              </a:rPr>
              <a:t>Fundamental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Rights</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European Union,</a:t>
            </a:r>
          </a:p>
          <a:p>
            <a:pPr marL="68580" indent="0" algn="just">
              <a:spcAft>
                <a:spcPts val="1200"/>
              </a:spcAft>
              <a:buNone/>
            </a:pPr>
            <a:r>
              <a:rPr lang="hu-HU" b="1" i="0" u="none" strike="noStrike" dirty="0">
                <a:solidFill>
                  <a:srgbClr val="000000"/>
                </a:solidFill>
                <a:effectLst/>
                <a:latin typeface="Open Sans" panose="020B0606030504020204" pitchFamily="34" charset="0"/>
              </a:rPr>
              <a:t>must be </a:t>
            </a:r>
            <a:r>
              <a:rPr lang="hu-HU" b="1" i="0" u="none" strike="noStrike" dirty="0" err="1">
                <a:solidFill>
                  <a:srgbClr val="000000"/>
                </a:solidFill>
                <a:effectLst/>
                <a:latin typeface="Open Sans" panose="020B0606030504020204" pitchFamily="34" charset="0"/>
              </a:rPr>
              <a:t>interpreted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meaning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 decision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acquit</a:t>
            </a:r>
            <a:r>
              <a:rPr lang="hu-HU" b="1" i="0" u="none" strike="noStrike" dirty="0">
                <a:solidFill>
                  <a:srgbClr val="000000"/>
                </a:solidFill>
                <a:effectLst/>
                <a:latin typeface="Open Sans" panose="020B0606030504020204" pitchFamily="34" charset="0"/>
              </a:rPr>
              <a:t> an </a:t>
            </a:r>
            <a:r>
              <a:rPr lang="hu-HU" b="1" i="0" u="none" strike="noStrike" dirty="0" err="1">
                <a:solidFill>
                  <a:srgbClr val="000000"/>
                </a:solidFill>
                <a:effectLst/>
                <a:latin typeface="Open Sans" panose="020B0606030504020204" pitchFamily="34" charset="0"/>
              </a:rPr>
              <a:t>accused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taken</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one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following</a:t>
            </a:r>
            <a:r>
              <a:rPr lang="hu-HU" b="1" i="0" u="none" strike="noStrike" dirty="0">
                <a:solidFill>
                  <a:srgbClr val="000000"/>
                </a:solidFill>
                <a:effectLst/>
                <a:latin typeface="Open Sans" panose="020B0606030504020204" pitchFamily="34" charset="0"/>
              </a:rPr>
              <a:t> an </a:t>
            </a:r>
            <a:r>
              <a:rPr lang="hu-HU" b="1" i="0" u="none" strike="noStrike" dirty="0" err="1">
                <a:solidFill>
                  <a:srgbClr val="000000"/>
                </a:solidFill>
                <a:effectLst/>
                <a:latin typeface="Open Sans" panose="020B0606030504020204" pitchFamily="34" charset="0"/>
              </a:rPr>
              <a:t>investigation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relating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essentially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acts</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corruption</a:t>
            </a:r>
            <a:r>
              <a:rPr lang="hu-HU" b="1" i="0" u="none" strike="noStrike" dirty="0">
                <a:solidFill>
                  <a:srgbClr val="000000"/>
                </a:solidFill>
                <a:effectLst/>
                <a:latin typeface="Open Sans" panose="020B0606030504020204" pitchFamily="34" charset="0"/>
              </a:rPr>
              <a:t> must be </a:t>
            </a:r>
            <a:r>
              <a:rPr lang="hu-HU" b="1" i="0" u="none" strike="noStrike" dirty="0" err="1">
                <a:solidFill>
                  <a:srgbClr val="000000"/>
                </a:solidFill>
                <a:effectLst/>
                <a:latin typeface="Open Sans" panose="020B0606030504020204" pitchFamily="34" charset="0"/>
              </a:rPr>
              <a:t>classified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as</a:t>
            </a:r>
            <a:r>
              <a:rPr lang="hu-HU" b="1" i="0" u="none" strike="noStrike" dirty="0">
                <a:solidFill>
                  <a:srgbClr val="000000"/>
                </a:solidFill>
                <a:effectLst/>
                <a:latin typeface="Open Sans" panose="020B0606030504020204" pitchFamily="34" charset="0"/>
              </a:rPr>
              <a:t> a </a:t>
            </a:r>
            <a:r>
              <a:rPr lang="hu-HU" b="1" i="0" u="none" strike="noStrike" dirty="0" err="1">
                <a:solidFill>
                  <a:srgbClr val="000000"/>
                </a:solidFill>
                <a:effectLst/>
                <a:latin typeface="Open Sans" panose="020B0606030504020204" pitchFamily="34" charset="0"/>
              </a:rPr>
              <a:t>final</a:t>
            </a:r>
            <a:r>
              <a:rPr lang="hu-HU" b="1" i="0" u="none" strike="noStrike" dirty="0">
                <a:solidFill>
                  <a:srgbClr val="000000"/>
                </a:solidFill>
                <a:effectLst/>
                <a:latin typeface="Open Sans" panose="020B0606030504020204" pitchFamily="34" charset="0"/>
              </a:rPr>
              <a:t> decision, </a:t>
            </a:r>
            <a:r>
              <a:rPr lang="hu-HU" b="1" i="0" u="none" strike="noStrike" dirty="0" err="1">
                <a:solidFill>
                  <a:srgbClr val="000000"/>
                </a:solidFill>
                <a:effectLst/>
                <a:latin typeface="Open Sans" panose="020B0606030504020204" pitchFamily="34" charset="0"/>
              </a:rPr>
              <a:t>within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meaning</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those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articles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where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same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accused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is </a:t>
            </a:r>
            <a:r>
              <a:rPr lang="hu-HU" b="1" i="0" u="none" strike="noStrike" dirty="0" err="1">
                <a:solidFill>
                  <a:srgbClr val="000000"/>
                </a:solidFill>
                <a:effectLst/>
                <a:latin typeface="Open Sans" panose="020B0606030504020204" pitchFamily="34" charset="0"/>
              </a:rPr>
              <a:t>prosecuted</a:t>
            </a:r>
            <a:r>
              <a:rPr lang="hu-HU" b="1" i="0" u="none" strike="noStrike" dirty="0">
                <a:solidFill>
                  <a:srgbClr val="000000"/>
                </a:solidFill>
                <a:effectLst/>
                <a:latin typeface="Open Sans" panose="020B0606030504020204" pitchFamily="34" charset="0"/>
              </a:rPr>
              <a:t> again in a </a:t>
            </a:r>
            <a:r>
              <a:rPr lang="hu-HU" b="1" i="0" u="none" strike="noStrike" dirty="0" err="1">
                <a:solidFill>
                  <a:srgbClr val="000000"/>
                </a:solidFill>
                <a:effectLst/>
                <a:latin typeface="Open Sans" panose="020B0606030504020204" pitchFamily="34" charset="0"/>
              </a:rPr>
              <a:t>second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same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acts</a:t>
            </a:r>
            <a:r>
              <a:rPr lang="hu-HU" b="1" i="0" u="none" strike="noStrike" dirty="0">
                <a:solidFill>
                  <a:srgbClr val="000000"/>
                </a:solidFill>
                <a:effectLst/>
                <a:latin typeface="Open Sans" panose="020B0606030504020204" pitchFamily="34" charset="0"/>
              </a:rPr>
              <a:t> and </a:t>
            </a:r>
            <a:r>
              <a:rPr lang="hu-HU" b="1" i="0" u="none" strike="noStrike" dirty="0" err="1">
                <a:solidFill>
                  <a:srgbClr val="000000"/>
                </a:solidFill>
                <a:effectLst/>
                <a:latin typeface="Open Sans" panose="020B0606030504020204" pitchFamily="34" charset="0"/>
              </a:rPr>
              <a:t>where</a:t>
            </a:r>
            <a:r>
              <a:rPr lang="hu-HU" b="1" i="0" u="none" strike="noStrike" dirty="0">
                <a:solidFill>
                  <a:srgbClr val="000000"/>
                </a:solidFill>
                <a:effectLst/>
                <a:latin typeface="Open Sans" panose="020B0606030504020204" pitchFamily="34" charset="0"/>
              </a:rPr>
              <a:t>:</a:t>
            </a:r>
          </a:p>
          <a:p>
            <a:pPr marL="68580" indent="0" algn="just">
              <a:spcAft>
                <a:spcPts val="1200"/>
              </a:spcAft>
              <a:buNone/>
            </a:pP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decision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acquit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taken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public</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prosecutor’s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office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without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imposition</a:t>
            </a:r>
            <a:r>
              <a:rPr lang="hu-HU" b="1" i="0" u="none" strike="noStrike" dirty="0">
                <a:solidFill>
                  <a:srgbClr val="000000"/>
                </a:solidFill>
                <a:effectLst/>
                <a:latin typeface="Open Sans" panose="020B0606030504020204" pitchFamily="34" charset="0"/>
              </a:rPr>
              <a:t> of a </a:t>
            </a:r>
            <a:r>
              <a:rPr lang="hu-HU" b="1" i="0" u="none" strike="noStrike" dirty="0" err="1">
                <a:solidFill>
                  <a:srgbClr val="000000"/>
                </a:solidFill>
                <a:effectLst/>
                <a:latin typeface="Open Sans" panose="020B0606030504020204" pitchFamily="34" charset="0"/>
              </a:rPr>
              <a:t>penalty</a:t>
            </a:r>
            <a:r>
              <a:rPr lang="hu-HU" b="1" i="0" u="none" strike="noStrike" dirty="0">
                <a:solidFill>
                  <a:srgbClr val="000000"/>
                </a:solidFill>
                <a:effectLst/>
                <a:latin typeface="Open Sans" panose="020B0606030504020204" pitchFamily="34" charset="0"/>
              </a:rPr>
              <a:t> and </a:t>
            </a:r>
            <a:r>
              <a:rPr lang="hu-HU" b="1" i="0" u="none" strike="noStrike" dirty="0" err="1">
                <a:solidFill>
                  <a:srgbClr val="000000"/>
                </a:solidFill>
                <a:effectLst/>
                <a:latin typeface="Open Sans" panose="020B0606030504020204" pitchFamily="34" charset="0"/>
              </a:rPr>
              <a:t>without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intervention</a:t>
            </a:r>
            <a:r>
              <a:rPr lang="hu-HU" b="1" i="0" u="none" strike="noStrike" dirty="0">
                <a:solidFill>
                  <a:srgbClr val="000000"/>
                </a:solidFill>
                <a:effectLst/>
                <a:latin typeface="Open Sans" panose="020B0606030504020204" pitchFamily="34" charset="0"/>
              </a:rPr>
              <a:t> of a </a:t>
            </a:r>
            <a:r>
              <a:rPr lang="hu-HU" b="1" i="0" u="none" strike="noStrike" dirty="0" err="1">
                <a:solidFill>
                  <a:srgbClr val="000000"/>
                </a:solidFill>
                <a:effectLst/>
                <a:latin typeface="Open Sans" panose="020B0606030504020204" pitchFamily="34" charset="0"/>
              </a:rPr>
              <a:t>court</a:t>
            </a:r>
            <a:r>
              <a:rPr lang="hu-HU" b="1" i="0" u="none" strike="noStrike" dirty="0">
                <a:solidFill>
                  <a:srgbClr val="000000"/>
                </a:solidFill>
                <a:effectLst/>
                <a:latin typeface="Open Sans" panose="020B0606030504020204" pitchFamily="34" charset="0"/>
              </a:rPr>
              <a:t> and </a:t>
            </a:r>
            <a:r>
              <a:rPr lang="hu-HU" b="1" i="0" u="none" strike="noStrike" dirty="0" err="1">
                <a:solidFill>
                  <a:srgbClr val="000000"/>
                </a:solidFill>
                <a:effectLst/>
                <a:latin typeface="Open Sans" panose="020B0606030504020204" pitchFamily="34" charset="0"/>
              </a:rPr>
              <a:t>was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based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finding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there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was</a:t>
            </a:r>
            <a:r>
              <a:rPr lang="hu-HU" b="1" i="0" u="none" strike="noStrike" dirty="0">
                <a:solidFill>
                  <a:srgbClr val="000000"/>
                </a:solidFill>
                <a:effectLst/>
                <a:latin typeface="Open Sans" panose="020B0606030504020204" pitchFamily="34" charset="0"/>
              </a:rPr>
              <a:t> no </a:t>
            </a:r>
            <a:r>
              <a:rPr lang="hu-HU" b="1" i="0" u="none" strike="noStrike" dirty="0" err="1">
                <a:solidFill>
                  <a:srgbClr val="000000"/>
                </a:solidFill>
                <a:effectLst/>
                <a:latin typeface="Open Sans" panose="020B0606030504020204" pitchFamily="34" charset="0"/>
              </a:rPr>
              <a:t>evidence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show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accused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had </a:t>
            </a:r>
            <a:r>
              <a:rPr lang="hu-HU" b="1" i="0" u="none" strike="noStrike" dirty="0" err="1">
                <a:solidFill>
                  <a:srgbClr val="000000"/>
                </a:solidFill>
                <a:effectLst/>
                <a:latin typeface="Open Sans" panose="020B0606030504020204" pitchFamily="34" charset="0"/>
              </a:rPr>
              <a:t>actually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committed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offence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with</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which</a:t>
            </a:r>
            <a:r>
              <a:rPr lang="hu-HU" b="1" i="0" u="none" strike="noStrike" dirty="0">
                <a:solidFill>
                  <a:srgbClr val="000000"/>
                </a:solidFill>
                <a:effectLst/>
                <a:latin typeface="Open Sans" panose="020B0606030504020204" pitchFamily="34" charset="0"/>
              </a:rPr>
              <a:t> he </a:t>
            </a:r>
            <a:r>
              <a:rPr lang="hu-HU" b="1" i="0" u="none" strike="noStrike" dirty="0" err="1">
                <a:solidFill>
                  <a:srgbClr val="000000"/>
                </a:solidFill>
                <a:effectLst/>
                <a:latin typeface="Open Sans" panose="020B0606030504020204" pitchFamily="34" charset="0"/>
              </a:rPr>
              <a:t>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she</a:t>
            </a:r>
            <a:r>
              <a:rPr lang="hu-HU" b="1" i="0" u="none" strike="noStrike" dirty="0">
                <a:solidFill>
                  <a:srgbClr val="000000"/>
                </a:solidFill>
                <a:effectLst/>
                <a:latin typeface="Open Sans" panose="020B0606030504020204" pitchFamily="34" charset="0"/>
              </a:rPr>
              <a:t> is </a:t>
            </a:r>
            <a:r>
              <a:rPr lang="hu-HU" b="1" i="0" u="none" strike="noStrike" dirty="0" err="1">
                <a:solidFill>
                  <a:srgbClr val="000000"/>
                </a:solidFill>
                <a:effectLst/>
                <a:latin typeface="Open Sans" panose="020B0606030504020204" pitchFamily="34" charset="0"/>
              </a:rPr>
              <a:t>charged</a:t>
            </a:r>
            <a:r>
              <a:rPr lang="hu-HU" b="1" i="0" u="none" strike="noStrike" dirty="0">
                <a:solidFill>
                  <a:srgbClr val="000000"/>
                </a:solidFill>
                <a:effectLst/>
                <a:latin typeface="Open Sans" panose="020B0606030504020204" pitchFamily="34" charset="0"/>
              </a:rPr>
              <a:t>;</a:t>
            </a:r>
          </a:p>
          <a:p>
            <a:pPr marL="68580" indent="0" algn="just">
              <a:spcAft>
                <a:spcPts val="1200"/>
              </a:spcAft>
              <a:buNone/>
            </a:pP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under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applicable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national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law</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notwithstanding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finality</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such</a:t>
            </a:r>
            <a:r>
              <a:rPr lang="hu-HU" b="1" i="0" u="none" strike="noStrike" dirty="0">
                <a:solidFill>
                  <a:srgbClr val="000000"/>
                </a:solidFill>
                <a:effectLst/>
                <a:latin typeface="Open Sans" panose="020B0606030504020204" pitchFamily="34" charset="0"/>
              </a:rPr>
              <a:t> an </a:t>
            </a:r>
            <a:r>
              <a:rPr lang="hu-HU" b="1" i="0" u="none" strike="noStrike" dirty="0" err="1">
                <a:solidFill>
                  <a:srgbClr val="000000"/>
                </a:solidFill>
                <a:effectLst/>
                <a:latin typeface="Open Sans" panose="020B0606030504020204" pitchFamily="34" charset="0"/>
              </a:rPr>
              <a:t>acquittal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public</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prosecutor’s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office</a:t>
            </a:r>
            <a:r>
              <a:rPr lang="hu-HU" b="1" i="0" u="none" strike="noStrike" dirty="0">
                <a:solidFill>
                  <a:srgbClr val="000000"/>
                </a:solidFill>
                <a:effectLst/>
                <a:latin typeface="Open Sans" panose="020B0606030504020204" pitchFamily="34" charset="0"/>
              </a:rPr>
              <a:t> has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discretion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continue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proceedings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under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strictly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defined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conditions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such</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emergence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significant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new</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facts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evidence</a:t>
            </a:r>
            <a:r>
              <a:rPr lang="hu-HU" b="1" i="0" u="none" strike="noStrike" dirty="0">
                <a:solidFill>
                  <a:srgbClr val="000000"/>
                </a:solidFill>
                <a:effectLst/>
                <a:latin typeface="Open Sans" panose="020B0606030504020204" pitchFamily="34" charset="0"/>
              </a:rPr>
              <a:t>, and </a:t>
            </a:r>
            <a:r>
              <a:rPr lang="hu-HU" b="1" i="0" u="none" strike="noStrike" dirty="0" err="1">
                <a:solidFill>
                  <a:srgbClr val="000000"/>
                </a:solidFill>
                <a:effectLst/>
                <a:latin typeface="Open Sans" panose="020B0606030504020204" pitchFamily="34" charset="0"/>
              </a:rPr>
              <a:t>provided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any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event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offence</a:t>
            </a:r>
            <a:r>
              <a:rPr lang="hu-HU" b="1" i="0" u="none" strike="noStrike" dirty="0">
                <a:solidFill>
                  <a:srgbClr val="000000"/>
                </a:solidFill>
                <a:effectLst/>
                <a:latin typeface="Open Sans" panose="020B0606030504020204" pitchFamily="34" charset="0"/>
              </a:rPr>
              <a:t> is </a:t>
            </a:r>
            <a:r>
              <a:rPr lang="hu-HU" b="1" i="0" u="none" strike="noStrike" dirty="0" err="1">
                <a:solidFill>
                  <a:srgbClr val="000000"/>
                </a:solidFill>
                <a:effectLst/>
                <a:latin typeface="Open Sans" panose="020B0606030504020204" pitchFamily="34" charset="0"/>
              </a:rPr>
              <a:t>not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time-barred</a:t>
            </a:r>
            <a:r>
              <a:rPr lang="hu-HU" b="1" i="0" u="none" strike="noStrike" dirty="0">
                <a:solidFill>
                  <a:srgbClr val="000000"/>
                </a:solidFill>
                <a:effectLst/>
                <a:latin typeface="Open Sans" panose="020B0606030504020204" pitchFamily="34" charset="0"/>
              </a:rPr>
              <a:t>; and</a:t>
            </a:r>
          </a:p>
          <a:p>
            <a:pPr marL="68580" indent="0" algn="just">
              <a:spcAft>
                <a:spcPts val="1200"/>
              </a:spcAft>
              <a:buNone/>
            </a:pP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during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investigation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public</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prosecutor’s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office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first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gathered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information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without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however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questioning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accused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who</a:t>
            </a:r>
            <a:r>
              <a:rPr lang="hu-HU" b="1" i="0" u="none" strike="noStrike" dirty="0">
                <a:solidFill>
                  <a:srgbClr val="000000"/>
                </a:solidFill>
                <a:effectLst/>
                <a:latin typeface="Open Sans" panose="020B0606030504020204" pitchFamily="34" charset="0"/>
              </a:rPr>
              <a:t> is a </a:t>
            </a:r>
            <a:r>
              <a:rPr lang="hu-HU" b="1" i="0" u="none" strike="noStrike" dirty="0" err="1">
                <a:solidFill>
                  <a:srgbClr val="000000"/>
                </a:solidFill>
                <a:effectLst/>
                <a:latin typeface="Open Sans" panose="020B0606030504020204" pitchFamily="34" charset="0"/>
              </a:rPr>
              <a:t>citizen</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another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since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measure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investigation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having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nature</a:t>
            </a:r>
            <a:r>
              <a:rPr lang="hu-HU" b="1" i="0" u="none" strike="noStrike" dirty="0">
                <a:solidFill>
                  <a:srgbClr val="000000"/>
                </a:solidFill>
                <a:effectLst/>
                <a:latin typeface="Open Sans" panose="020B0606030504020204" pitchFamily="34" charset="0"/>
              </a:rPr>
              <a:t> of a </a:t>
            </a:r>
            <a:r>
              <a:rPr lang="hu-HU" b="1" i="0" u="none" strike="noStrike" dirty="0" err="1">
                <a:solidFill>
                  <a:srgbClr val="000000"/>
                </a:solidFill>
                <a:effectLst/>
                <a:latin typeface="Open Sans" panose="020B0606030504020204" pitchFamily="34" charset="0"/>
              </a:rPr>
              <a:t>coercive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constraint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aimed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locating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him</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ultimately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proved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be </a:t>
            </a:r>
            <a:r>
              <a:rPr lang="hu-HU" b="1" i="0" u="none" strike="noStrike" dirty="0" err="1">
                <a:solidFill>
                  <a:srgbClr val="000000"/>
                </a:solidFill>
                <a:effectLst/>
                <a:latin typeface="Open Sans" panose="020B0606030504020204" pitchFamily="34" charset="0"/>
              </a:rPr>
              <a:t>unsuccessful</a:t>
            </a:r>
            <a:r>
              <a:rPr lang="hu-HU" b="1" i="0" u="none" strike="noStrike" dirty="0">
                <a:solidFill>
                  <a:srgbClr val="000000"/>
                </a:solidFill>
                <a:effectLst/>
                <a:latin typeface="Open Sans" panose="020B0606030504020204" pitchFamily="34" charset="0"/>
              </a:rPr>
              <a:t>,</a:t>
            </a:r>
          </a:p>
          <a:p>
            <a:pPr marL="68580" indent="0" algn="just">
              <a:spcAft>
                <a:spcPts val="1200"/>
              </a:spcAft>
              <a:buNone/>
            </a:pPr>
            <a:r>
              <a:rPr lang="hu-HU" b="1" i="0" u="none" strike="noStrike" dirty="0" err="1">
                <a:solidFill>
                  <a:srgbClr val="000000"/>
                </a:solidFill>
                <a:effectLst/>
                <a:latin typeface="Open Sans" panose="020B0606030504020204" pitchFamily="34" charset="0"/>
              </a:rPr>
              <a:t>it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being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understood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fact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accused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not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questioned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public</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prosecutor’s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office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first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may</a:t>
            </a:r>
            <a:r>
              <a:rPr lang="hu-HU" b="1" i="0" u="none" strike="noStrike" dirty="0">
                <a:solidFill>
                  <a:srgbClr val="000000"/>
                </a:solidFill>
                <a:effectLst/>
                <a:latin typeface="Open Sans" panose="020B0606030504020204" pitchFamily="34" charset="0"/>
              </a:rPr>
              <a:t> be </a:t>
            </a:r>
            <a:r>
              <a:rPr lang="hu-HU" b="1" i="0" u="none" strike="noStrike" dirty="0" err="1">
                <a:solidFill>
                  <a:srgbClr val="000000"/>
                </a:solidFill>
                <a:effectLst/>
                <a:latin typeface="Open Sans" panose="020B0606030504020204" pitchFamily="34" charset="0"/>
              </a:rPr>
              <a:t>taken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into</a:t>
            </a:r>
            <a:r>
              <a:rPr lang="hu-HU" b="1" i="0" u="none" strike="noStrike" dirty="0">
                <a:solidFill>
                  <a:srgbClr val="000000"/>
                </a:solidFill>
                <a:effectLst/>
                <a:latin typeface="Open Sans" panose="020B0606030504020204" pitchFamily="34" charset="0"/>
              </a:rPr>
              <a:t> account </a:t>
            </a:r>
            <a:r>
              <a:rPr lang="hu-HU" b="1" i="0" u="none" strike="noStrike" dirty="0" err="1">
                <a:solidFill>
                  <a:srgbClr val="000000"/>
                </a:solidFill>
                <a:effectLst/>
                <a:latin typeface="Open Sans" panose="020B0606030504020204" pitchFamily="34" charset="0"/>
              </a:rPr>
              <a:t>by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public</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prosecutor’s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office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second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along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with</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any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other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relevant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evidence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revealing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absence</a:t>
            </a:r>
            <a:r>
              <a:rPr lang="hu-HU" b="1" i="0" u="none" strike="noStrike" dirty="0">
                <a:solidFill>
                  <a:srgbClr val="000000"/>
                </a:solidFill>
                <a:effectLst/>
                <a:latin typeface="Open Sans" panose="020B0606030504020204" pitchFamily="34" charset="0"/>
              </a:rPr>
              <a:t> of a </a:t>
            </a:r>
            <a:r>
              <a:rPr lang="hu-HU" b="1" i="0" u="none" strike="noStrike" dirty="0" err="1">
                <a:solidFill>
                  <a:srgbClr val="000000"/>
                </a:solidFill>
                <a:effectLst/>
                <a:latin typeface="Open Sans" panose="020B0606030504020204" pitchFamily="34" charset="0"/>
              </a:rPr>
              <a:t>detailed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investigation</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first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provided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however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it</a:t>
            </a:r>
            <a:r>
              <a:rPr lang="hu-HU" b="1" i="0" u="none" strike="noStrike" dirty="0">
                <a:solidFill>
                  <a:srgbClr val="000000"/>
                </a:solidFill>
                <a:effectLst/>
                <a:latin typeface="Open Sans" panose="020B0606030504020204" pitchFamily="34" charset="0"/>
              </a:rPr>
              <a:t> is </a:t>
            </a:r>
            <a:r>
              <a:rPr lang="hu-HU" b="1" i="0" u="none" strike="noStrike" dirty="0" err="1">
                <a:solidFill>
                  <a:srgbClr val="000000"/>
                </a:solidFill>
                <a:effectLst/>
                <a:latin typeface="Open Sans" panose="020B0606030504020204" pitchFamily="34" charset="0"/>
              </a:rPr>
              <a:t>established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circumstances</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case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reasonably</a:t>
            </a:r>
            <a:r>
              <a:rPr lang="hu-HU" b="1" i="0" u="none" strike="noStrike" dirty="0">
                <a:solidFill>
                  <a:srgbClr val="000000"/>
                </a:solidFill>
                <a:effectLst/>
                <a:latin typeface="Open Sans" panose="020B0606030504020204" pitchFamily="34" charset="0"/>
              </a:rPr>
              <a:t> a </a:t>
            </a:r>
            <a:r>
              <a:rPr lang="hu-HU" b="1" i="0" u="none" strike="noStrike" dirty="0" err="1">
                <a:solidFill>
                  <a:srgbClr val="000000"/>
                </a:solidFill>
                <a:effectLst/>
                <a:latin typeface="Open Sans" panose="020B0606030504020204" pitchFamily="34" charset="0"/>
              </a:rPr>
              <a:t>matter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public</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prosecutor’s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office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first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take</a:t>
            </a:r>
            <a:r>
              <a:rPr lang="hu-HU" b="1" i="0" u="none" strike="noStrike" dirty="0">
                <a:solidFill>
                  <a:srgbClr val="000000"/>
                </a:solidFill>
                <a:effectLst/>
                <a:latin typeface="Open Sans" panose="020B0606030504020204" pitchFamily="34" charset="0"/>
              </a:rPr>
              <a:t> a </a:t>
            </a:r>
            <a:r>
              <a:rPr lang="hu-HU" b="1" i="0" u="none" strike="noStrike" dirty="0" err="1">
                <a:solidFill>
                  <a:srgbClr val="000000"/>
                </a:solidFill>
                <a:effectLst/>
                <a:latin typeface="Open Sans" panose="020B0606030504020204" pitchFamily="34" charset="0"/>
              </a:rPr>
              <a:t>measure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investigation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ensuring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accused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actually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questioned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which</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clearly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could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have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adduced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new</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facts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evidence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capable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casting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doubt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 </a:t>
            </a:r>
            <a:r>
              <a:rPr lang="hu-HU" b="1" i="0" u="none" strike="noStrike" dirty="0" err="1">
                <a:solidFill>
                  <a:srgbClr val="000000"/>
                </a:solidFill>
                <a:effectLst/>
                <a:latin typeface="Open Sans" panose="020B0606030504020204" pitchFamily="34" charset="0"/>
              </a:rPr>
              <a:t>significant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extent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merits</a:t>
            </a:r>
            <a:r>
              <a:rPr lang="hu-HU" b="1" i="0" u="none" strike="noStrike" dirty="0">
                <a:solidFill>
                  <a:srgbClr val="000000"/>
                </a:solidFill>
                <a:effectLst/>
                <a:latin typeface="Open Sans" panose="020B0606030504020204" pitchFamily="34" charset="0"/>
              </a:rPr>
              <a:t> of a decision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acquit</a:t>
            </a:r>
            <a:r>
              <a:rPr lang="hu-HU" b="1" i="0" u="none" strike="noStrike" dirty="0">
                <a:solidFill>
                  <a:srgbClr val="000000"/>
                </a:solidFill>
                <a:effectLst/>
                <a:latin typeface="Open Sans" panose="020B0606030504020204" pitchFamily="34" charset="0"/>
              </a:rPr>
              <a:t>.</a:t>
            </a:r>
          </a:p>
        </p:txBody>
      </p:sp>
    </p:spTree>
    <p:extLst>
      <p:ext uri="{BB962C8B-B14F-4D97-AF65-F5344CB8AC3E}">
        <p14:creationId xmlns:p14="http://schemas.microsoft.com/office/powerpoint/2010/main" val="147193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E679CD2-D1B9-D8C2-86DA-4F0B2B9A8B03}"/>
              </a:ext>
            </a:extLst>
          </p:cNvPr>
          <p:cNvSpPr>
            <a:spLocks noGrp="1"/>
          </p:cNvSpPr>
          <p:nvPr>
            <p:ph idx="1"/>
          </p:nvPr>
        </p:nvSpPr>
        <p:spPr>
          <a:xfrm>
            <a:off x="539552" y="908720"/>
            <a:ext cx="8280920" cy="5616624"/>
          </a:xfrm>
        </p:spPr>
        <p:txBody>
          <a:bodyPr/>
          <a:lstStyle/>
          <a:p>
            <a:pPr marL="68580" indent="0">
              <a:buNone/>
            </a:pPr>
            <a:endParaRPr lang="hu-HU" b="0" i="0" u="none" strike="noStrike" dirty="0">
              <a:solidFill>
                <a:srgbClr val="333333"/>
              </a:solidFill>
              <a:effectLst/>
              <a:latin typeface="Tahoma" panose="020B0604030504040204" pitchFamily="34" charset="0"/>
            </a:endParaRPr>
          </a:p>
          <a:p>
            <a:pPr marL="68580" indent="0">
              <a:buNone/>
            </a:pPr>
            <a:r>
              <a:rPr lang="hu-HU" sz="4000" b="1" dirty="0">
                <a:solidFill>
                  <a:srgbClr val="0070C0"/>
                </a:solidFill>
                <a:latin typeface="Times New Roman" panose="02020603050405020304" pitchFamily="18" charset="0"/>
                <a:cs typeface="Times New Roman" panose="02020603050405020304" pitchFamily="18" charset="0"/>
              </a:rPr>
              <a:t>V. EAW </a:t>
            </a:r>
            <a:r>
              <a:rPr lang="en-GB" sz="4000" b="1" dirty="0">
                <a:solidFill>
                  <a:srgbClr val="0070C0"/>
                </a:solidFill>
                <a:latin typeface="Times New Roman" panose="02020603050405020304" pitchFamily="18" charset="0"/>
                <a:cs typeface="Times New Roman" panose="02020603050405020304" pitchFamily="18" charset="0"/>
              </a:rPr>
              <a:t>Article 1 (3)</a:t>
            </a:r>
          </a:p>
          <a:p>
            <a:pPr marL="68580" indent="0">
              <a:buNone/>
            </a:pPr>
            <a:endParaRPr lang="hu-HU" b="0" i="0" u="none" strike="noStrike" dirty="0">
              <a:solidFill>
                <a:srgbClr val="333333"/>
              </a:solidFill>
              <a:effectLst/>
              <a:latin typeface="Tahoma" panose="020B0604030504040204" pitchFamily="34" charset="0"/>
            </a:endParaRPr>
          </a:p>
          <a:p>
            <a:pPr marL="68580" indent="0">
              <a:buNone/>
            </a:pPr>
            <a:r>
              <a:rPr lang="hu-HU" b="0" i="0" u="none" strike="noStrike" dirty="0">
                <a:solidFill>
                  <a:srgbClr val="333333"/>
                </a:solidFill>
                <a:effectLst/>
                <a:latin typeface="Tahoma" panose="020B0604030504040204" pitchFamily="34" charset="0"/>
              </a:rPr>
              <a:t>EAW ARTCILE 1 </a:t>
            </a:r>
          </a:p>
          <a:p>
            <a:pPr marL="68580" indent="0">
              <a:buNone/>
            </a:pPr>
            <a:endParaRPr lang="hu-HU" dirty="0">
              <a:solidFill>
                <a:srgbClr val="333333"/>
              </a:solidFill>
              <a:latin typeface="Tahoma" panose="020B0604030504040204" pitchFamily="34" charset="0"/>
            </a:endParaRPr>
          </a:p>
          <a:p>
            <a:pPr marL="68580" indent="0">
              <a:buNone/>
            </a:pPr>
            <a:r>
              <a:rPr lang="hu-HU" sz="2800" b="1" i="0" u="none" strike="noStrike" dirty="0">
                <a:solidFill>
                  <a:srgbClr val="333333"/>
                </a:solidFill>
                <a:effectLst/>
                <a:latin typeface="Tahoma" panose="020B0604030504040204" pitchFamily="34" charset="0"/>
              </a:rPr>
              <a:t>3. </a:t>
            </a:r>
            <a:r>
              <a:rPr lang="hu-HU" sz="2800" b="1" i="0" u="none" strike="noStrike" dirty="0" err="1">
                <a:solidFill>
                  <a:srgbClr val="333333"/>
                </a:solidFill>
                <a:effectLst/>
                <a:latin typeface="Tahoma" panose="020B0604030504040204" pitchFamily="34" charset="0"/>
              </a:rPr>
              <a:t>This</a:t>
            </a:r>
            <a:r>
              <a:rPr lang="hu-HU" sz="2800" b="1" i="0" u="none" strike="noStrike" dirty="0">
                <a:solidFill>
                  <a:srgbClr val="333333"/>
                </a:solidFill>
                <a:effectLst/>
                <a:latin typeface="Tahoma" panose="020B0604030504040204" pitchFamily="34" charset="0"/>
              </a:rPr>
              <a:t> Framework Decision </a:t>
            </a:r>
            <a:r>
              <a:rPr lang="hu-HU" sz="2800" b="1" i="0" u="none" strike="noStrike" dirty="0" err="1">
                <a:solidFill>
                  <a:srgbClr val="333333"/>
                </a:solidFill>
                <a:effectLst/>
                <a:latin typeface="Tahoma" panose="020B0604030504040204" pitchFamily="34" charset="0"/>
              </a:rPr>
              <a:t>shall</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not</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have</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the</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effect</a:t>
            </a:r>
            <a:r>
              <a:rPr lang="hu-HU" sz="2800" b="1" i="0" u="none" strike="noStrike" dirty="0">
                <a:solidFill>
                  <a:srgbClr val="333333"/>
                </a:solidFill>
                <a:effectLst/>
                <a:latin typeface="Tahoma" panose="020B0604030504040204" pitchFamily="34" charset="0"/>
              </a:rPr>
              <a:t> of </a:t>
            </a:r>
            <a:r>
              <a:rPr lang="hu-HU" sz="2800" b="1" i="0" u="none" strike="noStrike" dirty="0" err="1">
                <a:solidFill>
                  <a:srgbClr val="333333"/>
                </a:solidFill>
                <a:effectLst/>
                <a:latin typeface="Tahoma" panose="020B0604030504040204" pitchFamily="34" charset="0"/>
              </a:rPr>
              <a:t>modifying</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the</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obligation</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to</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respect</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fundamental</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rights</a:t>
            </a:r>
            <a:r>
              <a:rPr lang="hu-HU" sz="2800" b="1" i="0" u="none" strike="noStrike" dirty="0">
                <a:solidFill>
                  <a:srgbClr val="333333"/>
                </a:solidFill>
                <a:effectLst/>
                <a:latin typeface="Tahoma" panose="020B0604030504040204" pitchFamily="34" charset="0"/>
              </a:rPr>
              <a:t> and </a:t>
            </a:r>
            <a:r>
              <a:rPr lang="hu-HU" sz="2800" b="1" i="0" u="none" strike="noStrike" dirty="0" err="1">
                <a:solidFill>
                  <a:srgbClr val="333333"/>
                </a:solidFill>
                <a:effectLst/>
                <a:latin typeface="Tahoma" panose="020B0604030504040204" pitchFamily="34" charset="0"/>
              </a:rPr>
              <a:t>fundamental</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legal</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principles</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as</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enshrined</a:t>
            </a:r>
            <a:r>
              <a:rPr lang="hu-HU" sz="2800" b="1" i="0" u="none" strike="noStrike" dirty="0">
                <a:solidFill>
                  <a:srgbClr val="333333"/>
                </a:solidFill>
                <a:effectLst/>
                <a:latin typeface="Tahoma" panose="020B0604030504040204" pitchFamily="34" charset="0"/>
              </a:rPr>
              <a:t> in </a:t>
            </a:r>
            <a:r>
              <a:rPr lang="hu-HU" sz="2800" b="1" i="0" u="none" strike="noStrike" dirty="0" err="1">
                <a:solidFill>
                  <a:srgbClr val="333333"/>
                </a:solidFill>
                <a:effectLst/>
                <a:latin typeface="Tahoma" panose="020B0604030504040204" pitchFamily="34" charset="0"/>
              </a:rPr>
              <a:t>Article</a:t>
            </a:r>
            <a:r>
              <a:rPr lang="hu-HU" sz="2800" b="1" i="0" u="none" strike="noStrike" dirty="0">
                <a:solidFill>
                  <a:srgbClr val="333333"/>
                </a:solidFill>
                <a:effectLst/>
                <a:latin typeface="Tahoma" panose="020B0604030504040204" pitchFamily="34" charset="0"/>
              </a:rPr>
              <a:t> 6 of </a:t>
            </a:r>
            <a:r>
              <a:rPr lang="hu-HU" sz="2800" b="1" i="0" u="none" strike="noStrike" dirty="0" err="1">
                <a:solidFill>
                  <a:srgbClr val="333333"/>
                </a:solidFill>
                <a:effectLst/>
                <a:latin typeface="Tahoma" panose="020B0604030504040204" pitchFamily="34" charset="0"/>
              </a:rPr>
              <a:t>the</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Treaty</a:t>
            </a:r>
            <a:r>
              <a:rPr lang="hu-HU" sz="2800" b="1" i="0" u="none" strike="noStrike" dirty="0">
                <a:solidFill>
                  <a:srgbClr val="333333"/>
                </a:solidFill>
                <a:effectLst/>
                <a:latin typeface="Tahoma" panose="020B0604030504040204" pitchFamily="34" charset="0"/>
              </a:rPr>
              <a:t> </a:t>
            </a:r>
            <a:r>
              <a:rPr lang="hu-HU" sz="2800" b="1" i="0" u="none" strike="noStrike" dirty="0" err="1">
                <a:solidFill>
                  <a:srgbClr val="333333"/>
                </a:solidFill>
                <a:effectLst/>
                <a:latin typeface="Tahoma" panose="020B0604030504040204" pitchFamily="34" charset="0"/>
              </a:rPr>
              <a:t>on</a:t>
            </a:r>
            <a:r>
              <a:rPr lang="hu-HU" sz="2800" b="1" i="0" u="none" strike="noStrike" dirty="0">
                <a:solidFill>
                  <a:srgbClr val="333333"/>
                </a:solidFill>
                <a:effectLst/>
                <a:latin typeface="Tahoma" panose="020B0604030504040204" pitchFamily="34" charset="0"/>
              </a:rPr>
              <a:t> European Union.</a:t>
            </a:r>
            <a:endParaRPr lang="en-GB" sz="2800" b="1" dirty="0"/>
          </a:p>
        </p:txBody>
      </p:sp>
    </p:spTree>
    <p:extLst>
      <p:ext uri="{BB962C8B-B14F-4D97-AF65-F5344CB8AC3E}">
        <p14:creationId xmlns:p14="http://schemas.microsoft.com/office/powerpoint/2010/main" val="34639475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312E-13D1-0120-869D-ECDAD7654614}"/>
              </a:ext>
            </a:extLst>
          </p:cNvPr>
          <p:cNvSpPr>
            <a:spLocks noGrp="1"/>
          </p:cNvSpPr>
          <p:nvPr>
            <p:ph type="title"/>
          </p:nvPr>
        </p:nvSpPr>
        <p:spPr>
          <a:xfrm>
            <a:off x="526312" y="857250"/>
            <a:ext cx="8617688" cy="1063229"/>
          </a:xfrm>
        </p:spPr>
        <p:txBody>
          <a:bodyPr>
            <a:normAutofit fontScale="90000"/>
          </a:bodyPr>
          <a:lstStyle/>
          <a:p>
            <a:r>
              <a:rPr lang="en-GB" b="1" dirty="0" err="1">
                <a:solidFill>
                  <a:schemeClr val="accent5"/>
                </a:solidFill>
                <a:latin typeface="Times New Roman" panose="02020603050405020304" pitchFamily="18" charset="0"/>
                <a:cs typeface="Times New Roman" panose="02020603050405020304" pitchFamily="18" charset="0"/>
              </a:rPr>
              <a:t>Aranyosi</a:t>
            </a:r>
            <a:r>
              <a:rPr lang="en-GB" b="1" dirty="0">
                <a:solidFill>
                  <a:schemeClr val="accent5"/>
                </a:solidFill>
                <a:latin typeface="Times New Roman" panose="02020603050405020304" pitchFamily="18" charset="0"/>
                <a:cs typeface="Times New Roman" panose="02020603050405020304" pitchFamily="18" charset="0"/>
              </a:rPr>
              <a:t> and </a:t>
            </a:r>
            <a:r>
              <a:rPr lang="en-GB" b="1" dirty="0" err="1">
                <a:solidFill>
                  <a:schemeClr val="accent5"/>
                </a:solidFill>
                <a:latin typeface="Times New Roman" panose="02020603050405020304" pitchFamily="18" charset="0"/>
                <a:cs typeface="Times New Roman" panose="02020603050405020304" pitchFamily="18" charset="0"/>
              </a:rPr>
              <a:t>Caldararu</a:t>
            </a:r>
            <a:r>
              <a:rPr lang="en-GB" b="1" dirty="0">
                <a:solidFill>
                  <a:schemeClr val="accent5"/>
                </a:solidFill>
                <a:latin typeface="Times New Roman" panose="02020603050405020304" pitchFamily="18" charset="0"/>
                <a:cs typeface="Times New Roman" panose="02020603050405020304" pitchFamily="18" charset="0"/>
              </a:rPr>
              <a:t> C‑</a:t>
            </a:r>
            <a:r>
              <a:rPr lang="en-GB" b="1" i="0" u="none" strike="noStrike" dirty="0">
                <a:solidFill>
                  <a:schemeClr val="accent5"/>
                </a:solidFill>
                <a:effectLst/>
                <a:latin typeface="Times New Roman" panose="02020603050405020304" pitchFamily="18" charset="0"/>
                <a:cs typeface="Times New Roman" panose="02020603050405020304" pitchFamily="18" charset="0"/>
              </a:rPr>
              <a:t>404/15 and C‑659/15 PPU (2016)</a:t>
            </a:r>
            <a:endParaRPr lang="en-HU" b="1">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1CED3D-65CB-BEE5-CB38-4D99A7915F45}"/>
              </a:ext>
            </a:extLst>
          </p:cNvPr>
          <p:cNvSpPr>
            <a:spLocks noGrp="1"/>
          </p:cNvSpPr>
          <p:nvPr>
            <p:ph idx="1"/>
          </p:nvPr>
        </p:nvSpPr>
        <p:spPr>
          <a:xfrm>
            <a:off x="526312" y="2323652"/>
            <a:ext cx="7790104" cy="4057676"/>
          </a:xfrm>
        </p:spPr>
        <p:txBody>
          <a:bodyPr>
            <a:normAutofit/>
          </a:bodyPr>
          <a:lstStyle/>
          <a:p>
            <a:pPr marL="0" indent="0">
              <a:buNone/>
            </a:pPr>
            <a:r>
              <a:rPr lang="en-GB" sz="1800" dirty="0">
                <a:latin typeface="Times New Roman" panose="02020603050405020304" pitchFamily="18" charset="0"/>
                <a:ea typeface="Calibri" panose="020F0502020204030204" pitchFamily="34" charset="0"/>
              </a:rPr>
              <a:t>Article 1(3), Article 5 and Article 6(1) of 2002/584/JHA (EAW) must be interpreted as meaning that, where there is objective, reliable, specific and properly updated evidence with respect to detention conditions in the issuing Member State that demonstrates that there are deficiencies, which may be systemic or generalised, or which may affect certain groups of people, or which may affect certain places of detention, the executing judicial authority must determine, specifically and precisely, whether there are substantial grounds to believe that the individual concerned by a European arrest warrant, issued for the purposes of conducting a criminal prosecution or executing a custodial sentence, will be exposed, because of the </a:t>
            </a:r>
            <a:r>
              <a:rPr lang="en-GB" sz="1800" b="1" u="sng" dirty="0">
                <a:latin typeface="Times New Roman" panose="02020603050405020304" pitchFamily="18" charset="0"/>
                <a:ea typeface="Calibri" panose="020F0502020204030204" pitchFamily="34" charset="0"/>
              </a:rPr>
              <a:t>conditions for his detention</a:t>
            </a:r>
            <a:r>
              <a:rPr lang="en-GB" sz="1800" dirty="0">
                <a:latin typeface="Times New Roman" panose="02020603050405020304" pitchFamily="18" charset="0"/>
                <a:ea typeface="Calibri" panose="020F0502020204030204" pitchFamily="34" charset="0"/>
              </a:rPr>
              <a:t> in the issuing Member State, to a real risk of inhuman or degrading treatment, within the meaning of Article 4 of the Charter, in the event of his surrender to that Member State. </a:t>
            </a:r>
            <a:endParaRPr lang="en-HU" sz="1800"/>
          </a:p>
        </p:txBody>
      </p:sp>
    </p:spTree>
    <p:extLst>
      <p:ext uri="{BB962C8B-B14F-4D97-AF65-F5344CB8AC3E}">
        <p14:creationId xmlns:p14="http://schemas.microsoft.com/office/powerpoint/2010/main" val="2535177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D0A46A-73F8-A95C-430B-45A504205144}"/>
              </a:ext>
            </a:extLst>
          </p:cNvPr>
          <p:cNvSpPr>
            <a:spLocks noGrp="1"/>
          </p:cNvSpPr>
          <p:nvPr>
            <p:ph type="title"/>
          </p:nvPr>
        </p:nvSpPr>
        <p:spPr>
          <a:xfrm>
            <a:off x="1043490" y="1027664"/>
            <a:ext cx="7024744" cy="817160"/>
          </a:xfrm>
        </p:spPr>
        <p:txBody>
          <a:bodyPr>
            <a:normAutofit/>
          </a:bodyPr>
          <a:lstStyle/>
          <a:p>
            <a:r>
              <a:rPr lang="hu-HU" b="1" dirty="0">
                <a:solidFill>
                  <a:schemeClr val="accent5"/>
                </a:solidFill>
                <a:latin typeface="Times New Roman" panose="02020603050405020304" pitchFamily="18" charset="0"/>
                <a:cs typeface="Times New Roman" panose="02020603050405020304" pitchFamily="18" charset="0"/>
              </a:rPr>
              <a:t>LM </a:t>
            </a:r>
            <a:r>
              <a:rPr lang="hu-HU" b="1" i="0" u="none" strike="noStrike" dirty="0">
                <a:solidFill>
                  <a:schemeClr val="accent5"/>
                </a:solidFill>
                <a:effectLst/>
                <a:latin typeface="Times New Roman" panose="02020603050405020304" pitchFamily="18" charset="0"/>
                <a:cs typeface="Times New Roman" panose="02020603050405020304" pitchFamily="18" charset="0"/>
              </a:rPr>
              <a:t>C‑216/18 PPU  (2018)</a:t>
            </a:r>
            <a:endParaRPr lang="hu-HU" b="1" dirty="0">
              <a:solidFill>
                <a:schemeClr val="accent5"/>
              </a:solidFill>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EF4B5A7-B166-6E93-E345-B603A126148E}"/>
              </a:ext>
            </a:extLst>
          </p:cNvPr>
          <p:cNvSpPr>
            <a:spLocks noGrp="1"/>
          </p:cNvSpPr>
          <p:nvPr>
            <p:ph idx="1"/>
          </p:nvPr>
        </p:nvSpPr>
        <p:spPr>
          <a:xfrm>
            <a:off x="467544" y="2323652"/>
            <a:ext cx="8064896" cy="4201692"/>
          </a:xfrm>
        </p:spPr>
        <p:txBody>
          <a:bodyPr>
            <a:normAutofit/>
          </a:bodyPr>
          <a:lstStyle/>
          <a:p>
            <a:pPr marL="0" indent="0">
              <a:buNone/>
            </a:pPr>
            <a:r>
              <a:rPr lang="en-GB" sz="2100" kern="100" dirty="0">
                <a:latin typeface="Times New Roman" panose="02020603050405020304" pitchFamily="18" charset="0"/>
                <a:ea typeface="Calibri" panose="020F0502020204030204" pitchFamily="34" charset="0"/>
                <a:cs typeface="Times New Roman" panose="02020603050405020304" pitchFamily="18" charset="0"/>
              </a:rPr>
              <a:t>In February 2012, June 2012 and September 2013 </a:t>
            </a:r>
            <a:r>
              <a:rPr lang="en-GB" sz="2100" kern="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Polish</a:t>
            </a:r>
            <a:r>
              <a:rPr lang="en-GB" sz="2100" kern="100" dirty="0">
                <a:latin typeface="Times New Roman" panose="02020603050405020304" pitchFamily="18" charset="0"/>
                <a:ea typeface="Calibri" panose="020F0502020204030204" pitchFamily="34" charset="0"/>
                <a:cs typeface="Times New Roman" panose="02020603050405020304" pitchFamily="18" charset="0"/>
              </a:rPr>
              <a:t> courts issued three EAWs against LM for the purpose of conducting criminal prosecutions, inter alia for trafficking drugs. LM was arrested in Ireland on the basis of those EAWs and brought before the referring court, the High Court of Ireland. He did not consent to his surrender to Polish judicial authorities. In support of his opposition to being surrendered, he submitted that this would expose him to a real risk of flagrant denial of justice in contravention of Article 6 ECHR and relied, in particular, on the proposal by the European Commission (20th December 2017) in accordance with Article 7(1) TEU.</a:t>
            </a:r>
            <a:endParaRPr lang="hu-HU" sz="21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u-HU" sz="1350" dirty="0"/>
          </a:p>
        </p:txBody>
      </p:sp>
    </p:spTree>
    <p:extLst>
      <p:ext uri="{BB962C8B-B14F-4D97-AF65-F5344CB8AC3E}">
        <p14:creationId xmlns:p14="http://schemas.microsoft.com/office/powerpoint/2010/main" val="149505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908720"/>
            <a:ext cx="8229600" cy="5616624"/>
          </a:xfrm>
        </p:spPr>
        <p:txBody>
          <a:bodyPr>
            <a:noAutofit/>
          </a:bodyPr>
          <a:lstStyle/>
          <a:p>
            <a:pPr marL="0" indent="0">
              <a:buNone/>
            </a:pPr>
            <a:r>
              <a:rPr lang="en-US" sz="2800" dirty="0"/>
              <a:t>Creation</a:t>
            </a:r>
            <a:r>
              <a:rPr lang="hu-HU" sz="2800" dirty="0"/>
              <a:t>: </a:t>
            </a:r>
            <a:r>
              <a:rPr lang="en-US" sz="2800" dirty="0"/>
              <a:t>terrorist acts</a:t>
            </a:r>
            <a:r>
              <a:rPr lang="hu-HU" sz="2800" dirty="0"/>
              <a:t> (</a:t>
            </a:r>
            <a:r>
              <a:rPr lang="en-US" sz="2800" dirty="0"/>
              <a:t>hostage taking and consequent massacre during the 1972 Olympic Games in Munich</a:t>
            </a:r>
            <a:r>
              <a:rPr lang="hu-HU" sz="2800" dirty="0"/>
              <a:t>)</a:t>
            </a:r>
            <a:r>
              <a:rPr lang="en-US" sz="2800" dirty="0"/>
              <a:t>, </a:t>
            </a:r>
            <a:endParaRPr lang="hu-HU" sz="2800" dirty="0"/>
          </a:p>
          <a:p>
            <a:pPr marL="0" indent="0">
              <a:buNone/>
            </a:pPr>
            <a:endParaRPr lang="hu-HU" sz="2800" dirty="0"/>
          </a:p>
          <a:p>
            <a:pPr marL="0" indent="0">
              <a:buNone/>
            </a:pPr>
            <a:r>
              <a:rPr lang="en-US" sz="2800" dirty="0"/>
              <a:t>while TREVI initially intended to </a:t>
            </a:r>
            <a:r>
              <a:rPr lang="en-US" sz="2800" b="1" dirty="0">
                <a:solidFill>
                  <a:srgbClr val="0070C0"/>
                </a:solidFill>
              </a:rPr>
              <a:t>coordinate effective counter-terrorism responses </a:t>
            </a:r>
            <a:r>
              <a:rPr lang="en-US" sz="2800" dirty="0"/>
              <a:t>among European governments </a:t>
            </a:r>
            <a:endParaRPr lang="hu-HU" sz="2800" dirty="0"/>
          </a:p>
          <a:p>
            <a:pPr marL="0" indent="0">
              <a:buNone/>
            </a:pPr>
            <a:endParaRPr lang="hu-HU" sz="2800" dirty="0"/>
          </a:p>
          <a:p>
            <a:pPr marL="0" indent="0">
              <a:buNone/>
            </a:pPr>
            <a:r>
              <a:rPr lang="hu-HU" sz="3200" b="1" dirty="0" err="1">
                <a:solidFill>
                  <a:schemeClr val="accent1"/>
                </a:solidFill>
              </a:rPr>
              <a:t>Evolved</a:t>
            </a:r>
            <a:r>
              <a:rPr lang="hu-HU" sz="3200" b="1" dirty="0">
                <a:solidFill>
                  <a:schemeClr val="accent1"/>
                </a:solidFill>
              </a:rPr>
              <a:t> </a:t>
            </a:r>
            <a:r>
              <a:rPr lang="hu-HU" sz="3200" b="1" dirty="0" err="1">
                <a:solidFill>
                  <a:schemeClr val="accent1"/>
                </a:solidFill>
              </a:rPr>
              <a:t>into</a:t>
            </a:r>
            <a:r>
              <a:rPr lang="en-US" sz="3200" b="1" dirty="0">
                <a:solidFill>
                  <a:schemeClr val="accent1"/>
                </a:solidFill>
              </a:rPr>
              <a:t> cross-border policing between the members of the European Community. </a:t>
            </a:r>
            <a:endParaRPr lang="en-GB" sz="3200" b="1" dirty="0">
              <a:solidFill>
                <a:schemeClr val="accent1"/>
              </a:solidFill>
            </a:endParaRPr>
          </a:p>
        </p:txBody>
      </p:sp>
    </p:spTree>
    <p:extLst>
      <p:ext uri="{BB962C8B-B14F-4D97-AF65-F5344CB8AC3E}">
        <p14:creationId xmlns:p14="http://schemas.microsoft.com/office/powerpoint/2010/main" val="13455301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3315F83-CF7C-858B-CFBF-E1F67DC9C001}"/>
              </a:ext>
            </a:extLst>
          </p:cNvPr>
          <p:cNvSpPr>
            <a:spLocks noGrp="1"/>
          </p:cNvSpPr>
          <p:nvPr>
            <p:ph idx="1"/>
          </p:nvPr>
        </p:nvSpPr>
        <p:spPr>
          <a:xfrm>
            <a:off x="457200" y="836712"/>
            <a:ext cx="8229600" cy="5832648"/>
          </a:xfrm>
        </p:spPr>
        <p:txBody>
          <a:bodyPr>
            <a:normAutofit/>
          </a:bodyPr>
          <a:lstStyle/>
          <a:p>
            <a:pPr marL="0" indent="0">
              <a:buNone/>
            </a:pPr>
            <a:r>
              <a:rPr lang="hu-HU" sz="2000" b="1" dirty="0" err="1">
                <a:solidFill>
                  <a:srgbClr val="000000"/>
                </a:solidFill>
                <a:latin typeface="Times New Roman" panose="02020603050405020304" pitchFamily="18" charset="0"/>
                <a:cs typeface="Times New Roman" panose="02020603050405020304" pitchFamily="18" charset="0"/>
              </a:rPr>
              <a:t>Article</a:t>
            </a:r>
            <a:r>
              <a:rPr lang="hu-HU" sz="2000" b="1" dirty="0">
                <a:solidFill>
                  <a:srgbClr val="000000"/>
                </a:solidFill>
                <a:latin typeface="Times New Roman" panose="02020603050405020304" pitchFamily="18" charset="0"/>
                <a:cs typeface="Times New Roman" panose="02020603050405020304" pitchFamily="18" charset="0"/>
              </a:rPr>
              <a:t> 1(3) of EAW FD, must be </a:t>
            </a:r>
            <a:r>
              <a:rPr lang="hu-HU" sz="2000" b="1" dirty="0" err="1">
                <a:solidFill>
                  <a:srgbClr val="000000"/>
                </a:solidFill>
                <a:latin typeface="Times New Roman" panose="02020603050405020304" pitchFamily="18" charset="0"/>
                <a:cs typeface="Times New Roman" panose="02020603050405020304" pitchFamily="18" charset="0"/>
              </a:rPr>
              <a:t>interpreted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meaning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where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executing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judicial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authority</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called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upon</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decide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whether</a:t>
            </a:r>
            <a:r>
              <a:rPr lang="hu-HU" sz="2000" b="1" dirty="0">
                <a:solidFill>
                  <a:srgbClr val="000000"/>
                </a:solidFill>
                <a:latin typeface="Times New Roman" panose="02020603050405020304" pitchFamily="18" charset="0"/>
                <a:cs typeface="Times New Roman" panose="02020603050405020304" pitchFamily="18" charset="0"/>
              </a:rPr>
              <a:t> a </a:t>
            </a:r>
            <a:r>
              <a:rPr lang="hu-HU" sz="2000" b="1" dirty="0" err="1">
                <a:solidFill>
                  <a:srgbClr val="000000"/>
                </a:solidFill>
                <a:latin typeface="Times New Roman" panose="02020603050405020304" pitchFamily="18" charset="0"/>
                <a:cs typeface="Times New Roman" panose="02020603050405020304" pitchFamily="18" charset="0"/>
              </a:rPr>
              <a:t>person</a:t>
            </a:r>
            <a:r>
              <a:rPr lang="hu-HU" sz="2000" b="1" dirty="0">
                <a:solidFill>
                  <a:srgbClr val="000000"/>
                </a:solidFill>
                <a:latin typeface="Times New Roman" panose="02020603050405020304" pitchFamily="18" charset="0"/>
                <a:cs typeface="Times New Roman" panose="02020603050405020304" pitchFamily="18" charset="0"/>
              </a:rPr>
              <a:t> in </a:t>
            </a:r>
            <a:r>
              <a:rPr lang="hu-HU" sz="2000" b="1" dirty="0" err="1">
                <a:solidFill>
                  <a:srgbClr val="000000"/>
                </a:solidFill>
                <a:latin typeface="Times New Roman" panose="02020603050405020304" pitchFamily="18" charset="0"/>
                <a:cs typeface="Times New Roman" panose="02020603050405020304" pitchFamily="18" charset="0"/>
              </a:rPr>
              <a:t>respect</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whom</a:t>
            </a:r>
            <a:r>
              <a:rPr lang="hu-HU" sz="2000" b="1" dirty="0">
                <a:solidFill>
                  <a:srgbClr val="000000"/>
                </a:solidFill>
                <a:latin typeface="Times New Roman" panose="02020603050405020304" pitchFamily="18" charset="0"/>
                <a:cs typeface="Times New Roman" panose="02020603050405020304" pitchFamily="18" charset="0"/>
              </a:rPr>
              <a:t> a European </a:t>
            </a:r>
            <a:r>
              <a:rPr lang="hu-HU" sz="2000" b="1" dirty="0" err="1">
                <a:solidFill>
                  <a:srgbClr val="000000"/>
                </a:solidFill>
                <a:latin typeface="Times New Roman" panose="02020603050405020304" pitchFamily="18" charset="0"/>
                <a:cs typeface="Times New Roman" panose="02020603050405020304" pitchFamily="18" charset="0"/>
              </a:rPr>
              <a:t>arrest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warrant</a:t>
            </a:r>
            <a:r>
              <a:rPr lang="hu-HU" sz="2000" b="1" dirty="0">
                <a:solidFill>
                  <a:srgbClr val="000000"/>
                </a:solidFill>
                <a:latin typeface="Times New Roman" panose="02020603050405020304" pitchFamily="18" charset="0"/>
                <a:cs typeface="Times New Roman" panose="02020603050405020304" pitchFamily="18" charset="0"/>
              </a:rPr>
              <a:t> has </a:t>
            </a:r>
            <a:r>
              <a:rPr lang="hu-HU" sz="2000" b="1" dirty="0" err="1">
                <a:solidFill>
                  <a:srgbClr val="000000"/>
                </a:solidFill>
                <a:latin typeface="Times New Roman" panose="02020603050405020304" pitchFamily="18" charset="0"/>
                <a:cs typeface="Times New Roman" panose="02020603050405020304" pitchFamily="18" charset="0"/>
              </a:rPr>
              <a:t>been</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issued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for</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u="sng" dirty="0" err="1">
                <a:solidFill>
                  <a:srgbClr val="00B050"/>
                </a:solidFill>
                <a:latin typeface="Times New Roman" panose="02020603050405020304" pitchFamily="18" charset="0"/>
                <a:cs typeface="Times New Roman" panose="02020603050405020304" pitchFamily="18" charset="0"/>
              </a:rPr>
              <a:t>purposes</a:t>
            </a:r>
            <a:r>
              <a:rPr lang="hu-HU" sz="2000" b="1" u="sng" dirty="0">
                <a:solidFill>
                  <a:srgbClr val="00B050"/>
                </a:solidFill>
                <a:latin typeface="Times New Roman" panose="02020603050405020304" pitchFamily="18" charset="0"/>
                <a:cs typeface="Times New Roman" panose="02020603050405020304" pitchFamily="18" charset="0"/>
              </a:rPr>
              <a:t> of </a:t>
            </a:r>
            <a:r>
              <a:rPr lang="hu-HU" sz="2000" b="1" u="sng" dirty="0" err="1">
                <a:solidFill>
                  <a:srgbClr val="00B050"/>
                </a:solidFill>
                <a:latin typeface="Times New Roman" panose="02020603050405020304" pitchFamily="18" charset="0"/>
                <a:cs typeface="Times New Roman" panose="02020603050405020304" pitchFamily="18" charset="0"/>
              </a:rPr>
              <a:t>conducting</a:t>
            </a:r>
            <a:r>
              <a:rPr lang="hu-HU" sz="2000" b="1" u="sng" dirty="0">
                <a:solidFill>
                  <a:srgbClr val="00B050"/>
                </a:solidFill>
                <a:latin typeface="Times New Roman" panose="02020603050405020304" pitchFamily="18" charset="0"/>
                <a:cs typeface="Times New Roman" panose="02020603050405020304" pitchFamily="18" charset="0"/>
              </a:rPr>
              <a:t> a </a:t>
            </a:r>
            <a:r>
              <a:rPr lang="hu-HU" sz="2000" b="1" u="sng" dirty="0" err="1">
                <a:solidFill>
                  <a:srgbClr val="00B050"/>
                </a:solidFill>
                <a:latin typeface="Times New Roman" panose="02020603050405020304" pitchFamily="18" charset="0"/>
                <a:cs typeface="Times New Roman" panose="02020603050405020304" pitchFamily="18" charset="0"/>
              </a:rPr>
              <a:t>criminal</a:t>
            </a:r>
            <a:r>
              <a:rPr lang="hu-HU" sz="2000" b="1" u="sng" dirty="0">
                <a:solidFill>
                  <a:srgbClr val="00B050"/>
                </a:solidFill>
                <a:latin typeface="Times New Roman" panose="02020603050405020304" pitchFamily="18" charset="0"/>
                <a:cs typeface="Times New Roman" panose="02020603050405020304" pitchFamily="18" charset="0"/>
              </a:rPr>
              <a:t> </a:t>
            </a:r>
            <a:r>
              <a:rPr lang="hu-HU" sz="2000" b="1" u="sng" dirty="0" err="1">
                <a:solidFill>
                  <a:srgbClr val="00B050"/>
                </a:solidFill>
                <a:latin typeface="Times New Roman" panose="02020603050405020304" pitchFamily="18" charset="0"/>
                <a:cs typeface="Times New Roman" panose="02020603050405020304" pitchFamily="18" charset="0"/>
              </a:rPr>
              <a:t>prosecution</a:t>
            </a:r>
            <a:r>
              <a:rPr lang="hu-HU" sz="2000" b="1" u="sng" dirty="0">
                <a:solidFill>
                  <a:srgbClr val="00B050"/>
                </a:solidFill>
                <a:latin typeface="Times New Roman" panose="02020603050405020304" pitchFamily="18" charset="0"/>
                <a:cs typeface="Times New Roman" panose="02020603050405020304" pitchFamily="18" charset="0"/>
              </a:rPr>
              <a:t> </a:t>
            </a:r>
            <a:r>
              <a:rPr lang="hu-HU" sz="2000" b="1" dirty="0">
                <a:solidFill>
                  <a:srgbClr val="000000"/>
                </a:solidFill>
                <a:latin typeface="Times New Roman" panose="02020603050405020304" pitchFamily="18" charset="0"/>
                <a:cs typeface="Times New Roman" panose="02020603050405020304" pitchFamily="18" charset="0"/>
              </a:rPr>
              <a:t>is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be </a:t>
            </a:r>
            <a:r>
              <a:rPr lang="hu-HU" sz="2000" b="1" dirty="0" err="1">
                <a:solidFill>
                  <a:srgbClr val="000000"/>
                </a:solidFill>
                <a:latin typeface="Times New Roman" panose="02020603050405020304" pitchFamily="18" charset="0"/>
                <a:cs typeface="Times New Roman" panose="02020603050405020304" pitchFamily="18" charset="0"/>
              </a:rPr>
              <a:t>surrendered</a:t>
            </a:r>
            <a:r>
              <a:rPr lang="hu-HU" sz="2000" b="1" dirty="0">
                <a:solidFill>
                  <a:srgbClr val="000000"/>
                </a:solidFill>
                <a:latin typeface="Times New Roman" panose="02020603050405020304" pitchFamily="18" charset="0"/>
                <a:cs typeface="Times New Roman" panose="02020603050405020304" pitchFamily="18" charset="0"/>
              </a:rPr>
              <a:t>, has </a:t>
            </a:r>
            <a:r>
              <a:rPr lang="hu-HU" sz="2000" b="1" dirty="0" err="1">
                <a:solidFill>
                  <a:srgbClr val="000000"/>
                </a:solidFill>
                <a:latin typeface="Times New Roman" panose="02020603050405020304" pitchFamily="18" charset="0"/>
                <a:cs typeface="Times New Roman" panose="02020603050405020304" pitchFamily="18" charset="0"/>
              </a:rPr>
              <a:t>material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such</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set</a:t>
            </a:r>
            <a:r>
              <a:rPr lang="hu-HU" sz="2000" b="1" dirty="0">
                <a:solidFill>
                  <a:srgbClr val="000000"/>
                </a:solidFill>
                <a:latin typeface="Times New Roman" panose="02020603050405020304" pitchFamily="18" charset="0"/>
                <a:cs typeface="Times New Roman" panose="02020603050405020304" pitchFamily="18" charset="0"/>
              </a:rPr>
              <a:t> out in a </a:t>
            </a:r>
            <a:r>
              <a:rPr lang="hu-HU" sz="2000" b="1" dirty="0" err="1">
                <a:solidFill>
                  <a:srgbClr val="000000"/>
                </a:solidFill>
                <a:latin typeface="Times New Roman" panose="02020603050405020304" pitchFamily="18" charset="0"/>
                <a:cs typeface="Times New Roman" panose="02020603050405020304" pitchFamily="18" charset="0"/>
              </a:rPr>
              <a:t>reasoned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proposal</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European </a:t>
            </a:r>
            <a:r>
              <a:rPr lang="hu-HU" sz="2000" b="1" dirty="0" err="1">
                <a:solidFill>
                  <a:srgbClr val="000000"/>
                </a:solidFill>
                <a:latin typeface="Times New Roman" panose="02020603050405020304" pitchFamily="18" charset="0"/>
                <a:cs typeface="Times New Roman" panose="02020603050405020304" pitchFamily="18" charset="0"/>
              </a:rPr>
              <a:t>Commission</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adopted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pursuant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Article</a:t>
            </a:r>
            <a:r>
              <a:rPr lang="hu-HU" sz="2000" b="1" dirty="0">
                <a:solidFill>
                  <a:srgbClr val="000000"/>
                </a:solidFill>
                <a:latin typeface="Times New Roman" panose="02020603050405020304" pitchFamily="18" charset="0"/>
                <a:cs typeface="Times New Roman" panose="02020603050405020304" pitchFamily="18" charset="0"/>
              </a:rPr>
              <a:t> 7(1) TEU, </a:t>
            </a:r>
            <a:r>
              <a:rPr lang="hu-HU" sz="2000" b="1" dirty="0" err="1">
                <a:solidFill>
                  <a:srgbClr val="000000"/>
                </a:solidFill>
                <a:latin typeface="Times New Roman" panose="02020603050405020304" pitchFamily="18" charset="0"/>
                <a:cs typeface="Times New Roman" panose="02020603050405020304" pitchFamily="18" charset="0"/>
              </a:rPr>
              <a:t>indicating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there</a:t>
            </a:r>
            <a:r>
              <a:rPr lang="hu-HU" sz="2000" b="1" dirty="0">
                <a:solidFill>
                  <a:srgbClr val="000000"/>
                </a:solidFill>
                <a:latin typeface="Times New Roman" panose="02020603050405020304" pitchFamily="18" charset="0"/>
                <a:cs typeface="Times New Roman" panose="02020603050405020304" pitchFamily="18" charset="0"/>
              </a:rPr>
              <a:t> is a </a:t>
            </a:r>
            <a:r>
              <a:rPr lang="hu-HU" sz="2000" b="1" dirty="0" err="1">
                <a:solidFill>
                  <a:srgbClr val="000000"/>
                </a:solidFill>
                <a:latin typeface="Times New Roman" panose="02020603050405020304" pitchFamily="18" charset="0"/>
                <a:cs typeface="Times New Roman" panose="02020603050405020304" pitchFamily="18" charset="0"/>
              </a:rPr>
              <a:t>real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risk</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breach</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fundamental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right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a fair </a:t>
            </a:r>
            <a:r>
              <a:rPr lang="hu-HU" sz="2000" b="1" dirty="0" err="1">
                <a:solidFill>
                  <a:srgbClr val="000000"/>
                </a:solidFill>
                <a:latin typeface="Times New Roman" panose="02020603050405020304" pitchFamily="18" charset="0"/>
                <a:cs typeface="Times New Roman" panose="02020603050405020304" pitchFamily="18" charset="0"/>
              </a:rPr>
              <a:t>trial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guaranteed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by</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second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paragraph</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Article</a:t>
            </a:r>
            <a:r>
              <a:rPr lang="hu-HU" sz="2000" b="1" dirty="0">
                <a:solidFill>
                  <a:srgbClr val="000000"/>
                </a:solidFill>
                <a:latin typeface="Times New Roman" panose="02020603050405020304" pitchFamily="18" charset="0"/>
                <a:cs typeface="Times New Roman" panose="02020603050405020304" pitchFamily="18" charset="0"/>
              </a:rPr>
              <a:t> 47 of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Charter of </a:t>
            </a:r>
            <a:r>
              <a:rPr lang="hu-HU" sz="2000" b="1" dirty="0" err="1">
                <a:solidFill>
                  <a:srgbClr val="000000"/>
                </a:solidFill>
                <a:latin typeface="Times New Roman" panose="02020603050405020304" pitchFamily="18" charset="0"/>
                <a:cs typeface="Times New Roman" panose="02020603050405020304" pitchFamily="18" charset="0"/>
              </a:rPr>
              <a:t>Fundamental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Rights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on</a:t>
            </a:r>
            <a:r>
              <a:rPr lang="hu-HU" sz="2000" b="1" dirty="0">
                <a:solidFill>
                  <a:srgbClr val="000000"/>
                </a:solidFill>
                <a:latin typeface="Times New Roman" panose="02020603050405020304" pitchFamily="18" charset="0"/>
                <a:cs typeface="Times New Roman" panose="02020603050405020304" pitchFamily="18" charset="0"/>
              </a:rPr>
              <a:t> account of </a:t>
            </a:r>
            <a:r>
              <a:rPr lang="hu-HU" sz="2000" b="1" dirty="0" err="1">
                <a:solidFill>
                  <a:srgbClr val="000000"/>
                </a:solidFill>
                <a:latin typeface="Times New Roman" panose="02020603050405020304" pitchFamily="18" charset="0"/>
                <a:cs typeface="Times New Roman" panose="02020603050405020304" pitchFamily="18" charset="0"/>
              </a:rPr>
              <a:t>systemic</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or</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generalised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deficiencies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so</a:t>
            </a:r>
            <a:r>
              <a:rPr lang="hu-HU" sz="2000" b="1" dirty="0">
                <a:solidFill>
                  <a:srgbClr val="000000"/>
                </a:solidFill>
                <a:latin typeface="Times New Roman" panose="02020603050405020304" pitchFamily="18" charset="0"/>
                <a:cs typeface="Times New Roman" panose="02020603050405020304" pitchFamily="18" charset="0"/>
              </a:rPr>
              <a:t> far </a:t>
            </a:r>
            <a:r>
              <a:rPr lang="hu-HU" sz="2000" b="1" dirty="0" err="1">
                <a:solidFill>
                  <a:srgbClr val="000000"/>
                </a:solidFill>
                <a:latin typeface="Times New Roman" panose="02020603050405020304" pitchFamily="18" charset="0"/>
                <a:cs typeface="Times New Roman" panose="02020603050405020304" pitchFamily="18" charset="0"/>
              </a:rPr>
              <a:t>as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concerns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independence</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issuing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Member</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State’s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judiciary</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authority</a:t>
            </a:r>
            <a:r>
              <a:rPr lang="hu-HU" sz="2000" b="1" dirty="0">
                <a:solidFill>
                  <a:srgbClr val="000000"/>
                </a:solidFill>
                <a:latin typeface="Times New Roman" panose="02020603050405020304" pitchFamily="18" charset="0"/>
                <a:cs typeface="Times New Roman" panose="02020603050405020304" pitchFamily="18" charset="0"/>
              </a:rPr>
              <a:t> must </a:t>
            </a:r>
            <a:r>
              <a:rPr lang="hu-HU" sz="2000" b="1" dirty="0" err="1">
                <a:solidFill>
                  <a:srgbClr val="000000"/>
                </a:solidFill>
                <a:latin typeface="Times New Roman" panose="02020603050405020304" pitchFamily="18" charset="0"/>
                <a:cs typeface="Times New Roman" panose="02020603050405020304" pitchFamily="18" charset="0"/>
              </a:rPr>
              <a:t>determine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specifically</a:t>
            </a:r>
            <a:r>
              <a:rPr lang="hu-HU" sz="2000" b="1" dirty="0">
                <a:solidFill>
                  <a:srgbClr val="000000"/>
                </a:solidFill>
                <a:latin typeface="Times New Roman" panose="02020603050405020304" pitchFamily="18" charset="0"/>
                <a:cs typeface="Times New Roman" panose="02020603050405020304" pitchFamily="18" charset="0"/>
              </a:rPr>
              <a:t> and </a:t>
            </a:r>
            <a:r>
              <a:rPr lang="hu-HU" sz="2000" b="1" dirty="0" err="1">
                <a:solidFill>
                  <a:srgbClr val="000000"/>
                </a:solidFill>
                <a:latin typeface="Times New Roman" panose="02020603050405020304" pitchFamily="18" charset="0"/>
                <a:cs typeface="Times New Roman" panose="02020603050405020304" pitchFamily="18" charset="0"/>
              </a:rPr>
              <a:t>precisely</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whether</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having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regard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his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personal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situation</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well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nature</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offence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for</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which</a:t>
            </a:r>
            <a:r>
              <a:rPr lang="hu-HU" sz="2000" b="1" dirty="0">
                <a:solidFill>
                  <a:srgbClr val="000000"/>
                </a:solidFill>
                <a:latin typeface="Times New Roman" panose="02020603050405020304" pitchFamily="18" charset="0"/>
                <a:cs typeface="Times New Roman" panose="02020603050405020304" pitchFamily="18" charset="0"/>
              </a:rPr>
              <a:t> he is </a:t>
            </a:r>
            <a:r>
              <a:rPr lang="hu-HU" sz="2000" b="1" dirty="0" err="1">
                <a:solidFill>
                  <a:srgbClr val="000000"/>
                </a:solidFill>
                <a:latin typeface="Times New Roman" panose="02020603050405020304" pitchFamily="18" charset="0"/>
                <a:cs typeface="Times New Roman" panose="02020603050405020304" pitchFamily="18" charset="0"/>
              </a:rPr>
              <a:t>being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prosecuted</a:t>
            </a:r>
            <a:r>
              <a:rPr lang="hu-HU" sz="2000" b="1" dirty="0">
                <a:solidFill>
                  <a:srgbClr val="000000"/>
                </a:solidFill>
                <a:latin typeface="Times New Roman" panose="02020603050405020304" pitchFamily="18" charset="0"/>
                <a:cs typeface="Times New Roman" panose="02020603050405020304" pitchFamily="18" charset="0"/>
              </a:rPr>
              <a:t> and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factual</a:t>
            </a:r>
            <a:r>
              <a:rPr lang="hu-HU" sz="2000" b="1" dirty="0">
                <a:solidFill>
                  <a:srgbClr val="000000"/>
                </a:solidFill>
                <a:latin typeface="Times New Roman" panose="02020603050405020304" pitchFamily="18" charset="0"/>
                <a:cs typeface="Times New Roman" panose="02020603050405020304" pitchFamily="18" charset="0"/>
              </a:rPr>
              <a:t> context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form</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basis</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EAW, and in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light</a:t>
            </a:r>
            <a:r>
              <a:rPr lang="hu-HU" sz="2000" b="1" dirty="0">
                <a:solidFill>
                  <a:srgbClr val="000000"/>
                </a:solidFill>
                <a:latin typeface="Times New Roman" panose="02020603050405020304" pitchFamily="18" charset="0"/>
                <a:cs typeface="Times New Roman" panose="02020603050405020304" pitchFamily="18" charset="0"/>
              </a:rPr>
              <a:t> of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information</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provided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by</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issuing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Member</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State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pursuant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Article</a:t>
            </a:r>
            <a:r>
              <a:rPr lang="hu-HU" sz="2000" b="1" dirty="0">
                <a:solidFill>
                  <a:srgbClr val="000000"/>
                </a:solidFill>
                <a:latin typeface="Times New Roman" panose="02020603050405020304" pitchFamily="18" charset="0"/>
                <a:cs typeface="Times New Roman" panose="02020603050405020304" pitchFamily="18" charset="0"/>
              </a:rPr>
              <a:t> 15(2),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there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are</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substantial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grounds</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for</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believing</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person</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will</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run</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such</a:t>
            </a:r>
            <a:r>
              <a:rPr lang="hu-HU" sz="2000" b="1" dirty="0">
                <a:solidFill>
                  <a:srgbClr val="000000"/>
                </a:solidFill>
                <a:latin typeface="Times New Roman" panose="02020603050405020304" pitchFamily="18" charset="0"/>
                <a:cs typeface="Times New Roman" panose="02020603050405020304" pitchFamily="18" charset="0"/>
              </a:rPr>
              <a:t> a </a:t>
            </a:r>
            <a:r>
              <a:rPr lang="hu-HU" sz="2000" b="1" dirty="0" err="1">
                <a:solidFill>
                  <a:srgbClr val="000000"/>
                </a:solidFill>
                <a:latin typeface="Times New Roman" panose="02020603050405020304" pitchFamily="18" charset="0"/>
                <a:cs typeface="Times New Roman" panose="02020603050405020304" pitchFamily="18" charset="0"/>
              </a:rPr>
              <a:t>risk</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if</a:t>
            </a:r>
            <a:r>
              <a:rPr lang="hu-HU" sz="2000" b="1" dirty="0">
                <a:solidFill>
                  <a:srgbClr val="000000"/>
                </a:solidFill>
                <a:latin typeface="Times New Roman" panose="02020603050405020304" pitchFamily="18" charset="0"/>
                <a:cs typeface="Times New Roman" panose="02020603050405020304" pitchFamily="18" charset="0"/>
              </a:rPr>
              <a:t> he is </a:t>
            </a:r>
            <a:r>
              <a:rPr lang="hu-HU" sz="2000" b="1" dirty="0" err="1">
                <a:solidFill>
                  <a:srgbClr val="000000"/>
                </a:solidFill>
                <a:latin typeface="Times New Roman" panose="02020603050405020304" pitchFamily="18" charset="0"/>
                <a:cs typeface="Times New Roman" panose="02020603050405020304" pitchFamily="18" charset="0"/>
              </a:rPr>
              <a:t>surrendered</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to</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that</a:t>
            </a:r>
            <a:r>
              <a:rPr lang="hu-HU" sz="2000" b="1" dirty="0">
                <a:solidFill>
                  <a:srgbClr val="000000"/>
                </a:solidFill>
                <a:latin typeface="Times New Roman" panose="02020603050405020304" pitchFamily="18" charset="0"/>
                <a:cs typeface="Times New Roman" panose="02020603050405020304" pitchFamily="18" charset="0"/>
              </a:rPr>
              <a:t> </a:t>
            </a:r>
            <a:r>
              <a:rPr lang="hu-HU" sz="2000" b="1" dirty="0" err="1">
                <a:solidFill>
                  <a:srgbClr val="000000"/>
                </a:solidFill>
                <a:latin typeface="Times New Roman" panose="02020603050405020304" pitchFamily="18" charset="0"/>
                <a:cs typeface="Times New Roman" panose="02020603050405020304" pitchFamily="18" charset="0"/>
              </a:rPr>
              <a:t>State</a:t>
            </a:r>
            <a:r>
              <a:rPr lang="hu-HU" sz="2000" b="1" dirty="0">
                <a:solidFill>
                  <a:srgbClr val="000000"/>
                </a:solidFill>
                <a:latin typeface="Times New Roman" panose="02020603050405020304" pitchFamily="18" charset="0"/>
                <a:cs typeface="Times New Roman" panose="02020603050405020304" pitchFamily="18" charset="0"/>
              </a:rPr>
              <a:t>.</a:t>
            </a:r>
            <a:endParaRPr lang="hu-HU" sz="2000" dirty="0">
              <a:latin typeface="Times New Roman" panose="02020603050405020304" pitchFamily="18"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38883538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6E8194-FD8C-CBC6-41C9-BEDE0218AC0B}"/>
              </a:ext>
            </a:extLst>
          </p:cNvPr>
          <p:cNvSpPr>
            <a:spLocks noGrp="1"/>
          </p:cNvSpPr>
          <p:nvPr>
            <p:ph type="title"/>
          </p:nvPr>
        </p:nvSpPr>
        <p:spPr>
          <a:xfrm>
            <a:off x="899592" y="599411"/>
            <a:ext cx="7024744" cy="1143000"/>
          </a:xfrm>
        </p:spPr>
        <p:txBody>
          <a:bodyPr>
            <a:normAutofit fontScale="90000"/>
          </a:bodyPr>
          <a:lstStyle/>
          <a:p>
            <a:r>
              <a:rPr lang="hu-HU" b="1" dirty="0">
                <a:solidFill>
                  <a:schemeClr val="accent5"/>
                </a:solidFill>
                <a:effectLst/>
                <a:latin typeface="Times New Roman" panose="02020603050405020304" pitchFamily="18" charset="0"/>
                <a:ea typeface="Times New Roman" panose="02020603050405020304" pitchFamily="18" charset="0"/>
              </a:rPr>
              <a:t> </a:t>
            </a:r>
            <a:r>
              <a:rPr lang="hu-HU" b="1" u="sng" dirty="0">
                <a:solidFill>
                  <a:srgbClr val="FF0000"/>
                </a:solidFill>
                <a:effectLst/>
                <a:latin typeface="Times New Roman" panose="02020603050405020304" pitchFamily="18" charset="0"/>
                <a:ea typeface="Times New Roman" panose="02020603050405020304" pitchFamily="18" charset="0"/>
              </a:rPr>
              <a:t>C‑562/21 </a:t>
            </a:r>
            <a:r>
              <a:rPr lang="hu-HU" b="1" dirty="0">
                <a:solidFill>
                  <a:schemeClr val="accent5"/>
                </a:solidFill>
                <a:effectLst/>
                <a:latin typeface="Times New Roman" panose="02020603050405020304" pitchFamily="18" charset="0"/>
                <a:ea typeface="Times New Roman" panose="02020603050405020304" pitchFamily="18" charset="0"/>
              </a:rPr>
              <a:t>PPU a</a:t>
            </a:r>
            <a:r>
              <a:rPr lang="hu-HU" b="1" dirty="0">
                <a:solidFill>
                  <a:schemeClr val="accent5"/>
                </a:solidFill>
                <a:latin typeface="Times New Roman" panose="02020603050405020304" pitchFamily="18" charset="0"/>
                <a:ea typeface="Times New Roman" panose="02020603050405020304" pitchFamily="18" charset="0"/>
              </a:rPr>
              <a:t>nd </a:t>
            </a:r>
            <a:r>
              <a:rPr lang="hu-HU" b="1" dirty="0">
                <a:solidFill>
                  <a:schemeClr val="accent5"/>
                </a:solidFill>
                <a:effectLst/>
                <a:latin typeface="Times New Roman" panose="02020603050405020304" pitchFamily="18" charset="0"/>
                <a:ea typeface="Times New Roman" panose="02020603050405020304" pitchFamily="18" charset="0"/>
              </a:rPr>
              <a:t>C‑563/21 PPU (</a:t>
            </a:r>
            <a:r>
              <a:rPr lang="hu-HU" b="1" dirty="0" err="1">
                <a:solidFill>
                  <a:schemeClr val="accent5"/>
                </a:solidFill>
                <a:effectLst/>
                <a:latin typeface="Times New Roman" panose="02020603050405020304" pitchFamily="18" charset="0"/>
                <a:ea typeface="Times New Roman" panose="02020603050405020304" pitchFamily="18" charset="0"/>
              </a:rPr>
              <a:t>Neth</a:t>
            </a:r>
            <a:r>
              <a:rPr lang="hu-HU" b="1" dirty="0">
                <a:solidFill>
                  <a:schemeClr val="accent5"/>
                </a:solidFill>
                <a:effectLst/>
                <a:latin typeface="Times New Roman" panose="02020603050405020304" pitchFamily="18" charset="0"/>
                <a:ea typeface="Times New Roman" panose="02020603050405020304" pitchFamily="18" charset="0"/>
              </a:rPr>
              <a:t>., Pol.)</a:t>
            </a:r>
            <a:endParaRPr lang="hu-HU" b="1" dirty="0">
              <a:solidFill>
                <a:schemeClr val="accent5"/>
              </a:solidFill>
            </a:endParaRPr>
          </a:p>
        </p:txBody>
      </p:sp>
      <p:sp>
        <p:nvSpPr>
          <p:cNvPr id="3" name="Tartalom helye 2">
            <a:extLst>
              <a:ext uri="{FF2B5EF4-FFF2-40B4-BE49-F238E27FC236}">
                <a16:creationId xmlns:a16="http://schemas.microsoft.com/office/drawing/2014/main" id="{A0B6A1AE-0E7E-73B4-C70B-D7A4B4BAFE47}"/>
              </a:ext>
            </a:extLst>
          </p:cNvPr>
          <p:cNvSpPr>
            <a:spLocks noGrp="1"/>
          </p:cNvSpPr>
          <p:nvPr>
            <p:ph idx="1"/>
          </p:nvPr>
        </p:nvSpPr>
        <p:spPr>
          <a:xfrm>
            <a:off x="457200" y="1742411"/>
            <a:ext cx="8229600" cy="4782933"/>
          </a:xfrm>
        </p:spPr>
        <p:txBody>
          <a:bodyPr>
            <a:normAutofit fontScale="92500" lnSpcReduction="10000"/>
          </a:bodyPr>
          <a:lstStyle/>
          <a:p>
            <a:pPr marL="0" indent="0" algn="just">
              <a:spcAft>
                <a:spcPts val="900"/>
              </a:spcAft>
              <a:buNone/>
            </a:pPr>
            <a:r>
              <a:rPr lang="hu-HU" sz="1900" b="1" dirty="0" err="1">
                <a:solidFill>
                  <a:srgbClr val="000000"/>
                </a:solidFill>
                <a:latin typeface="Open Sans" panose="020B0606030504020204" pitchFamily="34" charset="0"/>
              </a:rPr>
              <a:t>Article</a:t>
            </a:r>
            <a:r>
              <a:rPr lang="hu-HU" sz="1900" b="1" dirty="0">
                <a:solidFill>
                  <a:srgbClr val="000000"/>
                </a:solidFill>
                <a:latin typeface="Open Sans" panose="020B0606030504020204" pitchFamily="34" charset="0"/>
              </a:rPr>
              <a:t> 1(2) and (3) EAW FD must be </a:t>
            </a:r>
            <a:r>
              <a:rPr lang="hu-HU" sz="1900" b="1" dirty="0" err="1">
                <a:solidFill>
                  <a:srgbClr val="000000"/>
                </a:solidFill>
                <a:latin typeface="Open Sans" panose="020B0606030504020204" pitchFamily="34" charset="0"/>
              </a:rPr>
              <a:t>interpreted</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as</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meaning</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that</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where</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the</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executing</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judicial</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authority</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called</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upon</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to</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decide</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on</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the</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surrender</a:t>
            </a:r>
            <a:r>
              <a:rPr lang="hu-HU" sz="1900" b="1" dirty="0">
                <a:solidFill>
                  <a:srgbClr val="000000"/>
                </a:solidFill>
                <a:latin typeface="Open Sans" panose="020B0606030504020204" pitchFamily="34" charset="0"/>
              </a:rPr>
              <a:t> of a </a:t>
            </a:r>
            <a:r>
              <a:rPr lang="hu-HU" sz="1900" b="1" dirty="0" err="1">
                <a:solidFill>
                  <a:srgbClr val="000000"/>
                </a:solidFill>
                <a:latin typeface="Open Sans" panose="020B0606030504020204" pitchFamily="34" charset="0"/>
              </a:rPr>
              <a:t>person</a:t>
            </a:r>
            <a:r>
              <a:rPr lang="hu-HU" sz="1900" b="1" dirty="0">
                <a:solidFill>
                  <a:srgbClr val="000000"/>
                </a:solidFill>
                <a:latin typeface="Open Sans" panose="020B0606030504020204" pitchFamily="34" charset="0"/>
              </a:rPr>
              <a:t> in </a:t>
            </a:r>
            <a:r>
              <a:rPr lang="hu-HU" sz="1900" b="1" dirty="0" err="1">
                <a:solidFill>
                  <a:srgbClr val="000000"/>
                </a:solidFill>
                <a:latin typeface="Open Sans" panose="020B0606030504020204" pitchFamily="34" charset="0"/>
              </a:rPr>
              <a:t>respect</a:t>
            </a:r>
            <a:r>
              <a:rPr lang="hu-HU" sz="1900" b="1" dirty="0">
                <a:solidFill>
                  <a:srgbClr val="000000"/>
                </a:solidFill>
                <a:latin typeface="Open Sans" panose="020B0606030504020204" pitchFamily="34" charset="0"/>
              </a:rPr>
              <a:t> of </a:t>
            </a:r>
            <a:r>
              <a:rPr lang="hu-HU" sz="1900" b="1" dirty="0" err="1">
                <a:solidFill>
                  <a:srgbClr val="000000"/>
                </a:solidFill>
                <a:latin typeface="Open Sans" panose="020B0606030504020204" pitchFamily="34" charset="0"/>
              </a:rPr>
              <a:t>whom</a:t>
            </a:r>
            <a:r>
              <a:rPr lang="hu-HU" sz="1900" b="1" dirty="0">
                <a:solidFill>
                  <a:srgbClr val="000000"/>
                </a:solidFill>
                <a:latin typeface="Open Sans" panose="020B0606030504020204" pitchFamily="34" charset="0"/>
              </a:rPr>
              <a:t> a EAW has </a:t>
            </a:r>
            <a:r>
              <a:rPr lang="hu-HU" sz="1900" b="1" dirty="0" err="1">
                <a:solidFill>
                  <a:srgbClr val="000000"/>
                </a:solidFill>
                <a:latin typeface="Open Sans" panose="020B0606030504020204" pitchFamily="34" charset="0"/>
              </a:rPr>
              <a:t>been</a:t>
            </a:r>
            <a:r>
              <a:rPr lang="hu-HU" sz="1900" b="1" dirty="0">
                <a:solidFill>
                  <a:srgbClr val="000000"/>
                </a:solidFill>
                <a:latin typeface="Open Sans" panose="020B0606030504020204" pitchFamily="34" charset="0"/>
              </a:rPr>
              <a:t> </a:t>
            </a:r>
            <a:r>
              <a:rPr lang="hu-HU" sz="1900" b="1" dirty="0" err="1">
                <a:solidFill>
                  <a:srgbClr val="000000"/>
                </a:solidFill>
                <a:latin typeface="Open Sans" panose="020B0606030504020204" pitchFamily="34" charset="0"/>
              </a:rPr>
              <a:t>issued</a:t>
            </a:r>
            <a:r>
              <a:rPr lang="hu-HU" sz="1900" b="1" dirty="0">
                <a:solidFill>
                  <a:srgbClr val="000000"/>
                </a:solidFill>
                <a:latin typeface="Open Sans" panose="020B0606030504020204" pitchFamily="34" charset="0"/>
              </a:rPr>
              <a:t> has </a:t>
            </a:r>
            <a:r>
              <a:rPr lang="hu-HU" sz="1900" b="1" dirty="0" err="1">
                <a:solidFill>
                  <a:srgbClr val="000000"/>
                </a:solidFill>
                <a:latin typeface="Open Sans" panose="020B0606030504020204" pitchFamily="34" charset="0"/>
              </a:rPr>
              <a:t>evidence</a:t>
            </a:r>
            <a:r>
              <a:rPr lang="hu-HU" sz="1900" b="1" dirty="0">
                <a:solidFill>
                  <a:srgbClr val="000000"/>
                </a:solidFill>
                <a:latin typeface="Open Sans" panose="020B0606030504020204" pitchFamily="34" charset="0"/>
              </a:rPr>
              <a:t> of </a:t>
            </a:r>
            <a:r>
              <a:rPr lang="hu-HU" sz="1900" b="1" dirty="0" err="1">
                <a:solidFill>
                  <a:srgbClr val="FF0000"/>
                </a:solidFill>
                <a:latin typeface="Open Sans" panose="020B0606030504020204" pitchFamily="34" charset="0"/>
              </a:rPr>
              <a:t>systemic</a:t>
            </a:r>
            <a:r>
              <a:rPr lang="hu-HU" sz="1900" b="1" dirty="0">
                <a:solidFill>
                  <a:srgbClr val="FF0000"/>
                </a:solidFill>
                <a:latin typeface="Open Sans" panose="020B0606030504020204" pitchFamily="34" charset="0"/>
              </a:rPr>
              <a:t> </a:t>
            </a:r>
            <a:r>
              <a:rPr lang="hu-HU" sz="1900" b="1" dirty="0" err="1">
                <a:solidFill>
                  <a:srgbClr val="FF0000"/>
                </a:solidFill>
                <a:latin typeface="Open Sans" panose="020B0606030504020204" pitchFamily="34" charset="0"/>
              </a:rPr>
              <a:t>or</a:t>
            </a:r>
            <a:r>
              <a:rPr lang="hu-HU" sz="1900" b="1" dirty="0">
                <a:solidFill>
                  <a:srgbClr val="FF0000"/>
                </a:solidFill>
                <a:latin typeface="Open Sans" panose="020B0606030504020204" pitchFamily="34" charset="0"/>
              </a:rPr>
              <a:t> </a:t>
            </a:r>
            <a:r>
              <a:rPr lang="hu-HU" sz="1900" b="1" dirty="0" err="1">
                <a:solidFill>
                  <a:srgbClr val="FF0000"/>
                </a:solidFill>
                <a:latin typeface="Open Sans" panose="020B0606030504020204" pitchFamily="34" charset="0"/>
              </a:rPr>
              <a:t>generalised</a:t>
            </a:r>
            <a:r>
              <a:rPr lang="hu-HU" sz="19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deficiencies</a:t>
            </a:r>
            <a:r>
              <a:rPr lang="hu-HU" sz="18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concerning</a:t>
            </a:r>
            <a:r>
              <a:rPr lang="hu-HU" sz="18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the</a:t>
            </a:r>
            <a:r>
              <a:rPr lang="hu-HU" sz="18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independence</a:t>
            </a:r>
            <a:r>
              <a:rPr lang="hu-HU" sz="1800" b="1" dirty="0">
                <a:solidFill>
                  <a:srgbClr val="FF0000"/>
                </a:solidFill>
                <a:latin typeface="Open Sans" panose="020B0606030504020204" pitchFamily="34" charset="0"/>
              </a:rPr>
              <a:t> of </a:t>
            </a:r>
            <a:r>
              <a:rPr lang="hu-HU" sz="1800" b="1" dirty="0" err="1">
                <a:solidFill>
                  <a:srgbClr val="FF0000"/>
                </a:solidFill>
                <a:latin typeface="Open Sans" panose="020B0606030504020204" pitchFamily="34" charset="0"/>
              </a:rPr>
              <a:t>the</a:t>
            </a:r>
            <a:r>
              <a:rPr lang="hu-HU" sz="18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judiciary</a:t>
            </a:r>
            <a:r>
              <a:rPr lang="hu-HU" sz="1800" b="1" dirty="0">
                <a:solidFill>
                  <a:srgbClr val="FF0000"/>
                </a:solidFill>
                <a:latin typeface="Open Sans" panose="020B0606030504020204" pitchFamily="34" charset="0"/>
              </a:rPr>
              <a:t> in </a:t>
            </a:r>
            <a:r>
              <a:rPr lang="hu-HU" sz="1800" b="1" dirty="0" err="1">
                <a:solidFill>
                  <a:srgbClr val="FF0000"/>
                </a:solidFill>
                <a:latin typeface="Open Sans" panose="020B0606030504020204" pitchFamily="34" charset="0"/>
              </a:rPr>
              <a:t>the</a:t>
            </a:r>
            <a:r>
              <a:rPr lang="hu-HU" sz="18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issuing</a:t>
            </a:r>
            <a:r>
              <a:rPr lang="hu-HU" sz="18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Member</a:t>
            </a:r>
            <a:r>
              <a:rPr lang="hu-HU" sz="1800" b="1" dirty="0">
                <a:solidFill>
                  <a:srgbClr val="FF0000"/>
                </a:solidFill>
                <a:latin typeface="Open Sans" panose="020B0606030504020204" pitchFamily="34" charset="0"/>
              </a:rPr>
              <a:t> </a:t>
            </a:r>
            <a:r>
              <a:rPr lang="hu-HU" sz="1800" b="1" dirty="0" err="1">
                <a:solidFill>
                  <a:srgbClr val="FF0000"/>
                </a:solidFill>
                <a:latin typeface="Open Sans" panose="020B0606030504020204" pitchFamily="34" charset="0"/>
              </a:rPr>
              <a:t>State</a:t>
            </a:r>
            <a:r>
              <a:rPr lang="hu-HU" sz="1800" b="1" dirty="0">
                <a:solidFill>
                  <a:srgbClr val="000000"/>
                </a:solidFill>
                <a:latin typeface="Open Sans" panose="020B0606030504020204" pitchFamily="34" charset="0"/>
              </a:rPr>
              <a:t>, in </a:t>
            </a:r>
            <a:r>
              <a:rPr lang="hu-HU" sz="1800" b="1" dirty="0" err="1">
                <a:solidFill>
                  <a:srgbClr val="000000"/>
                </a:solidFill>
                <a:latin typeface="Open Sans" panose="020B0606030504020204" pitchFamily="34" charset="0"/>
              </a:rPr>
              <a:t>particular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regards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procedure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for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appointment</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members</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judiciary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authority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may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refuse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surrender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person</a:t>
            </a:r>
            <a:r>
              <a:rPr lang="hu-HU" sz="1800" b="1" dirty="0">
                <a:solidFill>
                  <a:srgbClr val="000000"/>
                </a:solidFill>
                <a:latin typeface="Open Sans" panose="020B0606030504020204" pitchFamily="34" charset="0"/>
              </a:rPr>
              <a:t>:</a:t>
            </a:r>
          </a:p>
          <a:p>
            <a:pPr marL="0" indent="0" algn="just">
              <a:spcAft>
                <a:spcPts val="900"/>
              </a:spcAft>
              <a:buNone/>
            </a:pPr>
            <a:r>
              <a:rPr lang="hu-HU" sz="1800" b="1" u="sng" dirty="0" err="1">
                <a:solidFill>
                  <a:srgbClr val="FF0000"/>
                </a:solidFill>
                <a:latin typeface="Open Sans" panose="020B0606030504020204" pitchFamily="34" charset="0"/>
              </a:rPr>
              <a:t>For</a:t>
            </a:r>
            <a:r>
              <a:rPr lang="hu-HU" sz="1800" b="1" u="sng" dirty="0">
                <a:solidFill>
                  <a:srgbClr val="FF0000"/>
                </a:solidFill>
                <a:latin typeface="Open Sans" panose="020B0606030504020204" pitchFamily="34" charset="0"/>
              </a:rPr>
              <a:t> </a:t>
            </a:r>
            <a:r>
              <a:rPr lang="hu-HU" sz="1800" b="1" u="sng" dirty="0" err="1">
                <a:solidFill>
                  <a:srgbClr val="FF0000"/>
                </a:solidFill>
                <a:latin typeface="Open Sans" panose="020B0606030504020204" pitchFamily="34" charset="0"/>
              </a:rPr>
              <a:t>the</a:t>
            </a:r>
            <a:r>
              <a:rPr lang="hu-HU" sz="1800" b="1" u="sng" dirty="0">
                <a:solidFill>
                  <a:srgbClr val="FF0000"/>
                </a:solidFill>
                <a:latin typeface="Open Sans" panose="020B0606030504020204" pitchFamily="34" charset="0"/>
              </a:rPr>
              <a:t> </a:t>
            </a:r>
            <a:r>
              <a:rPr lang="hu-HU" sz="1800" b="1" u="sng" dirty="0" err="1">
                <a:solidFill>
                  <a:srgbClr val="FF0000"/>
                </a:solidFill>
                <a:latin typeface="Open Sans" panose="020B0606030504020204" pitchFamily="34" charset="0"/>
              </a:rPr>
              <a:t>purposes</a:t>
            </a:r>
            <a:r>
              <a:rPr lang="hu-HU" sz="1800" b="1" u="sng" dirty="0">
                <a:solidFill>
                  <a:srgbClr val="FF0000"/>
                </a:solidFill>
                <a:latin typeface="Open Sans" panose="020B0606030504020204" pitchFamily="34" charset="0"/>
              </a:rPr>
              <a:t> of </a:t>
            </a:r>
            <a:r>
              <a:rPr lang="hu-HU" sz="1800" b="1" u="sng" dirty="0" err="1">
                <a:solidFill>
                  <a:srgbClr val="0070C0"/>
                </a:solidFill>
                <a:latin typeface="Open Sans" panose="020B0606030504020204" pitchFamily="34" charset="0"/>
              </a:rPr>
              <a:t>executing</a:t>
            </a:r>
            <a:r>
              <a:rPr lang="hu-HU" sz="1800" b="1" u="sng" dirty="0">
                <a:solidFill>
                  <a:srgbClr val="0070C0"/>
                </a:solidFill>
                <a:latin typeface="Open Sans" panose="020B0606030504020204" pitchFamily="34" charset="0"/>
              </a:rPr>
              <a:t> a </a:t>
            </a:r>
            <a:r>
              <a:rPr lang="hu-HU" sz="1800" b="1" u="sng" dirty="0" err="1">
                <a:solidFill>
                  <a:srgbClr val="0070C0"/>
                </a:solidFill>
                <a:latin typeface="Open Sans" panose="020B0606030504020204" pitchFamily="34" charset="0"/>
              </a:rPr>
              <a:t>custodial</a:t>
            </a:r>
            <a:r>
              <a:rPr lang="hu-HU" sz="1800" b="1" u="sng" dirty="0">
                <a:solidFill>
                  <a:srgbClr val="0070C0"/>
                </a:solidFill>
                <a:latin typeface="Open Sans" panose="020B0606030504020204" pitchFamily="34" charset="0"/>
              </a:rPr>
              <a:t> </a:t>
            </a:r>
            <a:r>
              <a:rPr lang="hu-HU" sz="1800" b="1" u="sng" dirty="0" err="1">
                <a:solidFill>
                  <a:srgbClr val="0070C0"/>
                </a:solidFill>
                <a:latin typeface="Open Sans" panose="020B0606030504020204" pitchFamily="34" charset="0"/>
              </a:rPr>
              <a:t>sentence</a:t>
            </a:r>
            <a:r>
              <a:rPr lang="hu-HU" sz="1800" b="1" u="sng" dirty="0">
                <a:solidFill>
                  <a:srgbClr val="0070C0"/>
                </a:solidFill>
                <a:latin typeface="Open Sans" panose="020B0606030504020204" pitchFamily="34" charset="0"/>
              </a:rPr>
              <a:t> </a:t>
            </a:r>
            <a:r>
              <a:rPr lang="hu-HU" sz="1800" b="1" u="sng" dirty="0" err="1">
                <a:solidFill>
                  <a:srgbClr val="FF0000"/>
                </a:solidFill>
                <a:latin typeface="Open Sans" panose="020B0606030504020204" pitchFamily="34" charset="0"/>
              </a:rPr>
              <a:t>or</a:t>
            </a:r>
            <a:r>
              <a:rPr lang="hu-HU" sz="1800" b="1" u="sng" dirty="0">
                <a:solidFill>
                  <a:srgbClr val="FF0000"/>
                </a:solidFill>
                <a:latin typeface="Open Sans" panose="020B0606030504020204" pitchFamily="34" charset="0"/>
              </a:rPr>
              <a:t> </a:t>
            </a:r>
            <a:r>
              <a:rPr lang="hu-HU" sz="1800" b="1" u="sng" dirty="0" err="1">
                <a:solidFill>
                  <a:srgbClr val="FF0000"/>
                </a:solidFill>
                <a:latin typeface="Open Sans" panose="020B0606030504020204" pitchFamily="34" charset="0"/>
              </a:rPr>
              <a:t>detention</a:t>
            </a:r>
            <a:r>
              <a:rPr lang="hu-HU" sz="1800" b="1" u="sng" dirty="0">
                <a:solidFill>
                  <a:srgbClr val="FF0000"/>
                </a:solidFill>
                <a:latin typeface="Open Sans" panose="020B0606030504020204" pitchFamily="34" charset="0"/>
              </a:rPr>
              <a:t> </a:t>
            </a:r>
            <a:r>
              <a:rPr lang="hu-HU" sz="1800" b="1" u="sng" dirty="0" err="1">
                <a:solidFill>
                  <a:srgbClr val="FF0000"/>
                </a:solidFill>
                <a:latin typeface="Open Sans" panose="020B0606030504020204" pitchFamily="34" charset="0"/>
              </a:rPr>
              <a:t>order</a:t>
            </a:r>
            <a:r>
              <a:rPr lang="hu-HU" sz="1800" b="1" u="sng" dirty="0">
                <a:solidFill>
                  <a:srgbClr val="FF0000"/>
                </a:solidFill>
                <a:latin typeface="Open Sans" panose="020B0606030504020204" pitchFamily="34" charset="0"/>
              </a:rPr>
              <a:t>, </a:t>
            </a:r>
            <a:r>
              <a:rPr lang="hu-HU" sz="1800" b="1" dirty="0" err="1">
                <a:solidFill>
                  <a:srgbClr val="000000"/>
                </a:solidFill>
                <a:latin typeface="Open Sans" panose="020B0606030504020204" pitchFamily="34" charset="0"/>
              </a:rPr>
              <a:t>only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if</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authority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finds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in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particular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circumstances</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case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there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are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substantial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grounds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for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believing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having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regard</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inter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alia</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information</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provided</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by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person</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relating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composition</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panel of </a:t>
            </a:r>
            <a:r>
              <a:rPr lang="hu-HU" sz="1800" b="1" dirty="0" err="1">
                <a:solidFill>
                  <a:srgbClr val="000000"/>
                </a:solidFill>
                <a:latin typeface="Open Sans" panose="020B0606030504020204" pitchFamily="34" charset="0"/>
              </a:rPr>
              <a:t>judges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who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heard</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his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or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her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criminal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case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or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any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other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circumstance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relevant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assessment</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independence</a:t>
            </a:r>
            <a:r>
              <a:rPr lang="hu-HU" sz="1800" b="1" dirty="0">
                <a:solidFill>
                  <a:srgbClr val="000000"/>
                </a:solidFill>
                <a:latin typeface="Open Sans" panose="020B0606030504020204" pitchFamily="34" charset="0"/>
              </a:rPr>
              <a:t> and </a:t>
            </a:r>
            <a:r>
              <a:rPr lang="hu-HU" sz="1800" b="1" dirty="0" err="1">
                <a:solidFill>
                  <a:srgbClr val="000000"/>
                </a:solidFill>
                <a:latin typeface="Open Sans" panose="020B0606030504020204" pitchFamily="34" charset="0"/>
              </a:rPr>
              <a:t>impartiality</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panel, </a:t>
            </a:r>
            <a:r>
              <a:rPr lang="hu-HU" sz="1800" b="1" dirty="0" err="1">
                <a:solidFill>
                  <a:srgbClr val="000000"/>
                </a:solidFill>
                <a:latin typeface="Open Sans" panose="020B0606030504020204" pitchFamily="34" charset="0"/>
              </a:rPr>
              <a:t>there</a:t>
            </a:r>
            <a:r>
              <a:rPr lang="hu-HU" sz="1800" b="1" dirty="0">
                <a:solidFill>
                  <a:srgbClr val="000000"/>
                </a:solidFill>
                <a:latin typeface="Open Sans" panose="020B0606030504020204" pitchFamily="34" charset="0"/>
              </a:rPr>
              <a:t> has </a:t>
            </a:r>
            <a:r>
              <a:rPr lang="hu-HU" sz="1800" b="1" dirty="0" err="1">
                <a:solidFill>
                  <a:srgbClr val="000000"/>
                </a:solidFill>
                <a:latin typeface="Open Sans" panose="020B0606030504020204" pitchFamily="34" charset="0"/>
              </a:rPr>
              <a:t>been</a:t>
            </a:r>
            <a:r>
              <a:rPr lang="hu-HU" sz="1800" b="1" dirty="0">
                <a:solidFill>
                  <a:srgbClr val="000000"/>
                </a:solidFill>
                <a:latin typeface="Open Sans" panose="020B0606030504020204" pitchFamily="34" charset="0"/>
              </a:rPr>
              <a:t> a </a:t>
            </a:r>
            <a:r>
              <a:rPr lang="hu-HU" sz="1800" b="1" dirty="0" err="1">
                <a:solidFill>
                  <a:srgbClr val="000000"/>
                </a:solidFill>
                <a:latin typeface="Open Sans" panose="020B0606030504020204" pitchFamily="34" charset="0"/>
              </a:rPr>
              <a:t>breach</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person’s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fundamental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right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 fair </a:t>
            </a:r>
            <a:r>
              <a:rPr lang="hu-HU" sz="1800" b="1" dirty="0" err="1">
                <a:solidFill>
                  <a:srgbClr val="000000"/>
                </a:solidFill>
                <a:latin typeface="Open Sans" panose="020B0606030504020204" pitchFamily="34" charset="0"/>
              </a:rPr>
              <a:t>trial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before</a:t>
            </a:r>
            <a:r>
              <a:rPr lang="hu-HU" sz="1800" b="1" dirty="0">
                <a:solidFill>
                  <a:srgbClr val="000000"/>
                </a:solidFill>
                <a:latin typeface="Open Sans" panose="020B0606030504020204" pitchFamily="34" charset="0"/>
              </a:rPr>
              <a:t> an </a:t>
            </a:r>
            <a:r>
              <a:rPr lang="hu-HU" sz="1800" b="1" dirty="0" err="1">
                <a:solidFill>
                  <a:srgbClr val="000000"/>
                </a:solidFill>
                <a:latin typeface="Open Sans" panose="020B0606030504020204" pitchFamily="34" charset="0"/>
              </a:rPr>
              <a:t>independent</a:t>
            </a:r>
            <a:r>
              <a:rPr lang="hu-HU" sz="1800" b="1" dirty="0">
                <a:solidFill>
                  <a:srgbClr val="000000"/>
                </a:solidFill>
                <a:latin typeface="Open Sans" panose="020B0606030504020204" pitchFamily="34" charset="0"/>
              </a:rPr>
              <a:t> and </a:t>
            </a:r>
            <a:r>
              <a:rPr lang="hu-HU" sz="1800" b="1" dirty="0" err="1">
                <a:solidFill>
                  <a:srgbClr val="000000"/>
                </a:solidFill>
                <a:latin typeface="Open Sans" panose="020B0606030504020204" pitchFamily="34" charset="0"/>
              </a:rPr>
              <a:t>impartial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tribunal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previously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established</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by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law</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enshrined</a:t>
            </a:r>
            <a:r>
              <a:rPr lang="hu-HU" sz="1800" b="1" dirty="0">
                <a:solidFill>
                  <a:srgbClr val="000000"/>
                </a:solidFill>
                <a:latin typeface="Open Sans" panose="020B0606030504020204" pitchFamily="34" charset="0"/>
              </a:rPr>
              <a:t> in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second</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paragraph</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Article</a:t>
            </a:r>
            <a:r>
              <a:rPr lang="hu-HU" sz="1800" b="1" dirty="0">
                <a:solidFill>
                  <a:srgbClr val="000000"/>
                </a:solidFill>
                <a:latin typeface="Open Sans" panose="020B0606030504020204" pitchFamily="34" charset="0"/>
              </a:rPr>
              <a:t> 47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Charter of </a:t>
            </a:r>
            <a:r>
              <a:rPr lang="hu-HU" sz="1800" b="1" dirty="0" err="1">
                <a:solidFill>
                  <a:srgbClr val="000000"/>
                </a:solidFill>
                <a:latin typeface="Open Sans" panose="020B0606030504020204" pitchFamily="34" charset="0"/>
              </a:rPr>
              <a:t>Fundamental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Rights</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European Union, and</a:t>
            </a:r>
          </a:p>
        </p:txBody>
      </p:sp>
    </p:spTree>
    <p:extLst>
      <p:ext uri="{BB962C8B-B14F-4D97-AF65-F5344CB8AC3E}">
        <p14:creationId xmlns:p14="http://schemas.microsoft.com/office/powerpoint/2010/main" val="24824633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F6C8328A-CFA5-F7A5-1E44-3FC112FEDFCF}"/>
              </a:ext>
            </a:extLst>
          </p:cNvPr>
          <p:cNvSpPr>
            <a:spLocks noGrp="1"/>
          </p:cNvSpPr>
          <p:nvPr>
            <p:ph idx="1"/>
          </p:nvPr>
        </p:nvSpPr>
        <p:spPr>
          <a:xfrm>
            <a:off x="611560" y="764704"/>
            <a:ext cx="7992888" cy="5616624"/>
          </a:xfrm>
        </p:spPr>
        <p:txBody>
          <a:bodyPr/>
          <a:lstStyle/>
          <a:p>
            <a:pPr marL="68580" indent="0">
              <a:buNone/>
            </a:pPr>
            <a:r>
              <a:rPr lang="hu-HU" sz="2400" b="1" dirty="0" err="1">
                <a:solidFill>
                  <a:srgbClr val="000000"/>
                </a:solidFill>
                <a:latin typeface="Open Sans" panose="020B0606030504020204" pitchFamily="34" charset="0"/>
              </a:rPr>
              <a:t>for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B050"/>
                </a:solidFill>
                <a:latin typeface="Open Sans" panose="020B0606030504020204" pitchFamily="34" charset="0"/>
              </a:rPr>
              <a:t>purposes</a:t>
            </a:r>
            <a:r>
              <a:rPr lang="hu-HU" sz="2400" b="1" dirty="0">
                <a:solidFill>
                  <a:srgbClr val="00B050"/>
                </a:solidFill>
                <a:latin typeface="Open Sans" panose="020B0606030504020204" pitchFamily="34" charset="0"/>
              </a:rPr>
              <a:t> of </a:t>
            </a:r>
            <a:r>
              <a:rPr lang="hu-HU" sz="2400" b="1" dirty="0" err="1">
                <a:solidFill>
                  <a:srgbClr val="00B050"/>
                </a:solidFill>
                <a:latin typeface="Open Sans" panose="020B0606030504020204" pitchFamily="34" charset="0"/>
              </a:rPr>
              <a:t>conducting</a:t>
            </a:r>
            <a:r>
              <a:rPr lang="hu-HU" sz="2400" b="1" dirty="0">
                <a:solidFill>
                  <a:srgbClr val="00B050"/>
                </a:solidFill>
                <a:latin typeface="Open Sans" panose="020B0606030504020204" pitchFamily="34" charset="0"/>
              </a:rPr>
              <a:t> a </a:t>
            </a:r>
            <a:r>
              <a:rPr lang="hu-HU" sz="2400" b="1" dirty="0" err="1">
                <a:solidFill>
                  <a:srgbClr val="00B050"/>
                </a:solidFill>
                <a:latin typeface="Open Sans" panose="020B0606030504020204" pitchFamily="34" charset="0"/>
              </a:rPr>
              <a:t>criminal</a:t>
            </a:r>
            <a:r>
              <a:rPr lang="hu-HU" sz="2400" b="1" dirty="0">
                <a:solidFill>
                  <a:srgbClr val="00B050"/>
                </a:solidFill>
                <a:latin typeface="Open Sans" panose="020B0606030504020204" pitchFamily="34" charset="0"/>
              </a:rPr>
              <a:t> </a:t>
            </a:r>
            <a:r>
              <a:rPr lang="hu-HU" sz="2400" b="1" dirty="0" err="1">
                <a:solidFill>
                  <a:srgbClr val="00B050"/>
                </a:solidFill>
                <a:latin typeface="Open Sans" panose="020B0606030504020204" pitchFamily="34" charset="0"/>
              </a:rPr>
              <a:t>prosecution</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only</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if</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that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authority</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finds</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that</a:t>
            </a:r>
            <a:r>
              <a:rPr lang="hu-HU" sz="2400" b="1" dirty="0">
                <a:solidFill>
                  <a:srgbClr val="000000"/>
                </a:solidFill>
                <a:latin typeface="Open Sans" panose="020B0606030504020204" pitchFamily="34" charset="0"/>
              </a:rPr>
              <a:t>, in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particular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circumstances</a:t>
            </a:r>
            <a:r>
              <a:rPr lang="hu-HU" sz="2400" b="1" dirty="0">
                <a:solidFill>
                  <a:srgbClr val="000000"/>
                </a:solidFill>
                <a:latin typeface="Open Sans" panose="020B0606030504020204" pitchFamily="34" charset="0"/>
              </a:rPr>
              <a:t> of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case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there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are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substantial</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grounds</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for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believing</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that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having</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regard</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inter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alia</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to</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information</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provided</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by</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person</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concerned</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relating</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to</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his</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or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her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personal</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situation</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nature</a:t>
            </a:r>
            <a:r>
              <a:rPr lang="hu-HU" sz="2400" b="1" dirty="0">
                <a:solidFill>
                  <a:srgbClr val="000000"/>
                </a:solidFill>
                <a:latin typeface="Open Sans" panose="020B0606030504020204" pitchFamily="34" charset="0"/>
              </a:rPr>
              <a:t> of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offence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for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which</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that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person</a:t>
            </a:r>
            <a:r>
              <a:rPr lang="hu-HU" sz="2400" b="1" dirty="0">
                <a:solidFill>
                  <a:srgbClr val="000000"/>
                </a:solidFill>
                <a:latin typeface="Open Sans" panose="020B0606030504020204" pitchFamily="34" charset="0"/>
              </a:rPr>
              <a:t> is </a:t>
            </a:r>
            <a:r>
              <a:rPr lang="hu-HU" sz="2400" b="1" dirty="0" err="1">
                <a:solidFill>
                  <a:srgbClr val="000000"/>
                </a:solidFill>
                <a:latin typeface="Open Sans" panose="020B0606030504020204" pitchFamily="34" charset="0"/>
              </a:rPr>
              <a:t>prosecuted</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factual</a:t>
            </a:r>
            <a:r>
              <a:rPr lang="hu-HU" sz="2400" b="1" dirty="0">
                <a:solidFill>
                  <a:srgbClr val="000000"/>
                </a:solidFill>
                <a:latin typeface="Open Sans" panose="020B0606030504020204" pitchFamily="34" charset="0"/>
              </a:rPr>
              <a:t> context </a:t>
            </a:r>
            <a:r>
              <a:rPr lang="hu-HU" sz="2400" b="1" dirty="0" err="1">
                <a:solidFill>
                  <a:srgbClr val="000000"/>
                </a:solidFill>
                <a:latin typeface="Open Sans" panose="020B0606030504020204" pitchFamily="34" charset="0"/>
              </a:rPr>
              <a:t>surrounding</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that</a:t>
            </a:r>
            <a:r>
              <a:rPr lang="hu-HU" sz="2400" b="1" dirty="0">
                <a:solidFill>
                  <a:srgbClr val="000000"/>
                </a:solidFill>
                <a:latin typeface="Open Sans" panose="020B0606030504020204" pitchFamily="34" charset="0"/>
              </a:rPr>
              <a:t> European </a:t>
            </a:r>
            <a:r>
              <a:rPr lang="hu-HU" sz="2400" b="1" dirty="0" err="1">
                <a:solidFill>
                  <a:srgbClr val="000000"/>
                </a:solidFill>
                <a:latin typeface="Open Sans" panose="020B0606030504020204" pitchFamily="34" charset="0"/>
              </a:rPr>
              <a:t>arrest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warrant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or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any</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other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circumstance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relevant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to</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assessment</a:t>
            </a:r>
            <a:r>
              <a:rPr lang="hu-HU" sz="2400" b="1" dirty="0">
                <a:solidFill>
                  <a:srgbClr val="000000"/>
                </a:solidFill>
                <a:latin typeface="Open Sans" panose="020B0606030504020204" pitchFamily="34" charset="0"/>
              </a:rPr>
              <a:t> of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u="sng" dirty="0" err="1">
                <a:solidFill>
                  <a:srgbClr val="00B050"/>
                </a:solidFill>
                <a:latin typeface="Open Sans" panose="020B0606030504020204" pitchFamily="34" charset="0"/>
              </a:rPr>
              <a:t>independence</a:t>
            </a:r>
            <a:r>
              <a:rPr lang="hu-HU" sz="2400" b="1" u="sng" dirty="0">
                <a:solidFill>
                  <a:srgbClr val="00B050"/>
                </a:solidFill>
                <a:latin typeface="Open Sans" panose="020B0606030504020204" pitchFamily="34" charset="0"/>
              </a:rPr>
              <a:t> and </a:t>
            </a:r>
            <a:r>
              <a:rPr lang="hu-HU" sz="2400" b="1" u="sng" dirty="0" err="1">
                <a:solidFill>
                  <a:srgbClr val="00B050"/>
                </a:solidFill>
                <a:latin typeface="Open Sans" panose="020B0606030504020204" pitchFamily="34" charset="0"/>
              </a:rPr>
              <a:t>impartiality</a:t>
            </a:r>
            <a:r>
              <a:rPr lang="hu-HU" sz="2400" b="1" u="sng" dirty="0">
                <a:solidFill>
                  <a:srgbClr val="00B050"/>
                </a:solidFill>
                <a:latin typeface="Open Sans" panose="020B0606030504020204" pitchFamily="34" charset="0"/>
              </a:rPr>
              <a:t> of </a:t>
            </a:r>
            <a:r>
              <a:rPr lang="hu-HU" sz="2400" b="1" u="sng" dirty="0" err="1">
                <a:solidFill>
                  <a:srgbClr val="00B050"/>
                </a:solidFill>
                <a:latin typeface="Open Sans" panose="020B0606030504020204" pitchFamily="34" charset="0"/>
              </a:rPr>
              <a:t>the</a:t>
            </a:r>
            <a:r>
              <a:rPr lang="hu-HU" sz="2400" b="1" u="sng" dirty="0">
                <a:solidFill>
                  <a:srgbClr val="00B050"/>
                </a:solidFill>
                <a:latin typeface="Open Sans" panose="020B0606030504020204" pitchFamily="34" charset="0"/>
              </a:rPr>
              <a:t> panel of </a:t>
            </a:r>
            <a:r>
              <a:rPr lang="hu-HU" sz="2400" b="1" u="sng" dirty="0" err="1">
                <a:solidFill>
                  <a:srgbClr val="00B050"/>
                </a:solidFill>
                <a:latin typeface="Open Sans" panose="020B0606030504020204" pitchFamily="34" charset="0"/>
              </a:rPr>
              <a:t>judges</a:t>
            </a:r>
            <a:r>
              <a:rPr lang="hu-HU" sz="2400" b="1" u="sng" dirty="0">
                <a:solidFill>
                  <a:srgbClr val="00B050"/>
                </a:solidFill>
                <a:latin typeface="Open Sans" panose="020B0606030504020204" pitchFamily="34" charset="0"/>
              </a:rPr>
              <a:t> </a:t>
            </a:r>
            <a:r>
              <a:rPr lang="hu-HU" sz="2400" b="1" u="sng" dirty="0" err="1">
                <a:solidFill>
                  <a:srgbClr val="00B050"/>
                </a:solidFill>
                <a:latin typeface="Open Sans" panose="020B0606030504020204" pitchFamily="34" charset="0"/>
              </a:rPr>
              <a:t>likely</a:t>
            </a:r>
            <a:r>
              <a:rPr lang="hu-HU" sz="2400" b="1" u="sng" dirty="0">
                <a:solidFill>
                  <a:srgbClr val="00B050"/>
                </a:solidFill>
                <a:latin typeface="Open Sans" panose="020B0606030504020204" pitchFamily="34" charset="0"/>
              </a:rPr>
              <a:t> </a:t>
            </a:r>
            <a:r>
              <a:rPr lang="hu-HU" sz="2400" b="1" dirty="0" err="1">
                <a:solidFill>
                  <a:srgbClr val="000000"/>
                </a:solidFill>
                <a:latin typeface="Open Sans" panose="020B0606030504020204" pitchFamily="34" charset="0"/>
              </a:rPr>
              <a:t>to</a:t>
            </a:r>
            <a:r>
              <a:rPr lang="hu-HU" sz="2400" b="1" dirty="0">
                <a:solidFill>
                  <a:srgbClr val="000000"/>
                </a:solidFill>
                <a:latin typeface="Open Sans" panose="020B0606030504020204" pitchFamily="34" charset="0"/>
              </a:rPr>
              <a:t> be </a:t>
            </a:r>
            <a:r>
              <a:rPr lang="hu-HU" sz="2400" b="1" dirty="0" err="1">
                <a:solidFill>
                  <a:srgbClr val="000000"/>
                </a:solidFill>
                <a:latin typeface="Open Sans" panose="020B0606030504020204" pitchFamily="34" charset="0"/>
              </a:rPr>
              <a:t>called</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upon</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to</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hear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proceedings</a:t>
            </a:r>
            <a:r>
              <a:rPr lang="hu-HU" sz="2400" b="1" dirty="0">
                <a:solidFill>
                  <a:srgbClr val="000000"/>
                </a:solidFill>
                <a:latin typeface="Open Sans" panose="020B0606030504020204" pitchFamily="34" charset="0"/>
              </a:rPr>
              <a:t> in </a:t>
            </a:r>
            <a:r>
              <a:rPr lang="hu-HU" sz="2400" b="1" dirty="0" err="1">
                <a:solidFill>
                  <a:srgbClr val="000000"/>
                </a:solidFill>
                <a:latin typeface="Open Sans" panose="020B0606030504020204" pitchFamily="34" charset="0"/>
              </a:rPr>
              <a:t>respect</a:t>
            </a:r>
            <a:r>
              <a:rPr lang="hu-HU" sz="2400" b="1" dirty="0">
                <a:solidFill>
                  <a:srgbClr val="000000"/>
                </a:solidFill>
                <a:latin typeface="Open Sans" panose="020B0606030504020204" pitchFamily="34" charset="0"/>
              </a:rPr>
              <a:t> of </a:t>
            </a:r>
            <a:r>
              <a:rPr lang="hu-HU" sz="2400" b="1" dirty="0" err="1">
                <a:solidFill>
                  <a:srgbClr val="000000"/>
                </a:solidFill>
                <a:latin typeface="Open Sans" panose="020B0606030504020204" pitchFamily="34" charset="0"/>
              </a:rPr>
              <a:t>that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person</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the</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latter</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if</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surrendered</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runs</a:t>
            </a:r>
            <a:r>
              <a:rPr lang="hu-HU" sz="2400" b="1" dirty="0">
                <a:solidFill>
                  <a:srgbClr val="000000"/>
                </a:solidFill>
                <a:latin typeface="Open Sans" panose="020B0606030504020204" pitchFamily="34" charset="0"/>
              </a:rPr>
              <a:t> a </a:t>
            </a:r>
            <a:r>
              <a:rPr lang="hu-HU" sz="2400" b="1" dirty="0" err="1">
                <a:solidFill>
                  <a:srgbClr val="000000"/>
                </a:solidFill>
                <a:latin typeface="Open Sans" panose="020B0606030504020204" pitchFamily="34" charset="0"/>
              </a:rPr>
              <a:t>real</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risk</a:t>
            </a:r>
            <a:r>
              <a:rPr lang="hu-HU" sz="2400" b="1" dirty="0">
                <a:solidFill>
                  <a:srgbClr val="000000"/>
                </a:solidFill>
                <a:latin typeface="Open Sans" panose="020B0606030504020204" pitchFamily="34" charset="0"/>
              </a:rPr>
              <a:t> of </a:t>
            </a:r>
            <a:r>
              <a:rPr lang="hu-HU" sz="2400" b="1" dirty="0" err="1">
                <a:solidFill>
                  <a:srgbClr val="000000"/>
                </a:solidFill>
                <a:latin typeface="Open Sans" panose="020B0606030504020204" pitchFamily="34" charset="0"/>
              </a:rPr>
              <a:t>breach</a:t>
            </a:r>
            <a:r>
              <a:rPr lang="hu-HU" sz="2400" b="1" dirty="0">
                <a:solidFill>
                  <a:srgbClr val="000000"/>
                </a:solidFill>
                <a:latin typeface="Open Sans" panose="020B0606030504020204" pitchFamily="34" charset="0"/>
              </a:rPr>
              <a:t> of </a:t>
            </a:r>
            <a:r>
              <a:rPr lang="hu-HU" sz="2400" b="1" dirty="0" err="1">
                <a:solidFill>
                  <a:srgbClr val="000000"/>
                </a:solidFill>
                <a:latin typeface="Open Sans" panose="020B0606030504020204" pitchFamily="34" charset="0"/>
              </a:rPr>
              <a:t>that</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fundamental</a:t>
            </a:r>
            <a:r>
              <a:rPr lang="hu-HU" sz="2400" b="1" dirty="0">
                <a:solidFill>
                  <a:srgbClr val="000000"/>
                </a:solidFill>
                <a:latin typeface="Open Sans" panose="020B0606030504020204" pitchFamily="34" charset="0"/>
              </a:rPr>
              <a:t> </a:t>
            </a:r>
            <a:r>
              <a:rPr lang="hu-HU" sz="2400" b="1" dirty="0" err="1">
                <a:solidFill>
                  <a:srgbClr val="000000"/>
                </a:solidFill>
                <a:latin typeface="Open Sans" panose="020B0606030504020204" pitchFamily="34" charset="0"/>
              </a:rPr>
              <a:t>right</a:t>
            </a:r>
            <a:r>
              <a:rPr lang="hu-HU" sz="2400" b="1" dirty="0">
                <a:solidFill>
                  <a:srgbClr val="000000"/>
                </a:solidFill>
                <a:latin typeface="Open Sans" panose="020B0606030504020204" pitchFamily="34" charset="0"/>
              </a:rPr>
              <a:t>.</a:t>
            </a:r>
            <a:endParaRPr lang="en-GB" dirty="0"/>
          </a:p>
        </p:txBody>
      </p:sp>
    </p:spTree>
    <p:extLst>
      <p:ext uri="{BB962C8B-B14F-4D97-AF65-F5344CB8AC3E}">
        <p14:creationId xmlns:p14="http://schemas.microsoft.com/office/powerpoint/2010/main" val="2125781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BF23C8-3E80-1FF3-A746-7600C22113D4}"/>
              </a:ext>
            </a:extLst>
          </p:cNvPr>
          <p:cNvSpPr>
            <a:spLocks noGrp="1"/>
          </p:cNvSpPr>
          <p:nvPr>
            <p:ph type="title"/>
          </p:nvPr>
        </p:nvSpPr>
        <p:spPr>
          <a:xfrm>
            <a:off x="1043490" y="692696"/>
            <a:ext cx="7024744" cy="1008112"/>
          </a:xfrm>
        </p:spPr>
        <p:txBody>
          <a:bodyPr>
            <a:normAutofit/>
          </a:bodyPr>
          <a:lstStyle/>
          <a:p>
            <a:r>
              <a:rPr lang="hu-HU" dirty="0" err="1">
                <a:solidFill>
                  <a:srgbClr val="FF0000"/>
                </a:solidFill>
                <a:latin typeface="Open Sans" panose="020B0606030504020204" pitchFamily="34" charset="0"/>
              </a:rPr>
              <a:t>Case</a:t>
            </a:r>
            <a:r>
              <a:rPr lang="hu-HU" dirty="0">
                <a:solidFill>
                  <a:srgbClr val="FF0000"/>
                </a:solidFill>
                <a:latin typeface="Open Sans" panose="020B0606030504020204" pitchFamily="34" charset="0"/>
              </a:rPr>
              <a:t> C‑261/22,</a:t>
            </a:r>
            <a:r>
              <a:rPr lang="hu-HU" b="1" dirty="0">
                <a:solidFill>
                  <a:srgbClr val="FF0000"/>
                </a:solidFill>
                <a:latin typeface="Open Sans" panose="020B0606030504020204" pitchFamily="34" charset="0"/>
              </a:rPr>
              <a:t> GN (2023) </a:t>
            </a:r>
            <a:endParaRPr lang="en-GB" dirty="0">
              <a:solidFill>
                <a:srgbClr val="FF0000"/>
              </a:solidFill>
            </a:endParaRPr>
          </a:p>
        </p:txBody>
      </p:sp>
      <p:sp>
        <p:nvSpPr>
          <p:cNvPr id="3" name="Tartalom helye 2">
            <a:extLst>
              <a:ext uri="{FF2B5EF4-FFF2-40B4-BE49-F238E27FC236}">
                <a16:creationId xmlns:a16="http://schemas.microsoft.com/office/drawing/2014/main" id="{9A4036C7-BE69-B03D-B6C3-EFF7BA0D02B1}"/>
              </a:ext>
            </a:extLst>
          </p:cNvPr>
          <p:cNvSpPr>
            <a:spLocks noGrp="1"/>
          </p:cNvSpPr>
          <p:nvPr>
            <p:ph idx="1"/>
          </p:nvPr>
        </p:nvSpPr>
        <p:spPr>
          <a:xfrm>
            <a:off x="467544" y="2323652"/>
            <a:ext cx="8136904" cy="4273700"/>
          </a:xfrm>
        </p:spPr>
        <p:txBody>
          <a:bodyPr>
            <a:normAutofit/>
          </a:bodyPr>
          <a:lstStyle/>
          <a:p>
            <a:pPr marL="17780" indent="0" algn="just">
              <a:spcAft>
                <a:spcPts val="1200"/>
              </a:spcAft>
              <a:buNone/>
            </a:pPr>
            <a:r>
              <a:rPr lang="hu-HU" b="0" i="0" u="none" strike="noStrike" dirty="0" err="1">
                <a:solidFill>
                  <a:srgbClr val="000000"/>
                </a:solidFill>
                <a:effectLst/>
                <a:latin typeface="Open Sans" panose="020B0606030504020204" pitchFamily="34" charset="0"/>
              </a:rPr>
              <a:t>On</a:t>
            </a:r>
            <a:r>
              <a:rPr lang="hu-HU" b="0" i="0" u="none" strike="noStrike" dirty="0">
                <a:solidFill>
                  <a:srgbClr val="000000"/>
                </a:solidFill>
                <a:effectLst/>
                <a:latin typeface="Open Sans" panose="020B0606030504020204" pitchFamily="34" charset="0"/>
              </a:rPr>
              <a:t> 26 </a:t>
            </a:r>
            <a:r>
              <a:rPr lang="hu-HU" b="0" i="0" u="none" strike="noStrike" dirty="0" err="1">
                <a:solidFill>
                  <a:srgbClr val="000000"/>
                </a:solidFill>
                <a:effectLst/>
                <a:latin typeface="Open Sans" panose="020B0606030504020204" pitchFamily="34" charset="0"/>
              </a:rPr>
              <a:t>June</a:t>
            </a:r>
            <a:r>
              <a:rPr lang="hu-HU" b="0" i="0" u="none" strike="noStrike" dirty="0">
                <a:solidFill>
                  <a:srgbClr val="000000"/>
                </a:solidFill>
                <a:effectLst/>
                <a:latin typeface="Open Sans" panose="020B0606030504020204" pitchFamily="34" charset="0"/>
              </a:rPr>
              <a:t> 2020, </a:t>
            </a:r>
            <a:r>
              <a:rPr lang="hu-HU" b="0" i="0" u="none" strike="noStrike" dirty="0" err="1">
                <a:solidFill>
                  <a:srgbClr val="000000"/>
                </a:solidFill>
                <a:effectLst/>
                <a:latin typeface="Open Sans" panose="020B0606030504020204" pitchFamily="34" charset="0"/>
              </a:rPr>
              <a:t>the</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Belgian</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judicial</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authorities</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issued</a:t>
            </a:r>
            <a:r>
              <a:rPr lang="hu-HU" b="0" i="0" u="none" strike="noStrike" dirty="0">
                <a:solidFill>
                  <a:srgbClr val="000000"/>
                </a:solidFill>
                <a:effectLst/>
                <a:latin typeface="Open Sans" panose="020B0606030504020204" pitchFamily="34" charset="0"/>
              </a:rPr>
              <a:t> a European </a:t>
            </a:r>
            <a:r>
              <a:rPr lang="hu-HU" b="0" i="0" u="none" strike="noStrike" dirty="0" err="1">
                <a:solidFill>
                  <a:srgbClr val="000000"/>
                </a:solidFill>
                <a:effectLst/>
                <a:latin typeface="Open Sans" panose="020B0606030504020204" pitchFamily="34" charset="0"/>
              </a:rPr>
              <a:t>arrest</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warrant</a:t>
            </a:r>
            <a:r>
              <a:rPr lang="hu-HU" b="0" i="0" u="none" strike="noStrike" dirty="0">
                <a:solidFill>
                  <a:srgbClr val="000000"/>
                </a:solidFill>
                <a:effectLst/>
                <a:latin typeface="Open Sans" panose="020B0606030504020204" pitchFamily="34" charset="0"/>
              </a:rPr>
              <a:t> in </a:t>
            </a:r>
            <a:r>
              <a:rPr lang="hu-HU" b="0" i="0" u="none" strike="noStrike" dirty="0" err="1">
                <a:solidFill>
                  <a:srgbClr val="000000"/>
                </a:solidFill>
                <a:effectLst/>
                <a:latin typeface="Open Sans" panose="020B0606030504020204" pitchFamily="34" charset="0"/>
              </a:rPr>
              <a:t>respect</a:t>
            </a:r>
            <a:r>
              <a:rPr lang="hu-HU" b="0" i="0" u="none" strike="noStrike" dirty="0">
                <a:solidFill>
                  <a:srgbClr val="000000"/>
                </a:solidFill>
                <a:effectLst/>
                <a:latin typeface="Open Sans" panose="020B0606030504020204" pitchFamily="34" charset="0"/>
              </a:rPr>
              <a:t> of GN </a:t>
            </a:r>
            <a:r>
              <a:rPr lang="hu-HU" b="0" i="0" u="none" strike="noStrike" dirty="0" err="1">
                <a:solidFill>
                  <a:srgbClr val="000000"/>
                </a:solidFill>
                <a:effectLst/>
                <a:latin typeface="Open Sans" panose="020B0606030504020204" pitchFamily="34" charset="0"/>
              </a:rPr>
              <a:t>for</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the</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purpose</a:t>
            </a:r>
            <a:r>
              <a:rPr lang="hu-HU" b="0" i="0" u="none" strike="noStrike" dirty="0">
                <a:solidFill>
                  <a:srgbClr val="000000"/>
                </a:solidFill>
                <a:effectLst/>
                <a:latin typeface="Open Sans" panose="020B0606030504020204" pitchFamily="34" charset="0"/>
              </a:rPr>
              <a:t> of </a:t>
            </a:r>
            <a:r>
              <a:rPr lang="hu-HU" b="0" i="0" u="none" strike="noStrike" dirty="0" err="1">
                <a:solidFill>
                  <a:srgbClr val="000000"/>
                </a:solidFill>
                <a:effectLst/>
                <a:latin typeface="Open Sans" panose="020B0606030504020204" pitchFamily="34" charset="0"/>
              </a:rPr>
              <a:t>enforcing</a:t>
            </a:r>
            <a:r>
              <a:rPr lang="hu-HU" b="0" i="0" u="none" strike="noStrike" dirty="0">
                <a:solidFill>
                  <a:srgbClr val="000000"/>
                </a:solidFill>
                <a:effectLst/>
                <a:latin typeface="Open Sans" panose="020B0606030504020204" pitchFamily="34" charset="0"/>
              </a:rPr>
              <a:t> a </a:t>
            </a:r>
            <a:r>
              <a:rPr lang="hu-HU" b="0" i="0" u="none" strike="noStrike" dirty="0" err="1">
                <a:solidFill>
                  <a:srgbClr val="000000"/>
                </a:solidFill>
                <a:effectLst/>
                <a:latin typeface="Open Sans" panose="020B0606030504020204" pitchFamily="34" charset="0"/>
              </a:rPr>
              <a:t>custodial</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sentence</a:t>
            </a:r>
            <a:r>
              <a:rPr lang="hu-HU" b="0" i="0" u="none" strike="noStrike" dirty="0">
                <a:solidFill>
                  <a:srgbClr val="000000"/>
                </a:solidFill>
                <a:effectLst/>
                <a:latin typeface="Open Sans" panose="020B0606030504020204" pitchFamily="34" charset="0"/>
              </a:rPr>
              <a:t> of </a:t>
            </a:r>
            <a:r>
              <a:rPr lang="hu-HU" b="0" i="0" u="none" strike="noStrike" dirty="0" err="1">
                <a:solidFill>
                  <a:srgbClr val="000000"/>
                </a:solidFill>
                <a:effectLst/>
                <a:latin typeface="Open Sans" panose="020B0606030504020204" pitchFamily="34" charset="0"/>
              </a:rPr>
              <a:t>five</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years</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handed</a:t>
            </a:r>
            <a:r>
              <a:rPr lang="hu-HU" b="0" i="0" u="none" strike="noStrike" dirty="0">
                <a:solidFill>
                  <a:srgbClr val="000000"/>
                </a:solidFill>
                <a:effectLst/>
                <a:latin typeface="Open Sans" panose="020B0606030504020204" pitchFamily="34" charset="0"/>
              </a:rPr>
              <a:t> down </a:t>
            </a:r>
            <a:r>
              <a:rPr lang="hu-HU" b="0" i="1" u="none" strike="noStrike" dirty="0">
                <a:solidFill>
                  <a:srgbClr val="000000"/>
                </a:solidFill>
                <a:effectLst/>
                <a:latin typeface="Open Sans" panose="020B0606030504020204" pitchFamily="34" charset="0"/>
              </a:rPr>
              <a:t>in </a:t>
            </a:r>
            <a:r>
              <a:rPr lang="hu-HU" b="0" i="1" u="none" strike="noStrike" dirty="0" err="1">
                <a:solidFill>
                  <a:srgbClr val="000000"/>
                </a:solidFill>
                <a:effectLst/>
                <a:latin typeface="Open Sans" panose="020B0606030504020204" pitchFamily="34" charset="0"/>
              </a:rPr>
              <a:t>absentia</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by</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Court</a:t>
            </a:r>
            <a:r>
              <a:rPr lang="hu-HU" b="0" i="0" u="none" strike="noStrike" dirty="0">
                <a:solidFill>
                  <a:srgbClr val="000000"/>
                </a:solidFill>
                <a:effectLst/>
                <a:latin typeface="Open Sans" panose="020B0606030504020204" pitchFamily="34" charset="0"/>
              </a:rPr>
              <a:t> of </a:t>
            </a:r>
            <a:r>
              <a:rPr lang="hu-HU" b="0" i="0" u="none" strike="noStrike" dirty="0" err="1">
                <a:solidFill>
                  <a:srgbClr val="000000"/>
                </a:solidFill>
                <a:effectLst/>
                <a:latin typeface="Open Sans" panose="020B0606030504020204" pitchFamily="34" charset="0"/>
              </a:rPr>
              <a:t>First</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Instance</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Antwerp</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Antwerp</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Division</a:t>
            </a:r>
            <a:r>
              <a:rPr lang="hu-HU" b="0" i="0" u="none" strike="noStrike" dirty="0">
                <a:solidFill>
                  <a:srgbClr val="000000"/>
                </a:solidFill>
                <a:effectLst/>
                <a:latin typeface="Open Sans" panose="020B0606030504020204" pitchFamily="34" charset="0"/>
              </a:rPr>
              <a:t>, Belgium </a:t>
            </a:r>
            <a:r>
              <a:rPr lang="hu-HU" b="0" i="0" u="none" strike="noStrike" dirty="0" err="1">
                <a:solidFill>
                  <a:srgbClr val="000000"/>
                </a:solidFill>
                <a:effectLst/>
                <a:latin typeface="Open Sans" panose="020B0606030504020204" pitchFamily="34" charset="0"/>
              </a:rPr>
              <a:t>for</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the</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offences</a:t>
            </a:r>
            <a:r>
              <a:rPr lang="hu-HU" b="0" i="0" u="none" strike="noStrike" dirty="0">
                <a:solidFill>
                  <a:srgbClr val="000000"/>
                </a:solidFill>
                <a:effectLst/>
                <a:latin typeface="Open Sans" panose="020B0606030504020204" pitchFamily="34" charset="0"/>
              </a:rPr>
              <a:t> of </a:t>
            </a:r>
            <a:r>
              <a:rPr lang="hu-HU" b="0" i="0" u="none" strike="noStrike" dirty="0" err="1">
                <a:solidFill>
                  <a:srgbClr val="000000"/>
                </a:solidFill>
                <a:effectLst/>
                <a:latin typeface="Open Sans" panose="020B0606030504020204" pitchFamily="34" charset="0"/>
              </a:rPr>
              <a:t>trafficking</a:t>
            </a:r>
            <a:r>
              <a:rPr lang="hu-HU" b="0" i="0" u="none" strike="noStrike" dirty="0">
                <a:solidFill>
                  <a:srgbClr val="000000"/>
                </a:solidFill>
                <a:effectLst/>
                <a:latin typeface="Open Sans" panose="020B0606030504020204" pitchFamily="34" charset="0"/>
              </a:rPr>
              <a:t> in human </a:t>
            </a:r>
            <a:r>
              <a:rPr lang="hu-HU" b="0" i="0" u="none" strike="noStrike" dirty="0" err="1">
                <a:solidFill>
                  <a:srgbClr val="000000"/>
                </a:solidFill>
                <a:effectLst/>
                <a:latin typeface="Open Sans" panose="020B0606030504020204" pitchFamily="34" charset="0"/>
              </a:rPr>
              <a:t>beings</a:t>
            </a:r>
            <a:r>
              <a:rPr lang="hu-HU" b="0" i="0" u="none" strike="noStrike" dirty="0">
                <a:solidFill>
                  <a:srgbClr val="000000"/>
                </a:solidFill>
                <a:effectLst/>
                <a:latin typeface="Open Sans" panose="020B0606030504020204" pitchFamily="34" charset="0"/>
              </a:rPr>
              <a:t> and </a:t>
            </a:r>
            <a:r>
              <a:rPr lang="hu-HU" b="0" i="0" u="none" strike="noStrike" dirty="0" err="1">
                <a:solidFill>
                  <a:srgbClr val="000000"/>
                </a:solidFill>
                <a:effectLst/>
                <a:latin typeface="Open Sans" panose="020B0606030504020204" pitchFamily="34" charset="0"/>
              </a:rPr>
              <a:t>facilitating</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illegal</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immigration</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committed</a:t>
            </a:r>
            <a:r>
              <a:rPr lang="hu-HU" b="0" i="0" u="none" strike="noStrike" dirty="0">
                <a:solidFill>
                  <a:srgbClr val="000000"/>
                </a:solidFill>
                <a:effectLst/>
                <a:latin typeface="Open Sans" panose="020B0606030504020204" pitchFamily="34" charset="0"/>
              </a:rPr>
              <a:t> in Belgium </a:t>
            </a:r>
            <a:r>
              <a:rPr lang="hu-HU" b="0" i="0" u="none" strike="noStrike" dirty="0" err="1">
                <a:solidFill>
                  <a:srgbClr val="000000"/>
                </a:solidFill>
                <a:effectLst/>
                <a:latin typeface="Open Sans" panose="020B0606030504020204" pitchFamily="34" charset="0"/>
              </a:rPr>
              <a:t>between</a:t>
            </a:r>
            <a:r>
              <a:rPr lang="hu-HU" b="0" i="0" u="none" strike="noStrike" dirty="0">
                <a:solidFill>
                  <a:srgbClr val="000000"/>
                </a:solidFill>
                <a:effectLst/>
                <a:latin typeface="Open Sans" panose="020B0606030504020204" pitchFamily="34" charset="0"/>
              </a:rPr>
              <a:t> 18 </a:t>
            </a:r>
            <a:r>
              <a:rPr lang="hu-HU" b="0" i="0" u="none" strike="noStrike" dirty="0" err="1">
                <a:solidFill>
                  <a:srgbClr val="000000"/>
                </a:solidFill>
                <a:effectLst/>
                <a:latin typeface="Open Sans" panose="020B0606030504020204" pitchFamily="34" charset="0"/>
              </a:rPr>
              <a:t>September</a:t>
            </a:r>
            <a:r>
              <a:rPr lang="hu-HU" b="0" i="0" u="none" strike="noStrike" dirty="0">
                <a:solidFill>
                  <a:srgbClr val="000000"/>
                </a:solidFill>
                <a:effectLst/>
                <a:latin typeface="Open Sans" panose="020B0606030504020204" pitchFamily="34" charset="0"/>
              </a:rPr>
              <a:t> 2016 and 5 August 2017.</a:t>
            </a:r>
          </a:p>
          <a:p>
            <a:pPr marL="17780" indent="0" algn="just">
              <a:spcAft>
                <a:spcPts val="1200"/>
              </a:spcAft>
              <a:buNone/>
            </a:pPr>
            <a:r>
              <a:rPr lang="hu-HU" b="0" i="0" u="none" strike="noStrike" dirty="0">
                <a:solidFill>
                  <a:srgbClr val="000000"/>
                </a:solidFill>
                <a:effectLst/>
                <a:latin typeface="Open Sans" panose="020B0606030504020204" pitchFamily="34" charset="0"/>
              </a:rPr>
              <a:t>Italian </a:t>
            </a:r>
            <a:r>
              <a:rPr lang="hu-HU" b="0" i="0" u="none" strike="noStrike" dirty="0" err="1">
                <a:solidFill>
                  <a:srgbClr val="000000"/>
                </a:solidFill>
                <a:effectLst/>
                <a:latin typeface="Open Sans" panose="020B0606030504020204" pitchFamily="34" charset="0"/>
              </a:rPr>
              <a:t>referring</a:t>
            </a:r>
            <a:r>
              <a:rPr lang="hu-HU" b="0" i="0" u="none" strike="noStrike" dirty="0">
                <a:solidFill>
                  <a:srgbClr val="000000"/>
                </a:solidFill>
                <a:effectLst/>
                <a:latin typeface="Open Sans" panose="020B0606030504020204" pitchFamily="34" charset="0"/>
              </a:rPr>
              <a:t> </a:t>
            </a:r>
            <a:r>
              <a:rPr lang="hu-HU" b="0" i="0" u="none" strike="noStrike" dirty="0" err="1">
                <a:solidFill>
                  <a:srgbClr val="000000"/>
                </a:solidFill>
                <a:effectLst/>
                <a:latin typeface="Open Sans" panose="020B0606030504020204" pitchFamily="34" charset="0"/>
              </a:rPr>
              <a:t>court</a:t>
            </a:r>
            <a:endParaRPr lang="hu-HU"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5506942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a:extLst>
              <a:ext uri="{FF2B5EF4-FFF2-40B4-BE49-F238E27FC236}">
                <a16:creationId xmlns:a16="http://schemas.microsoft.com/office/drawing/2014/main" id="{8D02B6C7-39A4-7227-2BDC-44CF2324DB24}"/>
              </a:ext>
            </a:extLst>
          </p:cNvPr>
          <p:cNvSpPr>
            <a:spLocks noGrp="1"/>
          </p:cNvSpPr>
          <p:nvPr>
            <p:ph idx="1"/>
          </p:nvPr>
        </p:nvSpPr>
        <p:spPr>
          <a:xfrm>
            <a:off x="179512" y="548680"/>
            <a:ext cx="8424936" cy="5904656"/>
          </a:xfrm>
        </p:spPr>
        <p:txBody>
          <a:bodyPr>
            <a:normAutofit fontScale="85000" lnSpcReduction="20000"/>
          </a:bodyPr>
          <a:lstStyle/>
          <a:p>
            <a:pPr marL="68580" indent="0" algn="just">
              <a:spcAft>
                <a:spcPts val="1200"/>
              </a:spcAft>
              <a:buNone/>
            </a:pPr>
            <a:r>
              <a:rPr lang="hu-HU" b="1" i="0" u="none" strike="noStrike" dirty="0" err="1">
                <a:solidFill>
                  <a:srgbClr val="000000"/>
                </a:solidFill>
                <a:effectLst/>
                <a:latin typeface="Open Sans" panose="020B0606030504020204" pitchFamily="34" charset="0"/>
              </a:rPr>
              <a:t>Article</a:t>
            </a:r>
            <a:r>
              <a:rPr lang="hu-HU" b="1" i="0" u="none" strike="noStrike" dirty="0">
                <a:solidFill>
                  <a:srgbClr val="000000"/>
                </a:solidFill>
                <a:effectLst/>
                <a:latin typeface="Open Sans" panose="020B0606030504020204" pitchFamily="34" charset="0"/>
              </a:rPr>
              <a:t> 1(2) and (3) of </a:t>
            </a:r>
            <a:r>
              <a:rPr lang="hu-HU" b="1" i="0" u="none" strike="noStrike" dirty="0" err="1">
                <a:solidFill>
                  <a:srgbClr val="000000"/>
                </a:solidFill>
                <a:effectLst/>
                <a:latin typeface="Open Sans" panose="020B0606030504020204" pitchFamily="34" charset="0"/>
              </a:rPr>
              <a:t>Council</a:t>
            </a:r>
            <a:r>
              <a:rPr lang="hu-HU" b="1" i="0" u="none" strike="noStrike" dirty="0">
                <a:solidFill>
                  <a:srgbClr val="000000"/>
                </a:solidFill>
                <a:effectLst/>
                <a:latin typeface="Open Sans" panose="020B0606030504020204" pitchFamily="34" charset="0"/>
              </a:rPr>
              <a:t> Framework Decision 2002/584/JHA of 13 </a:t>
            </a:r>
            <a:r>
              <a:rPr lang="hu-HU" b="1" i="0" u="none" strike="noStrike" dirty="0" err="1">
                <a:solidFill>
                  <a:srgbClr val="000000"/>
                </a:solidFill>
                <a:effectLst/>
                <a:latin typeface="Open Sans" panose="020B0606030504020204" pitchFamily="34" charset="0"/>
              </a:rPr>
              <a:t>June</a:t>
            </a:r>
            <a:r>
              <a:rPr lang="hu-HU" b="1" i="0" u="none" strike="noStrike" dirty="0">
                <a:solidFill>
                  <a:srgbClr val="000000"/>
                </a:solidFill>
                <a:effectLst/>
                <a:latin typeface="Open Sans" panose="020B0606030504020204" pitchFamily="34" charset="0"/>
              </a:rPr>
              <a:t> 2002 </a:t>
            </a:r>
            <a:r>
              <a:rPr lang="hu-HU" b="1" i="0" u="none" strike="noStrike" dirty="0" err="1">
                <a:solidFill>
                  <a:srgbClr val="000000"/>
                </a:solidFill>
                <a:effectLst/>
                <a:latin typeface="Open Sans" panose="020B0606030504020204" pitchFamily="34" charset="0"/>
              </a:rPr>
              <a:t>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European </a:t>
            </a:r>
            <a:r>
              <a:rPr lang="hu-HU" b="1" i="0" u="none" strike="noStrike" dirty="0" err="1">
                <a:solidFill>
                  <a:srgbClr val="000000"/>
                </a:solidFill>
                <a:effectLst/>
                <a:latin typeface="Open Sans" panose="020B0606030504020204" pitchFamily="34" charset="0"/>
              </a:rPr>
              <a:t>arrest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warrant</a:t>
            </a:r>
            <a:r>
              <a:rPr lang="hu-HU" b="1" i="0" u="none" strike="noStrike" dirty="0">
                <a:solidFill>
                  <a:srgbClr val="000000"/>
                </a:solidFill>
                <a:effectLst/>
                <a:latin typeface="Open Sans" panose="020B0606030504020204" pitchFamily="34" charset="0"/>
              </a:rPr>
              <a:t> and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surrender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procedures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between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as</a:t>
            </a:r>
            <a:r>
              <a:rPr lang="hu-HU" b="1" i="0" u="none" strike="noStrike" dirty="0">
                <a:solidFill>
                  <a:srgbClr val="000000"/>
                </a:solidFill>
                <a:effectLst/>
                <a:latin typeface="Open Sans" panose="020B0606030504020204" pitchFamily="34" charset="0"/>
              </a:rPr>
              <a:t> amended </a:t>
            </a:r>
            <a:r>
              <a:rPr lang="hu-HU" b="1" i="0" u="none" strike="noStrike" dirty="0" err="1">
                <a:solidFill>
                  <a:srgbClr val="000000"/>
                </a:solidFill>
                <a:effectLst/>
                <a:latin typeface="Open Sans" panose="020B0606030504020204" pitchFamily="34" charset="0"/>
              </a:rPr>
              <a:t>by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Council</a:t>
            </a:r>
            <a:r>
              <a:rPr lang="hu-HU" b="1" i="0" u="none" strike="noStrike" dirty="0">
                <a:solidFill>
                  <a:srgbClr val="000000"/>
                </a:solidFill>
                <a:effectLst/>
                <a:latin typeface="Open Sans" panose="020B0606030504020204" pitchFamily="34" charset="0"/>
              </a:rPr>
              <a:t> Framework Decision 2009/299/JHA of 26 </a:t>
            </a:r>
            <a:r>
              <a:rPr lang="hu-HU" b="1" i="0" u="none" strike="noStrike" dirty="0" err="1">
                <a:solidFill>
                  <a:srgbClr val="000000"/>
                </a:solidFill>
                <a:effectLst/>
                <a:latin typeface="Open Sans" panose="020B0606030504020204" pitchFamily="34" charset="0"/>
              </a:rPr>
              <a:t>February</a:t>
            </a:r>
            <a:r>
              <a:rPr lang="hu-HU" b="1" i="0" u="none" strike="noStrike" dirty="0">
                <a:solidFill>
                  <a:srgbClr val="000000"/>
                </a:solidFill>
                <a:effectLst/>
                <a:latin typeface="Open Sans" panose="020B0606030504020204" pitchFamily="34" charset="0"/>
              </a:rPr>
              <a:t> 2009, </a:t>
            </a:r>
            <a:r>
              <a:rPr lang="hu-HU" b="1" i="0" u="none" strike="noStrike" dirty="0" err="1">
                <a:solidFill>
                  <a:srgbClr val="000000"/>
                </a:solidFill>
                <a:effectLst/>
                <a:latin typeface="Open Sans" panose="020B0606030504020204" pitchFamily="34" charset="0"/>
              </a:rPr>
              <a:t>read</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light</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Article</a:t>
            </a:r>
            <a:r>
              <a:rPr lang="hu-HU" b="1" i="0" u="none" strike="noStrike" dirty="0">
                <a:solidFill>
                  <a:srgbClr val="000000"/>
                </a:solidFill>
                <a:effectLst/>
                <a:latin typeface="Open Sans" panose="020B0606030504020204" pitchFamily="34" charset="0"/>
              </a:rPr>
              <a:t> 7 and </a:t>
            </a:r>
            <a:r>
              <a:rPr lang="hu-HU" b="1" i="0" u="none" strike="noStrike" dirty="0" err="1">
                <a:solidFill>
                  <a:srgbClr val="000000"/>
                </a:solidFill>
                <a:effectLst/>
                <a:latin typeface="Open Sans" panose="020B0606030504020204" pitchFamily="34" charset="0"/>
              </a:rPr>
              <a:t>Article</a:t>
            </a:r>
            <a:r>
              <a:rPr lang="hu-HU" b="1" i="0" u="none" strike="noStrike" dirty="0">
                <a:solidFill>
                  <a:srgbClr val="000000"/>
                </a:solidFill>
                <a:effectLst/>
                <a:latin typeface="Open Sans" panose="020B0606030504020204" pitchFamily="34" charset="0"/>
              </a:rPr>
              <a:t> 24(2) and (3)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Charter of </a:t>
            </a:r>
            <a:r>
              <a:rPr lang="hu-HU" b="1" i="0" u="none" strike="noStrike" dirty="0" err="1">
                <a:solidFill>
                  <a:srgbClr val="000000"/>
                </a:solidFill>
                <a:effectLst/>
                <a:latin typeface="Open Sans" panose="020B0606030504020204" pitchFamily="34" charset="0"/>
              </a:rPr>
              <a:t>Fundamental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Rights</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European Union,</a:t>
            </a:r>
          </a:p>
          <a:p>
            <a:pPr marL="68580" indent="0" algn="just">
              <a:spcAft>
                <a:spcPts val="1200"/>
              </a:spcAft>
              <a:buNone/>
            </a:pPr>
            <a:r>
              <a:rPr lang="hu-HU" b="1" i="0" u="none" strike="noStrike" dirty="0">
                <a:solidFill>
                  <a:srgbClr val="000000"/>
                </a:solidFill>
                <a:effectLst/>
                <a:latin typeface="Open Sans" panose="020B0606030504020204" pitchFamily="34" charset="0"/>
              </a:rPr>
              <a:t>must be </a:t>
            </a:r>
            <a:r>
              <a:rPr lang="hu-HU" b="1" i="0" u="none" strike="noStrike" dirty="0" err="1">
                <a:solidFill>
                  <a:srgbClr val="000000"/>
                </a:solidFill>
                <a:effectLst/>
                <a:latin typeface="Open Sans" panose="020B0606030504020204" pitchFamily="34" charset="0"/>
              </a:rPr>
              <a:t>interpreted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precluding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executing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judicial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authority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from</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refusing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surrender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who</a:t>
            </a:r>
            <a:r>
              <a:rPr lang="hu-HU" b="1" i="0" u="none" strike="noStrike" dirty="0">
                <a:solidFill>
                  <a:srgbClr val="000000"/>
                </a:solidFill>
                <a:effectLst/>
                <a:latin typeface="Open Sans" panose="020B0606030504020204" pitchFamily="34" charset="0"/>
              </a:rPr>
              <a:t> is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subject</a:t>
            </a:r>
            <a:r>
              <a:rPr lang="hu-HU" b="1" i="0" u="none" strike="noStrike" dirty="0">
                <a:solidFill>
                  <a:srgbClr val="000000"/>
                </a:solidFill>
                <a:effectLst/>
                <a:latin typeface="Open Sans" panose="020B0606030504020204" pitchFamily="34" charset="0"/>
              </a:rPr>
              <a:t> of a European </a:t>
            </a:r>
            <a:r>
              <a:rPr lang="hu-HU" b="1" i="0" u="none" strike="noStrike" dirty="0" err="1">
                <a:solidFill>
                  <a:srgbClr val="000000"/>
                </a:solidFill>
                <a:effectLst/>
                <a:latin typeface="Open Sans" panose="020B0606030504020204" pitchFamily="34" charset="0"/>
              </a:rPr>
              <a:t>arrest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warrant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ground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t>
            </a:r>
            <a:r>
              <a:rPr lang="hu-HU" b="1" i="0" u="none" strike="noStrike" dirty="0">
                <a:solidFill>
                  <a:srgbClr val="000000"/>
                </a:solidFill>
                <a:effectLst/>
                <a:latin typeface="Open Sans" panose="020B0606030504020204" pitchFamily="34" charset="0"/>
              </a:rPr>
              <a:t> is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mother</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young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children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living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with</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unless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first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authority</a:t>
            </a:r>
            <a:r>
              <a:rPr lang="hu-HU" b="1" i="0" u="none" strike="noStrike" dirty="0">
                <a:solidFill>
                  <a:srgbClr val="000000"/>
                </a:solidFill>
                <a:effectLst/>
                <a:latin typeface="Open Sans" panose="020B0606030504020204" pitchFamily="34" charset="0"/>
              </a:rPr>
              <a:t> has </a:t>
            </a:r>
            <a:r>
              <a:rPr lang="hu-HU" b="1" i="0" u="none" strike="noStrike" dirty="0" err="1">
                <a:solidFill>
                  <a:srgbClr val="000000"/>
                </a:solidFill>
                <a:effectLst/>
                <a:latin typeface="Open Sans" panose="020B0606030504020204" pitchFamily="34" charset="0"/>
              </a:rPr>
              <a:t>available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information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demonstrating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there</a:t>
            </a:r>
            <a:r>
              <a:rPr lang="hu-HU" b="1" i="0" u="none" strike="noStrike" dirty="0">
                <a:solidFill>
                  <a:srgbClr val="000000"/>
                </a:solidFill>
                <a:effectLst/>
                <a:latin typeface="Open Sans" panose="020B0606030504020204" pitchFamily="34" charset="0"/>
              </a:rPr>
              <a:t> is a </a:t>
            </a:r>
            <a:r>
              <a:rPr lang="hu-HU" b="1" i="0" u="none" strike="noStrike" dirty="0" err="1">
                <a:solidFill>
                  <a:srgbClr val="000000"/>
                </a:solidFill>
                <a:effectLst/>
                <a:latin typeface="Open Sans" panose="020B0606030504020204" pitchFamily="34" charset="0"/>
              </a:rPr>
              <a:t>real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risk</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breach</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fundamental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right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to</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respect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her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private</a:t>
            </a:r>
            <a:r>
              <a:rPr lang="hu-HU" b="1" i="0" u="none" strike="noStrike" dirty="0">
                <a:solidFill>
                  <a:srgbClr val="000000"/>
                </a:solidFill>
                <a:effectLst/>
                <a:latin typeface="Open Sans" panose="020B0606030504020204" pitchFamily="34" charset="0"/>
              </a:rPr>
              <a:t> and </a:t>
            </a:r>
            <a:r>
              <a:rPr lang="hu-HU" b="1" i="0" u="none" strike="noStrike" dirty="0" err="1">
                <a:solidFill>
                  <a:srgbClr val="000000"/>
                </a:solidFill>
                <a:effectLst/>
                <a:latin typeface="Open Sans" panose="020B0606030504020204" pitchFamily="34" charset="0"/>
              </a:rPr>
              <a:t>family</a:t>
            </a:r>
            <a:r>
              <a:rPr lang="hu-HU" b="1" i="0" u="none" strike="noStrike" dirty="0">
                <a:solidFill>
                  <a:srgbClr val="000000"/>
                </a:solidFill>
                <a:effectLst/>
                <a:latin typeface="Open Sans" panose="020B0606030504020204" pitchFamily="34" charset="0"/>
              </a:rPr>
              <a:t> life </a:t>
            </a:r>
            <a:r>
              <a:rPr lang="hu-HU" b="1" i="0" u="none" strike="noStrike" dirty="0" err="1">
                <a:solidFill>
                  <a:srgbClr val="000000"/>
                </a:solidFill>
                <a:effectLst/>
                <a:latin typeface="Open Sans" panose="020B0606030504020204" pitchFamily="34" charset="0"/>
              </a:rPr>
              <a:t>enshrined</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Article</a:t>
            </a:r>
            <a:r>
              <a:rPr lang="hu-HU" b="1" i="0" u="none" strike="noStrike" dirty="0">
                <a:solidFill>
                  <a:srgbClr val="000000"/>
                </a:solidFill>
                <a:effectLst/>
                <a:latin typeface="Open Sans" panose="020B0606030504020204" pitchFamily="34" charset="0"/>
              </a:rPr>
              <a:t> 7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Charter of </a:t>
            </a:r>
            <a:r>
              <a:rPr lang="hu-HU" b="1" i="0" u="none" strike="noStrike" dirty="0" err="1">
                <a:solidFill>
                  <a:srgbClr val="000000"/>
                </a:solidFill>
                <a:effectLst/>
                <a:latin typeface="Open Sans" panose="020B0606030504020204" pitchFamily="34" charset="0"/>
              </a:rPr>
              <a:t>Fundamental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Rights</a:t>
            </a:r>
            <a:r>
              <a:rPr lang="hu-HU" b="1" i="0" u="none" strike="noStrike" dirty="0">
                <a:solidFill>
                  <a:srgbClr val="000000"/>
                </a:solidFill>
                <a:effectLst/>
                <a:latin typeface="Open Sans" panose="020B0606030504020204" pitchFamily="34" charset="0"/>
              </a:rPr>
              <a:t> and of </a:t>
            </a:r>
            <a:r>
              <a:rPr lang="hu-HU" b="1" i="0" u="none" strike="noStrike" dirty="0" err="1">
                <a:solidFill>
                  <a:srgbClr val="000000"/>
                </a:solidFill>
                <a:effectLst/>
                <a:latin typeface="Open Sans" panose="020B0606030504020204" pitchFamily="34" charset="0"/>
              </a:rPr>
              <a:t>disregard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best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interests</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her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children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protected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by</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Article</a:t>
            </a:r>
            <a:r>
              <a:rPr lang="hu-HU" b="1" i="0" u="none" strike="noStrike" dirty="0">
                <a:solidFill>
                  <a:srgbClr val="000000"/>
                </a:solidFill>
                <a:effectLst/>
                <a:latin typeface="Open Sans" panose="020B0606030504020204" pitchFamily="34" charset="0"/>
              </a:rPr>
              <a:t> 24(2) and (3) of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Charter, </a:t>
            </a:r>
            <a:r>
              <a:rPr lang="hu-HU" b="1" i="0" u="none" strike="noStrike" dirty="0" err="1">
                <a:solidFill>
                  <a:srgbClr val="000000"/>
                </a:solidFill>
                <a:effectLst/>
                <a:latin typeface="Open Sans" panose="020B0606030504020204" pitchFamily="34" charset="0"/>
              </a:rPr>
              <a:t>on</a:t>
            </a:r>
            <a:r>
              <a:rPr lang="hu-HU" b="1" i="0" u="none" strike="noStrike" dirty="0">
                <a:solidFill>
                  <a:srgbClr val="000000"/>
                </a:solidFill>
                <a:effectLst/>
                <a:latin typeface="Open Sans" panose="020B0606030504020204" pitchFamily="34" charset="0"/>
              </a:rPr>
              <a:t> account of </a:t>
            </a:r>
            <a:r>
              <a:rPr lang="hu-HU" b="1" i="0" u="none" strike="noStrike" dirty="0" err="1">
                <a:solidFill>
                  <a:srgbClr val="000000"/>
                </a:solidFill>
                <a:effectLst/>
                <a:latin typeface="Open Sans" panose="020B0606030504020204" pitchFamily="34" charset="0"/>
              </a:rPr>
              <a:t>systemic</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generalised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deficiencies</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conditions</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detention</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mothers</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young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children</a:t>
            </a:r>
            <a:r>
              <a:rPr lang="hu-HU" b="1" i="0" u="none" strike="noStrike" dirty="0">
                <a:solidFill>
                  <a:srgbClr val="000000"/>
                </a:solidFill>
                <a:effectLst/>
                <a:latin typeface="Open Sans" panose="020B0606030504020204" pitchFamily="34" charset="0"/>
              </a:rPr>
              <a:t> and of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care</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those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children</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issuing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Member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State</a:t>
            </a:r>
            <a:r>
              <a:rPr lang="hu-HU" b="1" i="0" u="none" strike="noStrike" dirty="0">
                <a:solidFill>
                  <a:srgbClr val="000000"/>
                </a:solidFill>
                <a:effectLst/>
                <a:latin typeface="Open Sans" panose="020B0606030504020204" pitchFamily="34" charset="0"/>
              </a:rPr>
              <a:t>, and </a:t>
            </a:r>
            <a:r>
              <a:rPr lang="hu-HU" b="1" i="0" u="none" strike="noStrike" dirty="0" err="1">
                <a:solidFill>
                  <a:srgbClr val="000000"/>
                </a:solidFill>
                <a:effectLst/>
                <a:latin typeface="Open Sans" panose="020B0606030504020204" pitchFamily="34" charset="0"/>
              </a:rPr>
              <a:t>second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there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are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substantial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grounds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for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believing</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in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light</a:t>
            </a:r>
            <a:r>
              <a:rPr lang="hu-HU" b="1" i="0" u="none" strike="noStrike" dirty="0">
                <a:solidFill>
                  <a:srgbClr val="000000"/>
                </a:solidFill>
                <a:effectLst/>
                <a:latin typeface="Open Sans" panose="020B0606030504020204" pitchFamily="34" charset="0"/>
              </a:rPr>
              <a:t> of </a:t>
            </a:r>
            <a:r>
              <a:rPr lang="hu-HU" b="1" i="0" u="none" strike="noStrike" dirty="0" err="1">
                <a:solidFill>
                  <a:srgbClr val="000000"/>
                </a:solidFill>
                <a:effectLst/>
                <a:latin typeface="Open Sans" panose="020B0606030504020204" pitchFamily="34" charset="0"/>
              </a:rPr>
              <a:t>their</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personal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situation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persons</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concerned</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will</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run</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that</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risk</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on</a:t>
            </a:r>
            <a:r>
              <a:rPr lang="hu-HU" b="1" i="0" u="none" strike="noStrike" dirty="0">
                <a:solidFill>
                  <a:srgbClr val="000000"/>
                </a:solidFill>
                <a:effectLst/>
                <a:latin typeface="Open Sans" panose="020B0606030504020204" pitchFamily="34" charset="0"/>
              </a:rPr>
              <a:t> account of </a:t>
            </a:r>
            <a:r>
              <a:rPr lang="hu-HU" b="1" i="0" u="none" strike="noStrike" dirty="0" err="1">
                <a:solidFill>
                  <a:srgbClr val="000000"/>
                </a:solidFill>
                <a:effectLst/>
                <a:latin typeface="Open Sans" panose="020B0606030504020204" pitchFamily="34" charset="0"/>
              </a:rPr>
              <a:t>those</a:t>
            </a:r>
            <a:r>
              <a:rPr lang="hu-HU" b="1" i="0" u="none" strike="noStrike" dirty="0">
                <a:solidFill>
                  <a:srgbClr val="000000"/>
                </a:solidFill>
                <a:effectLst/>
                <a:latin typeface="Open Sans" panose="020B0606030504020204" pitchFamily="34" charset="0"/>
              </a:rPr>
              <a:t> </a:t>
            </a:r>
            <a:r>
              <a:rPr lang="hu-HU" b="1" i="0" u="none" strike="noStrike" dirty="0" err="1">
                <a:solidFill>
                  <a:srgbClr val="000000"/>
                </a:solidFill>
                <a:effectLst/>
                <a:latin typeface="Open Sans" panose="020B0606030504020204" pitchFamily="34" charset="0"/>
              </a:rPr>
              <a:t>conditions</a:t>
            </a:r>
            <a:r>
              <a:rPr lang="hu-HU" b="1" i="0" u="none" strike="noStrike" dirty="0">
                <a:solidFill>
                  <a:srgbClr val="000000"/>
                </a:solidFill>
                <a:effectLst/>
                <a:latin typeface="Open Sans" panose="020B0606030504020204" pitchFamily="34" charset="0"/>
              </a:rPr>
              <a:t>.</a:t>
            </a:r>
          </a:p>
          <a:p>
            <a:pPr marL="68580" indent="0">
              <a:buNone/>
            </a:pPr>
            <a:endParaRPr lang="en-GB" dirty="0"/>
          </a:p>
        </p:txBody>
      </p:sp>
    </p:spTree>
    <p:extLst>
      <p:ext uri="{BB962C8B-B14F-4D97-AF65-F5344CB8AC3E}">
        <p14:creationId xmlns:p14="http://schemas.microsoft.com/office/powerpoint/2010/main" val="1697851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F4726AA-DAA2-04AF-F511-7622DFCF0BD8}"/>
              </a:ext>
            </a:extLst>
          </p:cNvPr>
          <p:cNvSpPr>
            <a:spLocks noGrp="1"/>
          </p:cNvSpPr>
          <p:nvPr>
            <p:ph type="title"/>
          </p:nvPr>
        </p:nvSpPr>
        <p:spPr/>
        <p:txBody>
          <a:bodyPr>
            <a:normAutofit fontScale="90000"/>
          </a:bodyPr>
          <a:lstStyle/>
          <a:p>
            <a:r>
              <a:rPr lang="hu-HU" b="1"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RO C‑327/18 PPU, (19th </a:t>
            </a:r>
            <a:r>
              <a:rPr lang="hu-HU" b="1" dirty="0" err="1">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September</a:t>
            </a:r>
            <a:r>
              <a:rPr lang="hu-HU" b="1"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 2018)</a:t>
            </a:r>
            <a:br>
              <a:rPr lang="hu-HU" b="1"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br>
            <a:endParaRPr lang="hu-HU" b="1" dirty="0">
              <a:solidFill>
                <a:schemeClr val="accent5"/>
              </a:solidFill>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2C31BC3-C882-381A-5049-B6FA195A3873}"/>
              </a:ext>
            </a:extLst>
          </p:cNvPr>
          <p:cNvSpPr>
            <a:spLocks noGrp="1"/>
          </p:cNvSpPr>
          <p:nvPr>
            <p:ph idx="1"/>
          </p:nvPr>
        </p:nvSpPr>
        <p:spPr>
          <a:xfrm>
            <a:off x="539552" y="1844824"/>
            <a:ext cx="8208912" cy="4608512"/>
          </a:xfrm>
        </p:spPr>
        <p:txBody>
          <a:bodyPr>
            <a:normAutofit fontScale="92500" lnSpcReduction="20000"/>
          </a:bodyPr>
          <a:lstStyle/>
          <a:p>
            <a:pPr marL="0" indent="0" algn="just">
              <a:spcAft>
                <a:spcPts val="900"/>
              </a:spcAft>
              <a:buNone/>
            </a:pP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UK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issuead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two</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EAWs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respect</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RO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purpose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conducting</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prosecutions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offence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murder</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arson</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rape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He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arrested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Ireland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ont he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basis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these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warrants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he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raised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objections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surrender</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by</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Ireland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basis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UK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withdrew</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from</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EU. He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argued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he is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exposed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risk</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number</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rights</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enshrined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Charger</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EAW FD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may</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longer</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be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respected</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by</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hu-HU" sz="1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hu-H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UK.</a:t>
            </a:r>
          </a:p>
          <a:p>
            <a:pPr marL="0" indent="0" algn="just">
              <a:spcAft>
                <a:spcPts val="900"/>
              </a:spcAft>
              <a:buNone/>
            </a:pPr>
            <a:r>
              <a:rPr lang="hu-HU" sz="1800" b="1" dirty="0" err="1">
                <a:solidFill>
                  <a:srgbClr val="000000"/>
                </a:solidFill>
                <a:latin typeface="Open Sans" panose="020B0606030504020204" pitchFamily="34" charset="0"/>
              </a:rPr>
              <a:t>Article</a:t>
            </a:r>
            <a:r>
              <a:rPr lang="hu-HU" sz="1800" b="1" dirty="0">
                <a:solidFill>
                  <a:srgbClr val="000000"/>
                </a:solidFill>
                <a:latin typeface="Open Sans" panose="020B0606030504020204" pitchFamily="34" charset="0"/>
              </a:rPr>
              <a:t> 50 TEU must be </a:t>
            </a:r>
            <a:r>
              <a:rPr lang="hu-HU" sz="1800" b="1" dirty="0" err="1">
                <a:solidFill>
                  <a:srgbClr val="000000"/>
                </a:solidFill>
                <a:latin typeface="Open Sans" panose="020B0606030504020204" pitchFamily="34" charset="0"/>
              </a:rPr>
              <a:t>interpreted</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meaning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mere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notification</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by</a:t>
            </a:r>
            <a:r>
              <a:rPr lang="hu-HU" sz="1800" b="1" dirty="0">
                <a:solidFill>
                  <a:srgbClr val="000000"/>
                </a:solidFill>
                <a:latin typeface="Open Sans" panose="020B0606030504020204" pitchFamily="34" charset="0"/>
              </a:rPr>
              <a:t> a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State</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its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intention</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withdraw</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from</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European Union </a:t>
            </a:r>
            <a:r>
              <a:rPr lang="hu-HU" sz="1800" b="1" dirty="0" err="1">
                <a:solidFill>
                  <a:srgbClr val="000000"/>
                </a:solidFill>
                <a:latin typeface="Open Sans" panose="020B0606030504020204" pitchFamily="34" charset="0"/>
              </a:rPr>
              <a:t>does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not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have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consequence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in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event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State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issues</a:t>
            </a:r>
            <a:r>
              <a:rPr lang="hu-HU" sz="1800" b="1" dirty="0">
                <a:solidFill>
                  <a:srgbClr val="000000"/>
                </a:solidFill>
                <a:latin typeface="Open Sans" panose="020B0606030504020204" pitchFamily="34" charset="0"/>
              </a:rPr>
              <a:t> a EAW </a:t>
            </a:r>
            <a:r>
              <a:rPr lang="hu-HU" sz="1800" b="1" dirty="0" err="1">
                <a:solidFill>
                  <a:srgbClr val="000000"/>
                </a:solidFill>
                <a:latin typeface="Open Sans" panose="020B0606030504020204" pitchFamily="34" charset="0"/>
              </a:rPr>
              <a:t>with</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respect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an </a:t>
            </a:r>
            <a:r>
              <a:rPr lang="hu-HU" sz="1800" b="1" dirty="0" err="1">
                <a:solidFill>
                  <a:srgbClr val="000000"/>
                </a:solidFill>
                <a:latin typeface="Open Sans" panose="020B0606030504020204" pitchFamily="34" charset="0"/>
              </a:rPr>
              <a:t>individual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executing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State</a:t>
            </a:r>
            <a:r>
              <a:rPr lang="hu-HU" sz="1800" b="1" dirty="0">
                <a:solidFill>
                  <a:srgbClr val="000000"/>
                </a:solidFill>
                <a:latin typeface="Open Sans" panose="020B0606030504020204" pitchFamily="34" charset="0"/>
              </a:rPr>
              <a:t> must </a:t>
            </a:r>
            <a:r>
              <a:rPr lang="hu-HU" sz="1800" b="1" dirty="0" err="1">
                <a:solidFill>
                  <a:srgbClr val="000000"/>
                </a:solidFill>
                <a:latin typeface="Open Sans" panose="020B0606030504020204" pitchFamily="34" charset="0"/>
              </a:rPr>
              <a:t>refuse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execute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European </a:t>
            </a:r>
            <a:r>
              <a:rPr lang="hu-HU" sz="1800" b="1" dirty="0" err="1">
                <a:solidFill>
                  <a:srgbClr val="000000"/>
                </a:solidFill>
                <a:latin typeface="Open Sans" panose="020B0606030504020204" pitchFamily="34" charset="0"/>
              </a:rPr>
              <a:t>arrest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warrant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or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postpone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its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execution</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pending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clarification</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law</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will</a:t>
            </a:r>
            <a:r>
              <a:rPr lang="hu-HU" sz="1800" b="1" dirty="0">
                <a:solidFill>
                  <a:srgbClr val="000000"/>
                </a:solidFill>
                <a:latin typeface="Open Sans" panose="020B0606030504020204" pitchFamily="34" charset="0"/>
              </a:rPr>
              <a:t> be </a:t>
            </a:r>
            <a:r>
              <a:rPr lang="hu-HU" sz="1800" b="1" dirty="0" err="1">
                <a:solidFill>
                  <a:srgbClr val="000000"/>
                </a:solidFill>
                <a:latin typeface="Open Sans" panose="020B0606030504020204" pitchFamily="34" charset="0"/>
              </a:rPr>
              <a:t>applicable</a:t>
            </a:r>
            <a:r>
              <a:rPr lang="hu-HU" sz="1800" b="1" dirty="0">
                <a:solidFill>
                  <a:srgbClr val="000000"/>
                </a:solidFill>
                <a:latin typeface="Open Sans" panose="020B0606030504020204" pitchFamily="34" charset="0"/>
              </a:rPr>
              <a:t> in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issuing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State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after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its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withdrawal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from</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European Union. In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absence</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substantial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grounds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believe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person</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who</a:t>
            </a:r>
            <a:r>
              <a:rPr lang="hu-HU" sz="1800" b="1" dirty="0">
                <a:solidFill>
                  <a:srgbClr val="000000"/>
                </a:solidFill>
                <a:latin typeface="Open Sans" panose="020B0606030504020204" pitchFamily="34" charset="0"/>
              </a:rPr>
              <a:t> is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subject</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European </a:t>
            </a:r>
            <a:r>
              <a:rPr lang="hu-HU" sz="1800" b="1" dirty="0" err="1">
                <a:solidFill>
                  <a:srgbClr val="000000"/>
                </a:solidFill>
                <a:latin typeface="Open Sans" panose="020B0606030504020204" pitchFamily="34" charset="0"/>
              </a:rPr>
              <a:t>arrest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warrant</a:t>
            </a:r>
            <a:r>
              <a:rPr lang="hu-HU" sz="1800" b="1" dirty="0">
                <a:solidFill>
                  <a:srgbClr val="000000"/>
                </a:solidFill>
                <a:latin typeface="Open Sans" panose="020B0606030504020204" pitchFamily="34" charset="0"/>
              </a:rPr>
              <a:t> is </a:t>
            </a:r>
            <a:r>
              <a:rPr lang="hu-HU" sz="1800" b="1" dirty="0" err="1">
                <a:solidFill>
                  <a:srgbClr val="000000"/>
                </a:solidFill>
                <a:latin typeface="Open Sans" panose="020B0606030504020204" pitchFamily="34" charset="0"/>
              </a:rPr>
              <a:t>at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risk</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being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deprived</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rights</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recognised</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by</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Charter of </a:t>
            </a:r>
            <a:r>
              <a:rPr lang="hu-HU" sz="1800" b="1" dirty="0" err="1">
                <a:solidFill>
                  <a:srgbClr val="000000"/>
                </a:solidFill>
                <a:latin typeface="Open Sans" panose="020B0606030504020204" pitchFamily="34" charset="0"/>
              </a:rPr>
              <a:t>Fundamental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Rights</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European Union and EAW Framework Decision </a:t>
            </a:r>
            <a:r>
              <a:rPr lang="hu-HU" sz="1800" b="1" dirty="0" err="1">
                <a:solidFill>
                  <a:srgbClr val="000000"/>
                </a:solidFill>
                <a:latin typeface="Open Sans" panose="020B0606030504020204" pitchFamily="34" charset="0"/>
              </a:rPr>
              <a:t>following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withdrawal</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from</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European Union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issuing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State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executing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State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cannot</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refuse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to</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execute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that</a:t>
            </a:r>
            <a:r>
              <a:rPr lang="hu-HU" sz="1800" b="1" dirty="0">
                <a:solidFill>
                  <a:srgbClr val="000000"/>
                </a:solidFill>
                <a:latin typeface="Open Sans" panose="020B0606030504020204" pitchFamily="34" charset="0"/>
              </a:rPr>
              <a:t> EAW </a:t>
            </a:r>
            <a:r>
              <a:rPr lang="hu-HU" sz="1800" b="1" dirty="0" err="1">
                <a:solidFill>
                  <a:srgbClr val="000000"/>
                </a:solidFill>
                <a:latin typeface="Open Sans" panose="020B0606030504020204" pitchFamily="34" charset="0"/>
              </a:rPr>
              <a:t>while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issuing</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State</a:t>
            </a:r>
            <a:r>
              <a:rPr lang="hu-HU" sz="1800" b="1" dirty="0">
                <a:solidFill>
                  <a:srgbClr val="000000"/>
                </a:solidFill>
                <a:latin typeface="Open Sans" panose="020B0606030504020204" pitchFamily="34" charset="0"/>
              </a:rPr>
              <a:t> </a:t>
            </a:r>
            <a:r>
              <a:rPr lang="hu-HU" sz="1800" b="1" dirty="0" err="1">
                <a:solidFill>
                  <a:srgbClr val="000000"/>
                </a:solidFill>
                <a:latin typeface="Open Sans" panose="020B0606030504020204" pitchFamily="34" charset="0"/>
              </a:rPr>
              <a:t>remains</a:t>
            </a:r>
            <a:r>
              <a:rPr lang="hu-HU" sz="1800" b="1" dirty="0">
                <a:solidFill>
                  <a:srgbClr val="000000"/>
                </a:solidFill>
                <a:latin typeface="Open Sans" panose="020B0606030504020204" pitchFamily="34" charset="0"/>
              </a:rPr>
              <a:t> a </a:t>
            </a:r>
            <a:r>
              <a:rPr lang="hu-HU" sz="1800" b="1" dirty="0" err="1">
                <a:solidFill>
                  <a:srgbClr val="000000"/>
                </a:solidFill>
                <a:latin typeface="Open Sans" panose="020B0606030504020204" pitchFamily="34" charset="0"/>
              </a:rPr>
              <a:t>member</a:t>
            </a:r>
            <a:r>
              <a:rPr lang="hu-HU" sz="1800" b="1" dirty="0">
                <a:solidFill>
                  <a:srgbClr val="000000"/>
                </a:solidFill>
                <a:latin typeface="Open Sans" panose="020B0606030504020204" pitchFamily="34" charset="0"/>
              </a:rPr>
              <a:t> of </a:t>
            </a:r>
            <a:r>
              <a:rPr lang="hu-HU" sz="1800" b="1" dirty="0" err="1">
                <a:solidFill>
                  <a:srgbClr val="000000"/>
                </a:solidFill>
                <a:latin typeface="Open Sans" panose="020B0606030504020204" pitchFamily="34" charset="0"/>
              </a:rPr>
              <a:t>the</a:t>
            </a:r>
            <a:r>
              <a:rPr lang="hu-HU" sz="1800" b="1" dirty="0">
                <a:solidFill>
                  <a:srgbClr val="000000"/>
                </a:solidFill>
                <a:latin typeface="Open Sans" panose="020B0606030504020204" pitchFamily="34" charset="0"/>
              </a:rPr>
              <a:t> European Union.</a:t>
            </a:r>
            <a:endParaRPr lang="hu-HU"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10075914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03FF7ED-1A3F-558D-1D0B-7B6FF7AB8E2D}"/>
              </a:ext>
            </a:extLst>
          </p:cNvPr>
          <p:cNvSpPr>
            <a:spLocks noGrp="1"/>
          </p:cNvSpPr>
          <p:nvPr>
            <p:ph type="title"/>
          </p:nvPr>
        </p:nvSpPr>
        <p:spPr/>
        <p:txBody>
          <a:bodyPr>
            <a:normAutofit fontScale="90000"/>
          </a:bodyPr>
          <a:lstStyle/>
          <a:p>
            <a:pPr>
              <a:spcAft>
                <a:spcPts val="900"/>
              </a:spcAft>
            </a:pPr>
            <a:br>
              <a:rPr lang="hu-HU" b="1" i="0" u="none" strike="noStrike" dirty="0">
                <a:solidFill>
                  <a:schemeClr val="accent5"/>
                </a:solidFill>
                <a:effectLst/>
                <a:latin typeface="Open Sans" panose="020B0606030504020204" pitchFamily="34" charset="0"/>
              </a:rPr>
            </a:br>
            <a:r>
              <a:rPr lang="hu-HU" b="1" i="0" u="none" strike="noStrike" dirty="0">
                <a:solidFill>
                  <a:schemeClr val="accent5"/>
                </a:solidFill>
                <a:effectLst/>
                <a:latin typeface="Open Sans" panose="020B0606030504020204" pitchFamily="34" charset="0"/>
              </a:rPr>
              <a:t>SN,</a:t>
            </a:r>
            <a:r>
              <a:rPr lang="hu-HU" b="1" dirty="0">
                <a:solidFill>
                  <a:schemeClr val="accent5"/>
                </a:solidFill>
                <a:latin typeface="Open Sans" panose="020B0606030504020204" pitchFamily="34" charset="0"/>
              </a:rPr>
              <a:t> </a:t>
            </a:r>
            <a:r>
              <a:rPr lang="hu-HU" b="1" i="0" u="none" strike="noStrike" dirty="0">
                <a:solidFill>
                  <a:schemeClr val="accent5"/>
                </a:solidFill>
                <a:effectLst/>
                <a:latin typeface="Open Sans" panose="020B0606030504020204" pitchFamily="34" charset="0"/>
              </a:rPr>
              <a:t>SD C‑479/21 PPU (2021)</a:t>
            </a:r>
            <a:br>
              <a:rPr lang="hu-HU" b="0" i="0" u="none" strike="noStrike" dirty="0">
                <a:solidFill>
                  <a:srgbClr val="000000"/>
                </a:solidFill>
                <a:effectLst/>
                <a:latin typeface="Open Sans" panose="020B0606030504020204" pitchFamily="34" charset="0"/>
              </a:rPr>
            </a:br>
            <a:endParaRPr lang="hu-HU" dirty="0"/>
          </a:p>
        </p:txBody>
      </p:sp>
      <p:sp>
        <p:nvSpPr>
          <p:cNvPr id="3" name="Tartalom helye 2">
            <a:extLst>
              <a:ext uri="{FF2B5EF4-FFF2-40B4-BE49-F238E27FC236}">
                <a16:creationId xmlns:a16="http://schemas.microsoft.com/office/drawing/2014/main" id="{36EC0A38-FE6D-BB1E-3325-37D70AC03362}"/>
              </a:ext>
            </a:extLst>
          </p:cNvPr>
          <p:cNvSpPr>
            <a:spLocks noGrp="1"/>
          </p:cNvSpPr>
          <p:nvPr>
            <p:ph idx="1"/>
          </p:nvPr>
        </p:nvSpPr>
        <p:spPr>
          <a:xfrm>
            <a:off x="395536" y="1700808"/>
            <a:ext cx="8280920" cy="4608512"/>
          </a:xfrm>
        </p:spPr>
        <p:txBody>
          <a:bodyPr>
            <a:normAutofit fontScale="92500"/>
          </a:bodyPr>
          <a:lstStyle/>
          <a:p>
            <a:pPr marL="270034" indent="0" algn="just">
              <a:spcAft>
                <a:spcPts val="900"/>
              </a:spcAft>
              <a:buNone/>
            </a:pPr>
            <a:r>
              <a:rPr lang="hu-HU" sz="2800" dirty="0">
                <a:solidFill>
                  <a:srgbClr val="000000"/>
                </a:solidFill>
                <a:latin typeface="Times New Roman" panose="02020603050405020304" pitchFamily="18" charset="0"/>
                <a:cs typeface="Times New Roman" panose="02020603050405020304" pitchFamily="18" charset="0"/>
              </a:rPr>
              <a:t>1) </a:t>
            </a:r>
            <a:r>
              <a:rPr lang="hu-HU" sz="2800" dirty="0" err="1">
                <a:solidFill>
                  <a:srgbClr val="000000"/>
                </a:solidFill>
                <a:latin typeface="Times New Roman" panose="02020603050405020304" pitchFamily="18" charset="0"/>
                <a:cs typeface="Times New Roman" panose="02020603050405020304" pitchFamily="18" charset="0"/>
              </a:rPr>
              <a:t>Can</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provisions</a:t>
            </a:r>
            <a:r>
              <a:rPr lang="hu-HU" sz="2800" dirty="0">
                <a:solidFill>
                  <a:srgbClr val="000000"/>
                </a:solidFill>
                <a:latin typeface="Times New Roman" panose="02020603050405020304" pitchFamily="18" charset="0"/>
                <a:cs typeface="Times New Roman" panose="02020603050405020304" pitchFamily="18" charset="0"/>
              </a:rPr>
              <a:t> of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Withdrawal</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Agreement</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which</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provide</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for</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continuance</a:t>
            </a:r>
            <a:r>
              <a:rPr lang="hu-HU" sz="2800" dirty="0">
                <a:solidFill>
                  <a:srgbClr val="000000"/>
                </a:solidFill>
                <a:latin typeface="Times New Roman" panose="02020603050405020304" pitchFamily="18" charset="0"/>
                <a:cs typeface="Times New Roman" panose="02020603050405020304" pitchFamily="18" charset="0"/>
              </a:rPr>
              <a:t> of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EAW </a:t>
            </a:r>
            <a:r>
              <a:rPr lang="hu-HU" sz="2800" dirty="0" err="1">
                <a:solidFill>
                  <a:srgbClr val="000000"/>
                </a:solidFill>
                <a:latin typeface="Times New Roman" panose="02020603050405020304" pitchFamily="18" charset="0"/>
                <a:cs typeface="Times New Roman" panose="02020603050405020304" pitchFamily="18" charset="0"/>
              </a:rPr>
              <a:t>regime</a:t>
            </a:r>
            <a:r>
              <a:rPr lang="hu-HU" sz="2800" dirty="0">
                <a:solidFill>
                  <a:srgbClr val="000000"/>
                </a:solidFill>
                <a:latin typeface="Times New Roman" panose="02020603050405020304" pitchFamily="18" charset="0"/>
                <a:cs typeface="Times New Roman" panose="02020603050405020304" pitchFamily="18" charset="0"/>
              </a:rPr>
              <a:t> in </a:t>
            </a:r>
            <a:r>
              <a:rPr lang="hu-HU" sz="2800" dirty="0" err="1">
                <a:solidFill>
                  <a:srgbClr val="000000"/>
                </a:solidFill>
                <a:latin typeface="Times New Roman" panose="02020603050405020304" pitchFamily="18" charset="0"/>
                <a:cs typeface="Times New Roman" panose="02020603050405020304" pitchFamily="18" charset="0"/>
              </a:rPr>
              <a:t>respect</a:t>
            </a:r>
            <a:r>
              <a:rPr lang="hu-HU" sz="2800" dirty="0">
                <a:solidFill>
                  <a:srgbClr val="000000"/>
                </a:solidFill>
                <a:latin typeface="Times New Roman" panose="02020603050405020304" pitchFamily="18" charset="0"/>
                <a:cs typeface="Times New Roman" panose="02020603050405020304" pitchFamily="18" charset="0"/>
              </a:rPr>
              <a:t> of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United </a:t>
            </a:r>
            <a:r>
              <a:rPr lang="hu-HU" sz="2800" dirty="0" err="1">
                <a:solidFill>
                  <a:srgbClr val="000000"/>
                </a:solidFill>
                <a:latin typeface="Times New Roman" panose="02020603050405020304" pitchFamily="18" charset="0"/>
                <a:cs typeface="Times New Roman" panose="02020603050405020304" pitchFamily="18" charset="0"/>
              </a:rPr>
              <a:t>Kingdom</a:t>
            </a:r>
            <a:r>
              <a:rPr lang="hu-HU" sz="2800" dirty="0">
                <a:solidFill>
                  <a:srgbClr val="00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during</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the</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transition</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period</a:t>
            </a:r>
            <a:r>
              <a:rPr lang="hu-HU" sz="2800" b="1" dirty="0">
                <a:solidFill>
                  <a:srgbClr val="FF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provided</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for</a:t>
            </a:r>
            <a:r>
              <a:rPr lang="hu-HU" sz="2800" dirty="0">
                <a:solidFill>
                  <a:srgbClr val="000000"/>
                </a:solidFill>
                <a:latin typeface="Times New Roman" panose="02020603050405020304" pitchFamily="18" charset="0"/>
                <a:cs typeface="Times New Roman" panose="02020603050405020304" pitchFamily="18" charset="0"/>
              </a:rPr>
              <a:t> in </a:t>
            </a:r>
            <a:r>
              <a:rPr lang="hu-HU" sz="2800" dirty="0" err="1">
                <a:solidFill>
                  <a:srgbClr val="000000"/>
                </a:solidFill>
                <a:latin typeface="Times New Roman" panose="02020603050405020304" pitchFamily="18" charset="0"/>
                <a:cs typeface="Times New Roman" panose="02020603050405020304" pitchFamily="18" charset="0"/>
              </a:rPr>
              <a:t>that</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agreement</a:t>
            </a:r>
            <a:r>
              <a:rPr lang="hu-HU" sz="2800" dirty="0">
                <a:solidFill>
                  <a:srgbClr val="000000"/>
                </a:solidFill>
                <a:latin typeface="Times New Roman" panose="02020603050405020304" pitchFamily="18" charset="0"/>
                <a:cs typeface="Times New Roman" panose="02020603050405020304" pitchFamily="18" charset="0"/>
              </a:rPr>
              <a:t>, be </a:t>
            </a:r>
            <a:r>
              <a:rPr lang="hu-HU" sz="2800" dirty="0" err="1">
                <a:solidFill>
                  <a:srgbClr val="000000"/>
                </a:solidFill>
                <a:latin typeface="Times New Roman" panose="02020603050405020304" pitchFamily="18" charset="0"/>
                <a:cs typeface="Times New Roman" panose="02020603050405020304" pitchFamily="18" charset="0"/>
              </a:rPr>
              <a:t>considered</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binding</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on</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Ireland</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having</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regard</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to</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its</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significant</a:t>
            </a:r>
            <a:r>
              <a:rPr lang="hu-HU" sz="2800" dirty="0">
                <a:solidFill>
                  <a:srgbClr val="000000"/>
                </a:solidFill>
                <a:latin typeface="Times New Roman" panose="02020603050405020304" pitchFamily="18" charset="0"/>
                <a:cs typeface="Times New Roman" panose="02020603050405020304" pitchFamily="18" charset="0"/>
              </a:rPr>
              <a:t> AFSJ </a:t>
            </a:r>
            <a:r>
              <a:rPr lang="hu-HU" sz="2800" dirty="0" err="1">
                <a:solidFill>
                  <a:srgbClr val="000000"/>
                </a:solidFill>
                <a:latin typeface="Times New Roman" panose="02020603050405020304" pitchFamily="18" charset="0"/>
                <a:cs typeface="Times New Roman" panose="02020603050405020304" pitchFamily="18" charset="0"/>
              </a:rPr>
              <a:t>content</a:t>
            </a:r>
            <a:r>
              <a:rPr lang="hu-HU" sz="2800" dirty="0">
                <a:solidFill>
                  <a:srgbClr val="000000"/>
                </a:solidFill>
                <a:latin typeface="Times New Roman" panose="02020603050405020304" pitchFamily="18" charset="0"/>
                <a:cs typeface="Times New Roman" panose="02020603050405020304" pitchFamily="18" charset="0"/>
              </a:rPr>
              <a:t>; and</a:t>
            </a:r>
          </a:p>
          <a:p>
            <a:pPr marL="270034" indent="0" algn="just">
              <a:spcAft>
                <a:spcPts val="900"/>
              </a:spcAft>
              <a:buNone/>
            </a:pPr>
            <a:r>
              <a:rPr lang="hu-HU" sz="2800" dirty="0">
                <a:solidFill>
                  <a:srgbClr val="000000"/>
                </a:solidFill>
                <a:latin typeface="Times New Roman" panose="02020603050405020304" pitchFamily="18" charset="0"/>
                <a:cs typeface="Times New Roman" panose="02020603050405020304" pitchFamily="18" charset="0"/>
              </a:rPr>
              <a:t>2) </a:t>
            </a:r>
            <a:r>
              <a:rPr lang="hu-HU" sz="2800" dirty="0" err="1">
                <a:solidFill>
                  <a:srgbClr val="000000"/>
                </a:solidFill>
                <a:latin typeface="Times New Roman" panose="02020603050405020304" pitchFamily="18" charset="0"/>
                <a:cs typeface="Times New Roman" panose="02020603050405020304" pitchFamily="18" charset="0"/>
              </a:rPr>
              <a:t>Can</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provisions</a:t>
            </a:r>
            <a:r>
              <a:rPr lang="hu-HU" sz="2800" dirty="0">
                <a:solidFill>
                  <a:srgbClr val="000000"/>
                </a:solidFill>
                <a:latin typeface="Times New Roman" panose="02020603050405020304" pitchFamily="18" charset="0"/>
                <a:cs typeface="Times New Roman" panose="02020603050405020304" pitchFamily="18" charset="0"/>
              </a:rPr>
              <a:t> of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Trade and Co-</a:t>
            </a:r>
            <a:r>
              <a:rPr lang="hu-HU" sz="2800" dirty="0" err="1">
                <a:solidFill>
                  <a:srgbClr val="000000"/>
                </a:solidFill>
                <a:latin typeface="Times New Roman" panose="02020603050405020304" pitchFamily="18" charset="0"/>
                <a:cs typeface="Times New Roman" panose="02020603050405020304" pitchFamily="18" charset="0"/>
              </a:rPr>
              <a:t>operation</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Agreement</a:t>
            </a:r>
            <a:r>
              <a:rPr lang="hu-HU" sz="2800" dirty="0">
                <a:solidFill>
                  <a:srgbClr val="000000"/>
                </a:solidFill>
                <a:latin typeface="Times New Roman" panose="02020603050405020304" pitchFamily="18" charset="0"/>
                <a:cs typeface="Times New Roman" panose="02020603050405020304" pitchFamily="18" charset="0"/>
              </a:rPr>
              <a:t> [TCA] </a:t>
            </a:r>
            <a:r>
              <a:rPr lang="hu-HU" sz="2800" dirty="0" err="1">
                <a:solidFill>
                  <a:srgbClr val="000000"/>
                </a:solidFill>
                <a:latin typeface="Times New Roman" panose="02020603050405020304" pitchFamily="18" charset="0"/>
                <a:cs typeface="Times New Roman" panose="02020603050405020304" pitchFamily="18" charset="0"/>
              </a:rPr>
              <a:t>which</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provide</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for</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continuance</a:t>
            </a:r>
            <a:r>
              <a:rPr lang="hu-HU" sz="2800" dirty="0">
                <a:solidFill>
                  <a:srgbClr val="000000"/>
                </a:solidFill>
                <a:latin typeface="Times New Roman" panose="02020603050405020304" pitchFamily="18" charset="0"/>
                <a:cs typeface="Times New Roman" panose="02020603050405020304" pitchFamily="18" charset="0"/>
              </a:rPr>
              <a:t> of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EAW </a:t>
            </a:r>
            <a:r>
              <a:rPr lang="hu-HU" sz="2800" dirty="0" err="1">
                <a:solidFill>
                  <a:srgbClr val="000000"/>
                </a:solidFill>
                <a:latin typeface="Times New Roman" panose="02020603050405020304" pitchFamily="18" charset="0"/>
                <a:cs typeface="Times New Roman" panose="02020603050405020304" pitchFamily="18" charset="0"/>
              </a:rPr>
              <a:t>regime</a:t>
            </a:r>
            <a:r>
              <a:rPr lang="hu-HU" sz="2800" dirty="0">
                <a:solidFill>
                  <a:srgbClr val="000000"/>
                </a:solidFill>
                <a:latin typeface="Times New Roman" panose="02020603050405020304" pitchFamily="18" charset="0"/>
                <a:cs typeface="Times New Roman" panose="02020603050405020304" pitchFamily="18" charset="0"/>
              </a:rPr>
              <a:t> in </a:t>
            </a:r>
            <a:r>
              <a:rPr lang="hu-HU" sz="2800" dirty="0" err="1">
                <a:solidFill>
                  <a:srgbClr val="000000"/>
                </a:solidFill>
                <a:latin typeface="Times New Roman" panose="02020603050405020304" pitchFamily="18" charset="0"/>
                <a:cs typeface="Times New Roman" panose="02020603050405020304" pitchFamily="18" charset="0"/>
              </a:rPr>
              <a:t>respect</a:t>
            </a:r>
            <a:r>
              <a:rPr lang="hu-HU" sz="2800" dirty="0">
                <a:solidFill>
                  <a:srgbClr val="000000"/>
                </a:solidFill>
                <a:latin typeface="Times New Roman" panose="02020603050405020304" pitchFamily="18" charset="0"/>
                <a:cs typeface="Times New Roman" panose="02020603050405020304" pitchFamily="18" charset="0"/>
              </a:rPr>
              <a:t> of </a:t>
            </a:r>
            <a:r>
              <a:rPr lang="hu-HU" sz="2800" dirty="0" err="1">
                <a:solidFill>
                  <a:srgbClr val="000000"/>
                </a:solidFill>
                <a:latin typeface="Times New Roman" panose="02020603050405020304" pitchFamily="18" charset="0"/>
                <a:cs typeface="Times New Roman" panose="02020603050405020304" pitchFamily="18" charset="0"/>
              </a:rPr>
              <a:t>the</a:t>
            </a:r>
            <a:r>
              <a:rPr lang="hu-HU" sz="2800" dirty="0">
                <a:solidFill>
                  <a:srgbClr val="000000"/>
                </a:solidFill>
                <a:latin typeface="Times New Roman" panose="02020603050405020304" pitchFamily="18" charset="0"/>
                <a:cs typeface="Times New Roman" panose="02020603050405020304" pitchFamily="18" charset="0"/>
              </a:rPr>
              <a:t> United </a:t>
            </a:r>
            <a:r>
              <a:rPr lang="hu-HU" sz="2800" dirty="0" err="1">
                <a:solidFill>
                  <a:srgbClr val="000000"/>
                </a:solidFill>
                <a:latin typeface="Times New Roman" panose="02020603050405020304" pitchFamily="18" charset="0"/>
                <a:cs typeface="Times New Roman" panose="02020603050405020304" pitchFamily="18" charset="0"/>
              </a:rPr>
              <a:t>Kingdom</a:t>
            </a:r>
            <a:r>
              <a:rPr lang="hu-HU" sz="2800" dirty="0">
                <a:solidFill>
                  <a:srgbClr val="00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after</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the</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relevant</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transition</a:t>
            </a:r>
            <a:r>
              <a:rPr lang="hu-HU" sz="2800" b="1" dirty="0">
                <a:solidFill>
                  <a:srgbClr val="FF0000"/>
                </a:solidFill>
                <a:latin typeface="Times New Roman" panose="02020603050405020304" pitchFamily="18" charset="0"/>
                <a:cs typeface="Times New Roman" panose="02020603050405020304" pitchFamily="18" charset="0"/>
              </a:rPr>
              <a:t> </a:t>
            </a:r>
            <a:r>
              <a:rPr lang="hu-HU" sz="2800" b="1" dirty="0" err="1">
                <a:solidFill>
                  <a:srgbClr val="FF0000"/>
                </a:solidFill>
                <a:latin typeface="Times New Roman" panose="02020603050405020304" pitchFamily="18" charset="0"/>
                <a:cs typeface="Times New Roman" panose="02020603050405020304" pitchFamily="18" charset="0"/>
              </a:rPr>
              <a:t>pe</a:t>
            </a:r>
            <a:r>
              <a:rPr lang="hu-HU" sz="2800" b="1" dirty="0" err="1">
                <a:solidFill>
                  <a:srgbClr val="000000"/>
                </a:solidFill>
                <a:latin typeface="Times New Roman" panose="02020603050405020304" pitchFamily="18" charset="0"/>
                <a:cs typeface="Times New Roman" panose="02020603050405020304" pitchFamily="18" charset="0"/>
              </a:rPr>
              <a:t>riod</a:t>
            </a:r>
            <a:r>
              <a:rPr lang="hu-HU" sz="2800" dirty="0">
                <a:solidFill>
                  <a:srgbClr val="000000"/>
                </a:solidFill>
                <a:latin typeface="Times New Roman" panose="02020603050405020304" pitchFamily="18" charset="0"/>
                <a:cs typeface="Times New Roman" panose="02020603050405020304" pitchFamily="18" charset="0"/>
              </a:rPr>
              <a:t>, be </a:t>
            </a:r>
            <a:r>
              <a:rPr lang="hu-HU" sz="2800" dirty="0" err="1">
                <a:solidFill>
                  <a:srgbClr val="000000"/>
                </a:solidFill>
                <a:latin typeface="Times New Roman" panose="02020603050405020304" pitchFamily="18" charset="0"/>
                <a:cs typeface="Times New Roman" panose="02020603050405020304" pitchFamily="18" charset="0"/>
              </a:rPr>
              <a:t>considered</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binding</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on</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Ireland</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having</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regard</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to</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its</a:t>
            </a:r>
            <a:r>
              <a:rPr lang="hu-HU" sz="2800" dirty="0">
                <a:solidFill>
                  <a:srgbClr val="000000"/>
                </a:solidFill>
                <a:latin typeface="Times New Roman" panose="02020603050405020304" pitchFamily="18" charset="0"/>
                <a:cs typeface="Times New Roman" panose="02020603050405020304" pitchFamily="18" charset="0"/>
              </a:rPr>
              <a:t> </a:t>
            </a:r>
            <a:r>
              <a:rPr lang="hu-HU" sz="2800" dirty="0" err="1">
                <a:solidFill>
                  <a:srgbClr val="000000"/>
                </a:solidFill>
                <a:latin typeface="Times New Roman" panose="02020603050405020304" pitchFamily="18" charset="0"/>
                <a:cs typeface="Times New Roman" panose="02020603050405020304" pitchFamily="18" charset="0"/>
              </a:rPr>
              <a:t>significant</a:t>
            </a:r>
            <a:r>
              <a:rPr lang="hu-HU" sz="2800" dirty="0">
                <a:solidFill>
                  <a:srgbClr val="000000"/>
                </a:solidFill>
                <a:latin typeface="Times New Roman" panose="02020603050405020304" pitchFamily="18" charset="0"/>
                <a:cs typeface="Times New Roman" panose="02020603050405020304" pitchFamily="18" charset="0"/>
              </a:rPr>
              <a:t> AFSJ </a:t>
            </a:r>
            <a:r>
              <a:rPr lang="hu-HU" sz="2800" dirty="0" err="1">
                <a:solidFill>
                  <a:srgbClr val="000000"/>
                </a:solidFill>
                <a:latin typeface="Times New Roman" panose="02020603050405020304" pitchFamily="18" charset="0"/>
                <a:cs typeface="Times New Roman" panose="02020603050405020304" pitchFamily="18" charset="0"/>
              </a:rPr>
              <a:t>content</a:t>
            </a:r>
            <a:r>
              <a:rPr lang="hu-HU" sz="2800" dirty="0">
                <a:solidFill>
                  <a:srgbClr val="000000"/>
                </a:solidFill>
                <a:latin typeface="Times New Roman" panose="02020603050405020304" pitchFamily="18" charset="0"/>
                <a:cs typeface="Times New Roman" panose="02020603050405020304" pitchFamily="18" charset="0"/>
              </a:rPr>
              <a:t>?’</a:t>
            </a:r>
          </a:p>
          <a:p>
            <a:pPr marL="270034" indent="0" algn="just">
              <a:spcAft>
                <a:spcPts val="900"/>
              </a:spcAft>
              <a:buNone/>
            </a:pPr>
            <a:endParaRPr lang="hu-HU" sz="2100" dirty="0">
              <a:solidFill>
                <a:srgbClr val="000000"/>
              </a:solidFill>
              <a:latin typeface="Times New Roman" panose="02020603050405020304" pitchFamily="18" charset="0"/>
              <a:cs typeface="Times New Roman" panose="02020603050405020304" pitchFamily="18" charset="0"/>
            </a:endParaRPr>
          </a:p>
          <a:p>
            <a:pPr marL="270034" indent="0" algn="just">
              <a:spcAft>
                <a:spcPts val="900"/>
              </a:spcAft>
              <a:buNone/>
            </a:pPr>
            <a:endParaRPr lang="hu-HU" sz="2100" dirty="0">
              <a:solidFill>
                <a:srgbClr val="000000"/>
              </a:solidFill>
              <a:latin typeface="Times New Roman" panose="02020603050405020304" pitchFamily="18" charset="0"/>
              <a:cs typeface="Times New Roman" panose="02020603050405020304" pitchFamily="18" charset="0"/>
            </a:endParaRPr>
          </a:p>
          <a:p>
            <a:pPr marL="270034" indent="0" algn="just">
              <a:spcAft>
                <a:spcPts val="900"/>
              </a:spcAft>
              <a:buNone/>
            </a:pPr>
            <a:endParaRPr lang="hu-HU"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7218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00E0188-8CE6-A483-9EDC-A80E2096B083}"/>
              </a:ext>
            </a:extLst>
          </p:cNvPr>
          <p:cNvSpPr>
            <a:spLocks noGrp="1"/>
          </p:cNvSpPr>
          <p:nvPr>
            <p:ph idx="1"/>
          </p:nvPr>
        </p:nvSpPr>
        <p:spPr>
          <a:xfrm>
            <a:off x="611560" y="620688"/>
            <a:ext cx="7776864" cy="5760640"/>
          </a:xfrm>
        </p:spPr>
        <p:txBody>
          <a:bodyPr>
            <a:normAutofit/>
          </a:bodyPr>
          <a:lstStyle/>
          <a:p>
            <a:pPr marL="68580" indent="0">
              <a:buNone/>
            </a:pPr>
            <a:r>
              <a:rPr lang="hu-HU" sz="2800" b="0" i="0" u="none" strike="noStrike" dirty="0">
                <a:solidFill>
                  <a:srgbClr val="006699"/>
                </a:solidFill>
                <a:effectLst/>
                <a:latin typeface="Open Sans" panose="020B0606030504020204" pitchFamily="34" charset="0"/>
              </a:rPr>
              <a:t>69</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Consequently</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the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rules</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set</a:t>
            </a:r>
            <a:r>
              <a:rPr lang="hu-HU" sz="2800" b="0" i="0" u="none" strike="noStrike" dirty="0">
                <a:solidFill>
                  <a:srgbClr val="000000"/>
                </a:solidFill>
                <a:effectLst/>
                <a:latin typeface="Open Sans" panose="020B0606030504020204" pitchFamily="34" charset="0"/>
              </a:rPr>
              <a:t> out in </a:t>
            </a:r>
            <a:r>
              <a:rPr lang="hu-HU" sz="2800" b="0" i="0" u="none" strike="noStrike" dirty="0" err="1">
                <a:solidFill>
                  <a:srgbClr val="000000"/>
                </a:solidFill>
                <a:effectLst/>
                <a:latin typeface="Open Sans" panose="020B0606030504020204" pitchFamily="34" charset="0"/>
              </a:rPr>
              <a:t>the</a:t>
            </a:r>
            <a:r>
              <a:rPr lang="hu-HU" sz="2800" b="0" i="0" u="none" strike="noStrike" dirty="0">
                <a:solidFill>
                  <a:srgbClr val="000000"/>
                </a:solidFill>
                <a:effectLst/>
                <a:latin typeface="Open Sans" panose="020B0606030504020204" pitchFamily="34" charset="0"/>
              </a:rPr>
              <a:t> TCA </a:t>
            </a:r>
            <a:r>
              <a:rPr lang="hu-HU" sz="2800" b="0" i="0" u="none" strike="noStrike" dirty="0" err="1">
                <a:solidFill>
                  <a:srgbClr val="000000"/>
                </a:solidFill>
                <a:effectLst/>
                <a:latin typeface="Open Sans" panose="020B0606030504020204" pitchFamily="34" charset="0"/>
              </a:rPr>
              <a:t>concerning</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the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surrender</a:t>
            </a:r>
            <a:r>
              <a:rPr lang="hu-HU" sz="2800" b="0" i="0" u="none" strike="noStrike" dirty="0">
                <a:solidFill>
                  <a:srgbClr val="000000"/>
                </a:solidFill>
                <a:effectLst/>
                <a:latin typeface="Open Sans" panose="020B0606030504020204" pitchFamily="34" charset="0"/>
              </a:rPr>
              <a:t> of </a:t>
            </a:r>
            <a:r>
              <a:rPr lang="hu-HU" sz="2800" b="0" i="0" u="none" strike="noStrike" dirty="0" err="1">
                <a:solidFill>
                  <a:srgbClr val="000000"/>
                </a:solidFill>
                <a:effectLst/>
                <a:latin typeface="Open Sans" panose="020B0606030504020204" pitchFamily="34" charset="0"/>
              </a:rPr>
              <a:t>persons</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on</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the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basis</a:t>
            </a:r>
            <a:r>
              <a:rPr lang="hu-HU" sz="2800" b="0" i="0" u="none" strike="noStrike" dirty="0">
                <a:solidFill>
                  <a:srgbClr val="000000"/>
                </a:solidFill>
                <a:effectLst/>
                <a:latin typeface="Open Sans" panose="020B0606030504020204" pitchFamily="34" charset="0"/>
              </a:rPr>
              <a:t> of an </a:t>
            </a:r>
            <a:r>
              <a:rPr lang="hu-HU" sz="2800" b="0" i="0" u="none" strike="noStrike" dirty="0" err="1">
                <a:solidFill>
                  <a:srgbClr val="000000"/>
                </a:solidFill>
                <a:effectLst/>
                <a:latin typeface="Open Sans" panose="020B0606030504020204" pitchFamily="34" charset="0"/>
              </a:rPr>
              <a:t>arrest</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warrant</a:t>
            </a:r>
            <a:r>
              <a:rPr lang="hu-HU" sz="2800" b="0" i="0" u="none" strike="noStrike" dirty="0">
                <a:solidFill>
                  <a:srgbClr val="000000"/>
                </a:solidFill>
                <a:effectLst/>
                <a:latin typeface="Open Sans" panose="020B0606030504020204" pitchFamily="34" charset="0"/>
              </a:rPr>
              <a:t>, in </a:t>
            </a:r>
            <a:r>
              <a:rPr lang="hu-HU" sz="2800" b="0" i="0" u="none" strike="noStrike" dirty="0" err="1">
                <a:solidFill>
                  <a:srgbClr val="000000"/>
                </a:solidFill>
                <a:effectLst/>
                <a:latin typeface="Open Sans" panose="020B0606030504020204" pitchFamily="34" charset="0"/>
              </a:rPr>
              <a:t>particular</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Article</a:t>
            </a:r>
            <a:r>
              <a:rPr lang="hu-HU" sz="2800" b="0" i="0" u="none" strike="noStrike" dirty="0">
                <a:solidFill>
                  <a:srgbClr val="000000"/>
                </a:solidFill>
                <a:effectLst/>
                <a:latin typeface="Open Sans" panose="020B0606030504020204" pitchFamily="34" charset="0"/>
              </a:rPr>
              <a:t> 632 </a:t>
            </a:r>
            <a:r>
              <a:rPr lang="hu-HU" sz="2800" b="0" i="0" u="none" strike="noStrike" dirty="0" err="1">
                <a:solidFill>
                  <a:srgbClr val="000000"/>
                </a:solidFill>
                <a:effectLst/>
                <a:latin typeface="Open Sans" panose="020B0606030504020204" pitchFamily="34" charset="0"/>
              </a:rPr>
              <a:t>thereof</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relating</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to</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the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application</a:t>
            </a:r>
            <a:r>
              <a:rPr lang="hu-HU" sz="2800" b="0" i="0" u="none" strike="noStrike" dirty="0">
                <a:solidFill>
                  <a:srgbClr val="000000"/>
                </a:solidFill>
                <a:effectLst/>
                <a:latin typeface="Open Sans" panose="020B0606030504020204" pitchFamily="34" charset="0"/>
              </a:rPr>
              <a:t> of </a:t>
            </a:r>
            <a:r>
              <a:rPr lang="hu-HU" sz="2800" b="0" i="0" u="none" strike="noStrike" dirty="0" err="1">
                <a:solidFill>
                  <a:srgbClr val="000000"/>
                </a:solidFill>
                <a:effectLst/>
                <a:latin typeface="Open Sans" panose="020B0606030504020204" pitchFamily="34" charset="0"/>
              </a:rPr>
              <a:t>those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rules</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to</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existing</a:t>
            </a:r>
            <a:r>
              <a:rPr lang="hu-HU" sz="2800" b="0" i="0" u="none" strike="noStrike" dirty="0">
                <a:solidFill>
                  <a:srgbClr val="000000"/>
                </a:solidFill>
                <a:effectLst/>
                <a:latin typeface="Open Sans" panose="020B0606030504020204" pitchFamily="34" charset="0"/>
              </a:rPr>
              <a:t> European </a:t>
            </a:r>
            <a:r>
              <a:rPr lang="hu-HU" sz="2800" b="0" i="0" u="none" strike="noStrike" dirty="0" err="1">
                <a:solidFill>
                  <a:srgbClr val="000000"/>
                </a:solidFill>
                <a:effectLst/>
                <a:latin typeface="Open Sans" panose="020B0606030504020204" pitchFamily="34" charset="0"/>
              </a:rPr>
              <a:t>arrest</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warrants</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could</a:t>
            </a:r>
            <a:r>
              <a:rPr lang="hu-HU" sz="2800" b="0" i="0" u="none" strike="noStrike" dirty="0">
                <a:solidFill>
                  <a:srgbClr val="000000"/>
                </a:solidFill>
                <a:effectLst/>
                <a:latin typeface="Open Sans" panose="020B0606030504020204" pitchFamily="34" charset="0"/>
              </a:rPr>
              <a:t> be </a:t>
            </a:r>
            <a:r>
              <a:rPr lang="hu-HU" sz="2800" b="0" i="0" u="none" strike="noStrike" dirty="0" err="1">
                <a:solidFill>
                  <a:srgbClr val="000000"/>
                </a:solidFill>
                <a:effectLst/>
                <a:latin typeface="Open Sans" panose="020B0606030504020204" pitchFamily="34" charset="0"/>
              </a:rPr>
              <a:t>included</a:t>
            </a:r>
            <a:r>
              <a:rPr lang="hu-HU" sz="2800" b="0" i="0" u="none" strike="noStrike" dirty="0">
                <a:solidFill>
                  <a:srgbClr val="000000"/>
                </a:solidFill>
                <a:effectLst/>
                <a:latin typeface="Open Sans" panose="020B0606030504020204" pitchFamily="34" charset="0"/>
              </a:rPr>
              <a:t> in </a:t>
            </a:r>
            <a:r>
              <a:rPr lang="hu-HU" sz="2800" b="0" i="0" u="none" strike="noStrike" dirty="0" err="1">
                <a:solidFill>
                  <a:srgbClr val="000000"/>
                </a:solidFill>
                <a:effectLst/>
                <a:latin typeface="Open Sans" panose="020B0606030504020204" pitchFamily="34" charset="0"/>
              </a:rPr>
              <a:t>that</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agreement</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on</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the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basis</a:t>
            </a:r>
            <a:r>
              <a:rPr lang="hu-HU" sz="2800" b="0" i="0" u="none" strike="noStrike" dirty="0">
                <a:solidFill>
                  <a:srgbClr val="000000"/>
                </a:solidFill>
                <a:effectLst/>
                <a:latin typeface="Open Sans" panose="020B0606030504020204" pitchFamily="34" charset="0"/>
              </a:rPr>
              <a:t> of </a:t>
            </a:r>
            <a:r>
              <a:rPr lang="hu-HU" sz="2800" b="0" i="0" u="none" strike="noStrike" dirty="0" err="1">
                <a:solidFill>
                  <a:srgbClr val="000000"/>
                </a:solidFill>
                <a:effectLst/>
                <a:latin typeface="Open Sans" panose="020B0606030504020204" pitchFamily="34" charset="0"/>
              </a:rPr>
              <a:t>Article</a:t>
            </a:r>
            <a:r>
              <a:rPr lang="hu-HU" sz="2800" b="0" i="0" u="none" strike="noStrike" dirty="0">
                <a:solidFill>
                  <a:srgbClr val="000000"/>
                </a:solidFill>
                <a:effectLst/>
                <a:latin typeface="Open Sans" panose="020B0606030504020204" pitchFamily="34" charset="0"/>
              </a:rPr>
              <a:t> 217 TFEU </a:t>
            </a:r>
            <a:r>
              <a:rPr lang="hu-HU" sz="2800" b="0" i="0" u="none" strike="noStrike" dirty="0" err="1">
                <a:solidFill>
                  <a:srgbClr val="000000"/>
                </a:solidFill>
                <a:effectLst/>
                <a:latin typeface="Open Sans" panose="020B0606030504020204" pitchFamily="34" charset="0"/>
              </a:rPr>
              <a:t>alone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without</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the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provisions</a:t>
            </a:r>
            <a:r>
              <a:rPr lang="hu-HU" sz="2800" b="0" i="0" u="none" strike="noStrike" dirty="0">
                <a:solidFill>
                  <a:srgbClr val="000000"/>
                </a:solidFill>
                <a:effectLst/>
                <a:latin typeface="Open Sans" panose="020B0606030504020204" pitchFamily="34" charset="0"/>
              </a:rPr>
              <a:t> of </a:t>
            </a:r>
            <a:r>
              <a:rPr lang="hu-HU" sz="2800" b="0" i="0" u="none" strike="noStrike" dirty="0" err="1">
                <a:solidFill>
                  <a:srgbClr val="000000"/>
                </a:solidFill>
                <a:effectLst/>
                <a:latin typeface="Open Sans" panose="020B0606030504020204" pitchFamily="34" charset="0"/>
              </a:rPr>
              <a:t>Protocol</a:t>
            </a:r>
            <a:r>
              <a:rPr lang="hu-HU" sz="2800" b="0" i="0" u="none" strike="noStrike" dirty="0">
                <a:solidFill>
                  <a:srgbClr val="000000"/>
                </a:solidFill>
                <a:effectLst/>
                <a:latin typeface="Open Sans" panose="020B0606030504020204" pitchFamily="34" charset="0"/>
              </a:rPr>
              <a:t> (No 21) </a:t>
            </a:r>
            <a:r>
              <a:rPr lang="hu-HU" sz="2800" b="0" i="0" u="none" strike="noStrike" dirty="0" err="1">
                <a:solidFill>
                  <a:srgbClr val="000000"/>
                </a:solidFill>
                <a:effectLst/>
                <a:latin typeface="Open Sans" panose="020B0606030504020204" pitchFamily="34" charset="0"/>
              </a:rPr>
              <a:t>being</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applicable</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to</a:t>
            </a:r>
            <a:r>
              <a:rPr lang="hu-HU" sz="2800" b="0" i="0" u="none" strike="noStrike" dirty="0">
                <a:solidFill>
                  <a:srgbClr val="000000"/>
                </a:solidFill>
                <a:effectLst/>
                <a:latin typeface="Open Sans" panose="020B0606030504020204" pitchFamily="34" charset="0"/>
              </a:rPr>
              <a:t> </a:t>
            </a:r>
            <a:r>
              <a:rPr lang="hu-HU" sz="2800" b="0" i="0" u="none" strike="noStrike" dirty="0" err="1">
                <a:solidFill>
                  <a:srgbClr val="000000"/>
                </a:solidFill>
                <a:effectLst/>
                <a:latin typeface="Open Sans" panose="020B0606030504020204" pitchFamily="34" charset="0"/>
              </a:rPr>
              <a:t>them</a:t>
            </a:r>
            <a:r>
              <a:rPr lang="hu-HU" sz="2800" b="0" i="0" u="none" strike="noStrike" dirty="0">
                <a:solidFill>
                  <a:srgbClr val="000000"/>
                </a:solidFill>
                <a:effectLst/>
                <a:latin typeface="Open Sans" panose="020B0606030504020204" pitchFamily="34" charset="0"/>
              </a:rPr>
              <a:t>.</a:t>
            </a:r>
            <a:endParaRPr lang="en-GB" sz="2800" dirty="0"/>
          </a:p>
        </p:txBody>
      </p:sp>
    </p:spTree>
    <p:extLst>
      <p:ext uri="{BB962C8B-B14F-4D97-AF65-F5344CB8AC3E}">
        <p14:creationId xmlns:p14="http://schemas.microsoft.com/office/powerpoint/2010/main" val="2990619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BDF622-143C-13CA-38D8-55C84C5D584A}"/>
              </a:ext>
            </a:extLst>
          </p:cNvPr>
          <p:cNvSpPr>
            <a:spLocks noGrp="1"/>
          </p:cNvSpPr>
          <p:nvPr>
            <p:ph type="title"/>
          </p:nvPr>
        </p:nvSpPr>
        <p:spPr>
          <a:xfrm>
            <a:off x="539552" y="404664"/>
            <a:ext cx="8064896" cy="2232248"/>
          </a:xfrm>
        </p:spPr>
        <p:txBody>
          <a:bodyPr>
            <a:noAutofit/>
          </a:bodyPr>
          <a:lstStyle/>
          <a:p>
            <a:r>
              <a:rPr lang="hu-HU" sz="2800" b="1" dirty="0">
                <a:solidFill>
                  <a:srgbClr val="FF0000"/>
                </a:solidFill>
                <a:highlight>
                  <a:srgbClr val="FFFF00"/>
                </a:highlight>
              </a:rPr>
              <a:t>T</a:t>
            </a:r>
            <a:r>
              <a:rPr lang="en-US" sz="2800" b="1" dirty="0">
                <a:solidFill>
                  <a:srgbClr val="FF0000"/>
                </a:solidFill>
                <a:highlight>
                  <a:srgbClr val="FFFF00"/>
                </a:highlight>
              </a:rPr>
              <a:t>HE SUPREME COURTS:AP:IE:2022:000129High Court Record No.: 2021 No. 330 EXT[2024] IESC47</a:t>
            </a:r>
            <a:br>
              <a:rPr lang="hu-HU" sz="2800" b="1" dirty="0">
                <a:solidFill>
                  <a:srgbClr val="FF0000"/>
                </a:solidFill>
                <a:highlight>
                  <a:srgbClr val="FFFF00"/>
                </a:highlight>
              </a:rPr>
            </a:br>
            <a:r>
              <a:rPr lang="en-US" sz="1800" b="1" dirty="0">
                <a:solidFill>
                  <a:srgbClr val="FF0000"/>
                </a:solidFill>
                <a:highlight>
                  <a:srgbClr val="FFFF00"/>
                </a:highlight>
              </a:rPr>
              <a:t>REQUEST FOR PRELIMINARY RULINGPURSUANT TO ARTICLE 267 OF THE TREATY ON THE FUNCTIONING OF THE EUROPEAN UNION</a:t>
            </a:r>
            <a:br>
              <a:rPr lang="en-US" sz="1800" b="1" dirty="0">
                <a:solidFill>
                  <a:srgbClr val="FF0000"/>
                </a:solidFill>
                <a:highlight>
                  <a:srgbClr val="FFFF00"/>
                </a:highlight>
              </a:rPr>
            </a:br>
            <a:endParaRPr lang="en-GB" sz="1800" b="1" dirty="0">
              <a:solidFill>
                <a:srgbClr val="FF0000"/>
              </a:solidFill>
              <a:highlight>
                <a:srgbClr val="FFFF00"/>
              </a:highlight>
            </a:endParaRPr>
          </a:p>
        </p:txBody>
      </p:sp>
      <p:sp>
        <p:nvSpPr>
          <p:cNvPr id="3" name="Tartalom helye 2">
            <a:extLst>
              <a:ext uri="{FF2B5EF4-FFF2-40B4-BE49-F238E27FC236}">
                <a16:creationId xmlns:a16="http://schemas.microsoft.com/office/drawing/2014/main" id="{83331B8D-1DFA-B9CB-6811-394798198344}"/>
              </a:ext>
            </a:extLst>
          </p:cNvPr>
          <p:cNvSpPr>
            <a:spLocks noGrp="1"/>
          </p:cNvSpPr>
          <p:nvPr>
            <p:ph idx="1"/>
          </p:nvPr>
        </p:nvSpPr>
        <p:spPr>
          <a:xfrm>
            <a:off x="539552" y="2420888"/>
            <a:ext cx="8064896" cy="4032448"/>
          </a:xfrm>
        </p:spPr>
        <p:txBody>
          <a:bodyPr>
            <a:normAutofit fontScale="70000" lnSpcReduction="20000"/>
          </a:bodyPr>
          <a:lstStyle/>
          <a:p>
            <a:pPr marL="68580" indent="0">
              <a:buNone/>
            </a:pPr>
            <a:r>
              <a:rPr lang="en-US" dirty="0"/>
              <a:t>The  United  Kingdom seeks  the  surrender  of  the  Appellant pursuant  toa  UK-EU Surrender Warrant dated 26 November 2021 issued under the Trade and Cooperation Agreement  between  the European  Union  and  the  United  Kingdom (“the  TCA”). Surrender is sought for the purposes of the </a:t>
            </a:r>
            <a:r>
              <a:rPr lang="en-US" dirty="0" err="1"/>
              <a:t>Appellant’sprosecution</a:t>
            </a:r>
            <a:r>
              <a:rPr lang="en-US" dirty="0"/>
              <a:t> for four offences: (1)  membership  of  a  proscribed  </a:t>
            </a:r>
            <a:r>
              <a:rPr lang="en-US" dirty="0" err="1"/>
              <a:t>organisation</a:t>
            </a:r>
            <a:r>
              <a:rPr lang="en-US" dirty="0"/>
              <a:t>,  </a:t>
            </a:r>
            <a:r>
              <a:rPr lang="en-US" dirty="0" err="1"/>
              <a:t>namely,the</a:t>
            </a:r>
            <a:r>
              <a:rPr lang="en-US" dirty="0"/>
              <a:t>  Irish  Republican  Army (which offence is punishable by imprisonment for a term not exceeding 10 years); (2)directing  the  activities  of  an  </a:t>
            </a:r>
            <a:r>
              <a:rPr lang="en-US" dirty="0" err="1"/>
              <a:t>organisation</a:t>
            </a:r>
            <a:r>
              <a:rPr lang="en-US" dirty="0"/>
              <a:t>  concerned  in  the  commission  of  acts  of terrorism(punishable  by  imprisonment  up  to  </a:t>
            </a:r>
            <a:r>
              <a:rPr lang="en-US" dirty="0" err="1"/>
              <a:t>lifeimprisonment</a:t>
            </a:r>
            <a:r>
              <a:rPr lang="en-US" dirty="0"/>
              <a:t>);  (3) conspiracy  to direct  the  activities  of  an  </a:t>
            </a:r>
            <a:r>
              <a:rPr lang="en-US" dirty="0" err="1"/>
              <a:t>organisation</a:t>
            </a:r>
            <a:r>
              <a:rPr lang="en-US" dirty="0"/>
              <a:t>  concerned  with  the  commission  of  acts  of terrorism(also punishable by up to life imprisonment) and (4)preparing to commit acts of terrorism(also punishable by up to life imprisonment). </a:t>
            </a:r>
          </a:p>
          <a:p>
            <a:pPr marL="68580" indent="0">
              <a:buNone/>
            </a:pPr>
            <a:r>
              <a:rPr lang="en-US" dirty="0"/>
              <a:t>These  offences are  alleged  to  have  been  committed  in  Northern  Ireland and  the Surrender  Warrant  is  based  on  four  arrest  warrants  issued  by  the  District  Judge (Magistrates’  Courts)Northern  Ireland.  The  offences  are  alleged  to  have  been committed between 18 and 20 July 2020.</a:t>
            </a:r>
            <a:endParaRPr lang="en-GB" dirty="0"/>
          </a:p>
        </p:txBody>
      </p:sp>
    </p:spTree>
    <p:extLst>
      <p:ext uri="{BB962C8B-B14F-4D97-AF65-F5344CB8AC3E}">
        <p14:creationId xmlns:p14="http://schemas.microsoft.com/office/powerpoint/2010/main" val="1356566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4FCB9B7-6B16-1D92-6B51-D0963AD1E135}"/>
              </a:ext>
            </a:extLst>
          </p:cNvPr>
          <p:cNvSpPr>
            <a:spLocks noGrp="1"/>
          </p:cNvSpPr>
          <p:nvPr>
            <p:ph idx="1"/>
          </p:nvPr>
        </p:nvSpPr>
        <p:spPr>
          <a:xfrm>
            <a:off x="539552" y="404664"/>
            <a:ext cx="7992888" cy="6048672"/>
          </a:xfrm>
        </p:spPr>
        <p:txBody>
          <a:bodyPr/>
          <a:lstStyle/>
          <a:p>
            <a:pPr marL="68580" indent="0">
              <a:buNone/>
            </a:pPr>
            <a:r>
              <a:rPr lang="en-US" b="1" dirty="0"/>
              <a:t>The Appellant </a:t>
            </a:r>
            <a:r>
              <a:rPr lang="en-US" b="1" dirty="0" err="1"/>
              <a:t>objectedto</a:t>
            </a:r>
            <a:r>
              <a:rPr lang="en-US" b="1" dirty="0"/>
              <a:t> his surrender. One of the grounds of objection was that his surrender would  violate  Article  7  of  the  European  Convention  on  Human  </a:t>
            </a:r>
            <a:r>
              <a:rPr lang="en-US" b="1" dirty="0" err="1"/>
              <a:t>Rights“ECHR</a:t>
            </a:r>
            <a:r>
              <a:rPr lang="en-US" b="1" dirty="0"/>
              <a:t>”). </a:t>
            </a:r>
            <a:r>
              <a:rPr lang="en-US" b="1" dirty="0" err="1"/>
              <a:t>Thatobjection</a:t>
            </a:r>
            <a:r>
              <a:rPr lang="en-US" b="1" dirty="0"/>
              <a:t> was based on changes to the law in Northern Ireland relating to the sentencing of persons convicted of terrorism </a:t>
            </a:r>
            <a:r>
              <a:rPr lang="en-US" b="1" dirty="0" err="1"/>
              <a:t>offencesand</a:t>
            </a:r>
            <a:r>
              <a:rPr lang="en-US" b="1" dirty="0"/>
              <a:t> </a:t>
            </a:r>
            <a:r>
              <a:rPr lang="en-US" b="1" dirty="0" err="1"/>
              <a:t>theregime</a:t>
            </a:r>
            <a:r>
              <a:rPr lang="en-US" b="1" dirty="0"/>
              <a:t> </a:t>
            </a:r>
            <a:r>
              <a:rPr lang="en-US" b="1" dirty="0" err="1"/>
              <a:t>governingtheir</a:t>
            </a:r>
            <a:r>
              <a:rPr lang="en-US" b="1" dirty="0"/>
              <a:t> release on </a:t>
            </a:r>
            <a:r>
              <a:rPr lang="en-US" b="1" dirty="0" err="1"/>
              <a:t>licence</a:t>
            </a:r>
            <a:r>
              <a:rPr lang="en-US" b="1" dirty="0"/>
              <a:t>. Those changes came into </a:t>
            </a:r>
            <a:r>
              <a:rPr lang="en-US" b="1" dirty="0" err="1"/>
              <a:t>effecton</a:t>
            </a:r>
            <a:r>
              <a:rPr lang="en-US" b="1" dirty="0"/>
              <a:t> 30 April 2021 </a:t>
            </a:r>
            <a:r>
              <a:rPr lang="en-US" b="1" dirty="0" err="1"/>
              <a:t>butapplyto</a:t>
            </a:r>
            <a:r>
              <a:rPr lang="en-US" b="1" dirty="0"/>
              <a:t> terrorism  offences  whenever  committed.  As  a  result  of  those  changes,  the  Appellant contended</a:t>
            </a:r>
            <a:r>
              <a:rPr lang="hu-HU" b="1" dirty="0"/>
              <a:t> </a:t>
            </a:r>
            <a:r>
              <a:rPr lang="en-US" b="1" dirty="0"/>
              <a:t>that,  in  the  event of  his  surrender  and  conviction</a:t>
            </a:r>
            <a:r>
              <a:rPr lang="hu-HU" b="1" dirty="0"/>
              <a:t> </a:t>
            </a:r>
            <a:r>
              <a:rPr lang="en-US" b="1" dirty="0"/>
              <a:t>for  any  of  the  offences</a:t>
            </a:r>
            <a:r>
              <a:rPr lang="hu-HU" b="1" dirty="0"/>
              <a:t> </a:t>
            </a:r>
            <a:r>
              <a:rPr lang="en-US" b="1" dirty="0"/>
              <a:t>alleged against him, a heavier penalty would be imposed on him than was applicable at the time of the</a:t>
            </a:r>
            <a:r>
              <a:rPr lang="hu-HU" b="1" dirty="0"/>
              <a:t> </a:t>
            </a:r>
            <a:r>
              <a:rPr lang="en-US" b="1" dirty="0"/>
              <a:t>alleged offending (July 2020)</a:t>
            </a:r>
            <a:endParaRPr lang="en-GB" b="1" dirty="0"/>
          </a:p>
        </p:txBody>
      </p:sp>
    </p:spTree>
    <p:extLst>
      <p:ext uri="{BB962C8B-B14F-4D97-AF65-F5344CB8AC3E}">
        <p14:creationId xmlns:p14="http://schemas.microsoft.com/office/powerpoint/2010/main" val="237558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836712"/>
            <a:ext cx="8229600" cy="5289451"/>
          </a:xfrm>
        </p:spPr>
        <p:txBody>
          <a:bodyPr>
            <a:noAutofit/>
          </a:bodyPr>
          <a:lstStyle/>
          <a:p>
            <a:pPr marL="0" indent="0">
              <a:buNone/>
            </a:pPr>
            <a:r>
              <a:rPr lang="en-US" sz="3200" b="1"/>
              <a:t>The first TREVI meeting at the level of senior officials was held in Rome (famous </a:t>
            </a:r>
            <a:r>
              <a:rPr lang="en-US" sz="3200" b="1" err="1"/>
              <a:t>Trevi</a:t>
            </a:r>
            <a:r>
              <a:rPr lang="en-US" sz="3200" b="1"/>
              <a:t> Fountain)</a:t>
            </a:r>
            <a:endParaRPr lang="hu-HU" sz="3200" b="1"/>
          </a:p>
          <a:p>
            <a:pPr marL="0" indent="0">
              <a:buNone/>
            </a:pPr>
            <a:endParaRPr lang="hu-HU" sz="3200" b="1"/>
          </a:p>
          <a:p>
            <a:pPr marL="0" indent="0">
              <a:buNone/>
            </a:pPr>
            <a:r>
              <a:rPr lang="en-US" sz="3200" b="1"/>
              <a:t>chaired by a Dutchman </a:t>
            </a:r>
            <a:r>
              <a:rPr lang="en-US" sz="3200" b="1" err="1"/>
              <a:t>Fonteijn</a:t>
            </a:r>
            <a:r>
              <a:rPr lang="en-US" sz="3200" b="1"/>
              <a:t> (which translates into English as fountain)</a:t>
            </a:r>
            <a:endParaRPr lang="hu-HU" sz="3200" b="1"/>
          </a:p>
          <a:p>
            <a:pPr marL="0" indent="0">
              <a:buNone/>
            </a:pPr>
            <a:endParaRPr lang="hu-HU" sz="3200" b="1"/>
          </a:p>
          <a:p>
            <a:pPr marL="0" indent="0">
              <a:buNone/>
            </a:pPr>
            <a:r>
              <a:rPr lang="en-US" sz="3200" b="1"/>
              <a:t>In some French textbooks it is sometimes noted that </a:t>
            </a:r>
            <a:r>
              <a:rPr lang="en-US" sz="3200" b="1" err="1"/>
              <a:t>TREVI</a:t>
            </a:r>
            <a:r>
              <a:rPr lang="en-US" sz="3200" b="1"/>
              <a:t> stands for </a:t>
            </a:r>
            <a:r>
              <a:rPr lang="en-US" sz="3200" b="1" i="1" err="1"/>
              <a:t>Terrorisme</a:t>
            </a:r>
            <a:r>
              <a:rPr lang="en-US" sz="3200" b="1" i="1"/>
              <a:t>, </a:t>
            </a:r>
            <a:r>
              <a:rPr lang="en-US" sz="3200" b="1" i="1" err="1"/>
              <a:t>Radicalisme</a:t>
            </a:r>
            <a:r>
              <a:rPr lang="en-US" sz="3200" b="1" i="1"/>
              <a:t>, </a:t>
            </a:r>
            <a:r>
              <a:rPr lang="en-US" sz="3200" b="1" i="1" err="1"/>
              <a:t>Extrémisme</a:t>
            </a:r>
            <a:r>
              <a:rPr lang="en-US" sz="3200" b="1" i="1"/>
              <a:t> et Violence </a:t>
            </a:r>
            <a:r>
              <a:rPr lang="en-US" sz="3200" b="1" i="1" err="1"/>
              <a:t>Internationale</a:t>
            </a:r>
            <a:r>
              <a:rPr lang="en-US" sz="3200" b="1"/>
              <a:t>.</a:t>
            </a:r>
            <a:endParaRPr lang="en-GB" sz="3200" b="1"/>
          </a:p>
        </p:txBody>
      </p:sp>
    </p:spTree>
    <p:extLst>
      <p:ext uri="{BB962C8B-B14F-4D97-AF65-F5344CB8AC3E}">
        <p14:creationId xmlns:p14="http://schemas.microsoft.com/office/powerpoint/2010/main" val="29787919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0EEB2D2-0374-3589-29D1-F8832BEB225B}"/>
              </a:ext>
            </a:extLst>
          </p:cNvPr>
          <p:cNvSpPr>
            <a:spLocks noGrp="1"/>
          </p:cNvSpPr>
          <p:nvPr>
            <p:ph idx="1"/>
          </p:nvPr>
        </p:nvSpPr>
        <p:spPr>
          <a:xfrm>
            <a:off x="539552" y="476672"/>
            <a:ext cx="8352928" cy="6120680"/>
          </a:xfrm>
        </p:spPr>
        <p:txBody>
          <a:bodyPr/>
          <a:lstStyle/>
          <a:p>
            <a:pPr marL="68580" indent="0">
              <a:buNone/>
            </a:pPr>
            <a:r>
              <a:rPr lang="en-US" dirty="0"/>
              <a:t>The Court refers the following question</a:t>
            </a:r>
            <a:r>
              <a:rPr lang="hu-HU" dirty="0"/>
              <a:t>:</a:t>
            </a:r>
          </a:p>
          <a:p>
            <a:pPr marL="68580" indent="0">
              <a:buNone/>
            </a:pPr>
            <a:r>
              <a:rPr lang="en-US" b="1" dirty="0">
                <a:solidFill>
                  <a:srgbClr val="FF0000"/>
                </a:solidFill>
                <a:highlight>
                  <a:srgbClr val="FFFF00"/>
                </a:highlight>
              </a:rPr>
              <a:t>Would  the  application,</a:t>
            </a:r>
            <a:r>
              <a:rPr lang="hu-HU" b="1" dirty="0">
                <a:solidFill>
                  <a:srgbClr val="FF0000"/>
                </a:solidFill>
                <a:highlight>
                  <a:srgbClr val="FFFF00"/>
                </a:highlight>
              </a:rPr>
              <a:t> </a:t>
            </a:r>
            <a:r>
              <a:rPr lang="en-US" b="1" dirty="0">
                <a:solidFill>
                  <a:srgbClr val="FF0000"/>
                </a:solidFill>
                <a:highlight>
                  <a:srgbClr val="FFFF00"/>
                </a:highlight>
              </a:rPr>
              <a:t>to a  person  convicted  of  an  offence</a:t>
            </a:r>
            <a:r>
              <a:rPr lang="hu-HU" b="1" dirty="0">
                <a:solidFill>
                  <a:srgbClr val="FF0000"/>
                </a:solidFill>
                <a:highlight>
                  <a:srgbClr val="FFFF00"/>
                </a:highlight>
              </a:rPr>
              <a:t> </a:t>
            </a:r>
            <a:r>
              <a:rPr lang="en-US" b="1" dirty="0">
                <a:solidFill>
                  <a:srgbClr val="FF0000"/>
                </a:solidFill>
                <a:highlight>
                  <a:srgbClr val="FFFF00"/>
                </a:highlight>
              </a:rPr>
              <a:t>or  offences  and sentenced to a determinate sentence(s), of amended rules having the effect </a:t>
            </a:r>
            <a:r>
              <a:rPr lang="en-US" b="1" dirty="0" err="1">
                <a:solidFill>
                  <a:srgbClr val="FF0000"/>
                </a:solidFill>
                <a:highlight>
                  <a:srgbClr val="FFFF00"/>
                </a:highlight>
              </a:rPr>
              <a:t>tha</a:t>
            </a:r>
            <a:r>
              <a:rPr lang="hu-HU" b="1" dirty="0">
                <a:solidFill>
                  <a:srgbClr val="FF0000"/>
                </a:solidFill>
                <a:highlight>
                  <a:srgbClr val="FFFF00"/>
                </a:highlight>
              </a:rPr>
              <a:t>t </a:t>
            </a:r>
            <a:r>
              <a:rPr lang="en-US" b="1" dirty="0">
                <a:solidFill>
                  <a:srgbClr val="FF0000"/>
                </a:solidFill>
                <a:highlight>
                  <a:srgbClr val="FFFF00"/>
                </a:highlight>
              </a:rPr>
              <a:t>he or she will have to serve at least </a:t>
            </a:r>
            <a:r>
              <a:rPr lang="en-US" b="1" dirty="0">
                <a:solidFill>
                  <a:srgbClr val="00B0F0"/>
                </a:solidFill>
                <a:highlight>
                  <a:srgbClr val="FFFF00"/>
                </a:highlight>
              </a:rPr>
              <a:t>two-thirds</a:t>
            </a:r>
            <a:r>
              <a:rPr lang="en-US" b="1" dirty="0">
                <a:solidFill>
                  <a:srgbClr val="FF0000"/>
                </a:solidFill>
                <a:highlight>
                  <a:srgbClr val="FFFF00"/>
                </a:highlight>
              </a:rPr>
              <a:t> of such sentence and then will have only a   conditional   right   to   release   on   </a:t>
            </a:r>
            <a:r>
              <a:rPr lang="en-US" b="1" dirty="0" err="1">
                <a:solidFill>
                  <a:srgbClr val="FF0000"/>
                </a:solidFill>
                <a:highlight>
                  <a:srgbClr val="FFFF00"/>
                </a:highlight>
              </a:rPr>
              <a:t>licence</a:t>
            </a:r>
            <a:r>
              <a:rPr lang="en-US" b="1" dirty="0">
                <a:solidFill>
                  <a:srgbClr val="FF0000"/>
                </a:solidFill>
                <a:highlight>
                  <a:srgbClr val="FFFF00"/>
                </a:highlight>
              </a:rPr>
              <a:t>   </a:t>
            </a:r>
            <a:r>
              <a:rPr lang="en-US" b="1" dirty="0">
                <a:solidFill>
                  <a:srgbClr val="00B0F0"/>
                </a:solidFill>
                <a:highlight>
                  <a:srgbClr val="FFFF00"/>
                </a:highlight>
              </a:rPr>
              <a:t>dependent   on   an   assessment   of dangerousness</a:t>
            </a:r>
            <a:r>
              <a:rPr lang="en-US" b="1" dirty="0">
                <a:solidFill>
                  <a:srgbClr val="FF0000"/>
                </a:solidFill>
                <a:highlight>
                  <a:srgbClr val="FFFF00"/>
                </a:highlight>
              </a:rPr>
              <a:t>,  whereas  under  the</a:t>
            </a:r>
            <a:r>
              <a:rPr lang="hu-HU" b="1" dirty="0">
                <a:solidFill>
                  <a:srgbClr val="FF0000"/>
                </a:solidFill>
                <a:highlight>
                  <a:srgbClr val="FFFF00"/>
                </a:highlight>
              </a:rPr>
              <a:t> </a:t>
            </a:r>
            <a:r>
              <a:rPr lang="en-US" b="1" dirty="0">
                <a:solidFill>
                  <a:srgbClr val="FF0000"/>
                </a:solidFill>
                <a:highlight>
                  <a:srgbClr val="FFFF00"/>
                </a:highlight>
              </a:rPr>
              <a:t>rules  applicable  at  the  time  of the</a:t>
            </a:r>
            <a:r>
              <a:rPr lang="hu-HU" b="1" dirty="0">
                <a:solidFill>
                  <a:srgbClr val="FF0000"/>
                </a:solidFill>
                <a:highlight>
                  <a:srgbClr val="FFFF00"/>
                </a:highlight>
              </a:rPr>
              <a:t> </a:t>
            </a:r>
            <a:r>
              <a:rPr lang="en-US" b="1" dirty="0">
                <a:solidFill>
                  <a:srgbClr val="FF0000"/>
                </a:solidFill>
                <a:highlight>
                  <a:srgbClr val="FFFF00"/>
                </a:highlight>
              </a:rPr>
              <a:t>alleged offences, that person</a:t>
            </a:r>
            <a:r>
              <a:rPr lang="hu-HU" b="1" dirty="0">
                <a:solidFill>
                  <a:srgbClr val="FF0000"/>
                </a:solidFill>
                <a:highlight>
                  <a:srgbClr val="FFFF00"/>
                </a:highlight>
              </a:rPr>
              <a:t> </a:t>
            </a:r>
            <a:r>
              <a:rPr lang="en-US" b="1" dirty="0">
                <a:solidFill>
                  <a:srgbClr val="FF0000"/>
                </a:solidFill>
                <a:highlight>
                  <a:srgbClr val="FFFF00"/>
                </a:highlight>
              </a:rPr>
              <a:t>would have been</a:t>
            </a:r>
            <a:r>
              <a:rPr lang="hu-HU" b="1" dirty="0">
                <a:solidFill>
                  <a:srgbClr val="FF0000"/>
                </a:solidFill>
                <a:highlight>
                  <a:srgbClr val="FFFF00"/>
                </a:highlight>
              </a:rPr>
              <a:t> </a:t>
            </a:r>
            <a:r>
              <a:rPr lang="en-US" b="1" dirty="0">
                <a:solidFill>
                  <a:srgbClr val="00B050"/>
                </a:solidFill>
                <a:highlight>
                  <a:srgbClr val="FFFF00"/>
                </a:highlight>
              </a:rPr>
              <a:t>automatically</a:t>
            </a:r>
            <a:r>
              <a:rPr lang="en-US" b="1" dirty="0">
                <a:solidFill>
                  <a:srgbClr val="FF0000"/>
                </a:solidFill>
                <a:highlight>
                  <a:srgbClr val="FFFF00"/>
                </a:highlight>
              </a:rPr>
              <a:t> entitled as a matter of law to release  on  </a:t>
            </a:r>
            <a:r>
              <a:rPr lang="en-US" b="1" dirty="0" err="1">
                <a:solidFill>
                  <a:srgbClr val="FF0000"/>
                </a:solidFill>
                <a:highlight>
                  <a:srgbClr val="FFFF00"/>
                </a:highlight>
              </a:rPr>
              <a:t>licence</a:t>
            </a:r>
            <a:r>
              <a:rPr lang="en-US" b="1" dirty="0">
                <a:solidFill>
                  <a:srgbClr val="FF0000"/>
                </a:solidFill>
                <a:highlight>
                  <a:srgbClr val="FFFF00"/>
                </a:highlight>
              </a:rPr>
              <a:t>  once  he  had  served  </a:t>
            </a:r>
            <a:r>
              <a:rPr lang="en-US" b="1" dirty="0">
                <a:solidFill>
                  <a:srgbClr val="00B050"/>
                </a:solidFill>
                <a:highlight>
                  <a:srgbClr val="FFFF00"/>
                </a:highlight>
              </a:rPr>
              <a:t>one-half </a:t>
            </a:r>
            <a:r>
              <a:rPr lang="en-US" b="1" dirty="0">
                <a:solidFill>
                  <a:srgbClr val="FF0000"/>
                </a:solidFill>
                <a:highlight>
                  <a:srgbClr val="FFFF00"/>
                </a:highlight>
              </a:rPr>
              <a:t> of  that  sentence,  involve  the imposition  of  a  “heavier  penalty”  on  the  convicted  person  than</a:t>
            </a:r>
            <a:r>
              <a:rPr lang="hu-HU" b="1" dirty="0">
                <a:solidFill>
                  <a:srgbClr val="FF0000"/>
                </a:solidFill>
                <a:highlight>
                  <a:srgbClr val="FFFF00"/>
                </a:highlight>
              </a:rPr>
              <a:t> </a:t>
            </a:r>
            <a:r>
              <a:rPr lang="en-US" b="1" dirty="0">
                <a:solidFill>
                  <a:srgbClr val="FF0000"/>
                </a:solidFill>
                <a:highlight>
                  <a:srgbClr val="FFFF00"/>
                </a:highlight>
              </a:rPr>
              <a:t>the  penalty applicable  at  the  time  of  the  alleged  offences  such  as  to  amount  to  a</a:t>
            </a:r>
            <a:r>
              <a:rPr lang="hu-HU" b="1" dirty="0">
                <a:solidFill>
                  <a:srgbClr val="FF0000"/>
                </a:solidFill>
                <a:highlight>
                  <a:srgbClr val="FFFF00"/>
                </a:highlight>
              </a:rPr>
              <a:t> </a:t>
            </a:r>
            <a:r>
              <a:rPr lang="en-US" b="1" dirty="0">
                <a:solidFill>
                  <a:srgbClr val="FF0000"/>
                </a:solidFill>
                <a:highlight>
                  <a:srgbClr val="FFFF00"/>
                </a:highlight>
              </a:rPr>
              <a:t>breach of Article 49(1) of the Charter?</a:t>
            </a:r>
            <a:endParaRPr lang="en-GB" b="1" dirty="0">
              <a:solidFill>
                <a:srgbClr val="FF0000"/>
              </a:solidFill>
              <a:highlight>
                <a:srgbClr val="FFFF00"/>
              </a:highlight>
            </a:endParaRPr>
          </a:p>
        </p:txBody>
      </p:sp>
    </p:spTree>
    <p:extLst>
      <p:ext uri="{BB962C8B-B14F-4D97-AF65-F5344CB8AC3E}">
        <p14:creationId xmlns:p14="http://schemas.microsoft.com/office/powerpoint/2010/main" val="4148529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4CDDBE-B7C2-1B93-7EE0-AAF3CCCE496C}"/>
              </a:ext>
            </a:extLst>
          </p:cNvPr>
          <p:cNvSpPr>
            <a:spLocks noGrp="1"/>
          </p:cNvSpPr>
          <p:nvPr>
            <p:ph type="title"/>
          </p:nvPr>
        </p:nvSpPr>
        <p:spPr/>
        <p:txBody>
          <a:bodyPr/>
          <a:lstStyle/>
          <a:p>
            <a:endParaRPr lang="en-GB" dirty="0"/>
          </a:p>
        </p:txBody>
      </p:sp>
      <p:sp>
        <p:nvSpPr>
          <p:cNvPr id="3" name="Tartalom helye 2">
            <a:extLst>
              <a:ext uri="{FF2B5EF4-FFF2-40B4-BE49-F238E27FC236}">
                <a16:creationId xmlns:a16="http://schemas.microsoft.com/office/drawing/2014/main" id="{E4FECA5E-A02F-51C2-50F7-6E5987351200}"/>
              </a:ext>
            </a:extLst>
          </p:cNvPr>
          <p:cNvSpPr>
            <a:spLocks noGrp="1"/>
          </p:cNvSpPr>
          <p:nvPr>
            <p:ph idx="1"/>
          </p:nvPr>
        </p:nvSpPr>
        <p:spPr/>
        <p:txBody>
          <a:bodyPr>
            <a:normAutofit/>
          </a:bodyPr>
          <a:lstStyle/>
          <a:p>
            <a:pPr marL="68580" indent="0">
              <a:buNone/>
            </a:pPr>
            <a:r>
              <a:rPr lang="en-GB" sz="4000" b="1" dirty="0">
                <a:solidFill>
                  <a:srgbClr val="0070C0"/>
                </a:solidFill>
                <a:latin typeface="Times New Roman" panose="02020603050405020304" pitchFamily="18" charset="0"/>
                <a:cs typeface="Times New Roman" panose="02020603050405020304" pitchFamily="18" charset="0"/>
              </a:rPr>
              <a:t>V</a:t>
            </a:r>
            <a:r>
              <a:rPr lang="hu-HU" sz="4000" b="1" dirty="0">
                <a:solidFill>
                  <a:srgbClr val="0070C0"/>
                </a:solidFill>
                <a:latin typeface="Times New Roman" panose="02020603050405020304" pitchFamily="18" charset="0"/>
                <a:cs typeface="Times New Roman" panose="02020603050405020304" pitchFamily="18" charset="0"/>
              </a:rPr>
              <a:t>I</a:t>
            </a:r>
            <a:r>
              <a:rPr lang="en-GB" sz="4000" b="1" dirty="0">
                <a:solidFill>
                  <a:srgbClr val="0070C0"/>
                </a:solidFill>
                <a:latin typeface="Times New Roman" panose="02020603050405020304" pitchFamily="18" charset="0"/>
                <a:cs typeface="Times New Roman" panose="02020603050405020304" pitchFamily="18" charset="0"/>
              </a:rPr>
              <a:t>. Conclusion</a:t>
            </a:r>
          </a:p>
          <a:p>
            <a:pPr marL="68580" indent="0">
              <a:buNone/>
            </a:pPr>
            <a:endParaRPr lang="en-GB" sz="4000" b="1" dirty="0">
              <a:solidFill>
                <a:srgbClr val="0070C0"/>
              </a:solidFill>
              <a:latin typeface="Times New Roman" panose="02020603050405020304" pitchFamily="18" charset="0"/>
              <a:cs typeface="Times New Roman" panose="02020603050405020304" pitchFamily="18" charset="0"/>
            </a:endParaRPr>
          </a:p>
          <a:p>
            <a:pPr marL="68580" indent="0">
              <a:buNone/>
            </a:pPr>
            <a:r>
              <a:rPr lang="hu-HU" sz="3200" dirty="0" err="1"/>
              <a:t>Thank</a:t>
            </a:r>
            <a:r>
              <a:rPr lang="hu-HU" sz="3200" dirty="0"/>
              <a:t> </a:t>
            </a:r>
            <a:r>
              <a:rPr lang="hu-HU" sz="3200" dirty="0" err="1"/>
              <a:t>you</a:t>
            </a:r>
            <a:r>
              <a:rPr lang="hu-HU" sz="3200" dirty="0"/>
              <a:t> </a:t>
            </a:r>
            <a:r>
              <a:rPr lang="hu-HU" sz="3200" dirty="0" err="1"/>
              <a:t>for</a:t>
            </a:r>
            <a:r>
              <a:rPr lang="hu-HU" sz="3200" dirty="0"/>
              <a:t> </a:t>
            </a:r>
            <a:r>
              <a:rPr lang="hu-HU" sz="3200" dirty="0" err="1"/>
              <a:t>your</a:t>
            </a:r>
            <a:r>
              <a:rPr lang="hu-HU" sz="3200" dirty="0"/>
              <a:t> </a:t>
            </a:r>
            <a:r>
              <a:rPr lang="hu-HU" sz="3200" dirty="0" err="1"/>
              <a:t>attention</a:t>
            </a:r>
            <a:r>
              <a:rPr lang="hu-HU" sz="3200" dirty="0"/>
              <a:t>!</a:t>
            </a:r>
            <a:br>
              <a:rPr lang="hu-HU" sz="3200" dirty="0"/>
            </a:br>
            <a:endParaRPr lang="en-GB" sz="4000" b="1" dirty="0">
              <a:solidFill>
                <a:srgbClr val="0070C0"/>
              </a:solidFill>
              <a:latin typeface="Times New Roman" panose="02020603050405020304" pitchFamily="18" charset="0"/>
              <a:cs typeface="Times New Roman" panose="02020603050405020304" pitchFamily="18" charset="0"/>
            </a:endParaRPr>
          </a:p>
          <a:p>
            <a:pPr marL="68580" indent="0">
              <a:buNone/>
            </a:pPr>
            <a:r>
              <a:rPr lang="hu-HU" altLang="hu-HU" sz="2400" dirty="0">
                <a:latin typeface="Arial" panose="020B0604020202020204" pitchFamily="34" charset="0"/>
                <a:cs typeface="Arial" panose="020B0604020202020204" pitchFamily="34" charset="0"/>
                <a:hlinkClick r:id="rId2"/>
              </a:rPr>
              <a:t>jbgeller@ajk.elte.hu</a:t>
            </a:r>
            <a:r>
              <a:rPr lang="hu-HU" altLang="hu-HU" sz="2400" dirty="0">
                <a:latin typeface="Arial" panose="020B0604020202020204" pitchFamily="34" charset="0"/>
                <a:cs typeface="Arial" panose="020B0604020202020204" pitchFamily="34" charset="0"/>
              </a:rPr>
              <a:t> </a:t>
            </a:r>
          </a:p>
          <a:p>
            <a:pPr marL="68580" indent="0">
              <a:buNone/>
            </a:pPr>
            <a:endParaRPr lang="en-GB" dirty="0"/>
          </a:p>
        </p:txBody>
      </p:sp>
    </p:spTree>
    <p:extLst>
      <p:ext uri="{BB962C8B-B14F-4D97-AF65-F5344CB8AC3E}">
        <p14:creationId xmlns:p14="http://schemas.microsoft.com/office/powerpoint/2010/main" val="1763139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7828</TotalTime>
  <Words>11321</Words>
  <Application>Microsoft Office PowerPoint</Application>
  <PresentationFormat>Diavetítés a képernyőre (4:3 oldalarány)</PresentationFormat>
  <Paragraphs>462</Paragraphs>
  <Slides>91</Slides>
  <Notes>8</Notes>
  <HiddenSlides>0</HiddenSlides>
  <MMClips>0</MMClips>
  <ScaleCrop>false</ScaleCrop>
  <HeadingPairs>
    <vt:vector size="6" baseType="variant">
      <vt:variant>
        <vt:lpstr>Használt betűtípusok</vt:lpstr>
      </vt:variant>
      <vt:variant>
        <vt:i4>11</vt:i4>
      </vt:variant>
      <vt:variant>
        <vt:lpstr>Téma</vt:lpstr>
      </vt:variant>
      <vt:variant>
        <vt:i4>1</vt:i4>
      </vt:variant>
      <vt:variant>
        <vt:lpstr>Diacímek</vt:lpstr>
      </vt:variant>
      <vt:variant>
        <vt:i4>91</vt:i4>
      </vt:variant>
    </vt:vector>
  </HeadingPairs>
  <TitlesOfParts>
    <vt:vector size="103" baseType="lpstr">
      <vt:lpstr>Arial</vt:lpstr>
      <vt:lpstr>Calibri</vt:lpstr>
      <vt:lpstr>Century Gothic</vt:lpstr>
      <vt:lpstr>lato_regular</vt:lpstr>
      <vt:lpstr>Open Sans</vt:lpstr>
      <vt:lpstr>Roboto</vt:lpstr>
      <vt:lpstr>Tahoma</vt:lpstr>
      <vt:lpstr>Times New Roman</vt:lpstr>
      <vt:lpstr>TimesNewRoman</vt:lpstr>
      <vt:lpstr>Wingdings</vt:lpstr>
      <vt:lpstr>Wingdings 2</vt:lpstr>
      <vt:lpstr>Austin</vt:lpstr>
      <vt:lpstr>Introduction to EU Criminal Law</vt:lpstr>
      <vt:lpstr>Contents</vt:lpstr>
      <vt:lpstr>PowerPoint-bemutató</vt:lpstr>
      <vt:lpstr>      5–6 September 1972  </vt:lpstr>
      <vt:lpstr>TREVI GROUP</vt:lpstr>
      <vt:lpstr>PowerPoint-bemutató</vt:lpstr>
      <vt:lpstr>PowerPoint-bemutató</vt:lpstr>
      <vt:lpstr>PowerPoint-bemutató</vt:lpstr>
      <vt:lpstr>PowerPoint-bemutató</vt:lpstr>
      <vt:lpstr>PowerPoint-bemutató</vt:lpstr>
      <vt:lpstr>Schengen</vt:lpstr>
      <vt:lpstr>PowerPoint-bemutató</vt:lpstr>
      <vt:lpstr>  Development of EU law – 1993-2009</vt:lpstr>
      <vt:lpstr>Treaty of Amsterdam (1997, 1999)</vt:lpstr>
      <vt:lpstr>PowerPoint-bemutató</vt:lpstr>
      <vt:lpstr>PowerPoint-bemutató</vt:lpstr>
      <vt:lpstr>Council Framework Decision 2002/584/JHA</vt:lpstr>
      <vt:lpstr>Legal basis WAS – TEU </vt:lpstr>
      <vt:lpstr>PowerPoint-bemutató</vt:lpstr>
      <vt:lpstr>PowerPoint-bemutató</vt:lpstr>
      <vt:lpstr>TITLE V AREA OF FREEDOM, SECURITY AND JUSTICE </vt:lpstr>
      <vt:lpstr>PowerPoint-bemutató</vt:lpstr>
      <vt:lpstr>PowerPoint-bemutató</vt:lpstr>
      <vt:lpstr>PowerPoint-bemutató</vt:lpstr>
      <vt:lpstr>PowerPoint-bemutató</vt:lpstr>
      <vt:lpstr>PowerPoint-bemutató</vt:lpstr>
      <vt:lpstr>EU Charter of Fundamental Rights</vt:lpstr>
      <vt:lpstr>  EU framework decision on criminal law</vt:lpstr>
      <vt:lpstr>EU directives in the field of criminal law</vt:lpstr>
      <vt:lpstr>EU regulations on criminal law</vt:lpstr>
      <vt:lpstr>DIRECTIVE (EU) 2024/1226 OF THE EUROPEAN PARLIAMENT AND OF THE COUNCIL of 24 April 2024 on the definition of criminal offences and penalties for the violation of Union restrictive measures and amending Directive (EU) 2018/1673 </vt:lpstr>
      <vt:lpstr>Restrictive measures (sanctions)</vt:lpstr>
      <vt:lpstr>Directive (EU) 2024/1203 of the European Parliament and of the Council of 11 April 2024 on the protection of the environment through criminal law and replacing Directives 2008/99/EC and 2009/123/EC</vt:lpstr>
      <vt:lpstr>PowerPoint-bemutató</vt:lpstr>
      <vt:lpstr>PowerPoint-bemutató</vt:lpstr>
      <vt:lpstr>PowerPoint-bemutató</vt:lpstr>
      <vt:lpstr>OPINION 2/13 OF THE COURT (18 December 2014) Para. 168</vt:lpstr>
      <vt:lpstr>PowerPoint-bemutató</vt:lpstr>
      <vt:lpstr>III. The EAW III.1. The difference between classical extradition and surrender (EAW)</vt:lpstr>
      <vt:lpstr>Principles of Extradition </vt:lpstr>
      <vt:lpstr>Exemptions</vt:lpstr>
      <vt:lpstr>PowerPoint-bemutató</vt:lpstr>
      <vt:lpstr>PowerPoint-bemutató</vt:lpstr>
      <vt:lpstr>COMMISSION STAFF WORKING DOCUMENT  Statistics on the practical operation of the European arrest warrant – 2022 (p.6) </vt:lpstr>
      <vt:lpstr>Statistics on the EAW</vt:lpstr>
      <vt:lpstr>PowerPoint-bemutató</vt:lpstr>
      <vt:lpstr>PowerPoint-bemutató</vt:lpstr>
      <vt:lpstr>Art 2(2): The following offences shall give rise to surrender …</vt:lpstr>
      <vt:lpstr>PowerPoint-bemutató</vt:lpstr>
      <vt:lpstr>PowerPoint-bemutató</vt:lpstr>
      <vt:lpstr>Article 2 para. 4. </vt:lpstr>
      <vt:lpstr>PowerPoint-bemutató</vt:lpstr>
      <vt:lpstr>PowerPoint-bemutató</vt:lpstr>
      <vt:lpstr>PowerPoint-bemutató</vt:lpstr>
      <vt:lpstr>PowerPoint-bemutató</vt:lpstr>
      <vt:lpstr>Article 3 Grounds for mandatory non-execution</vt:lpstr>
      <vt:lpstr>PowerPoint-bemutató</vt:lpstr>
      <vt:lpstr>Relevant parts of EU law concerning the  ne bis in idem principle</vt:lpstr>
      <vt:lpstr>EU Charter of Fundamental Rights: Article 50</vt:lpstr>
      <vt:lpstr>Schengen acquis (CISA)  Convention implementing the Schengen Agreement</vt:lpstr>
      <vt:lpstr>Gözütok and Brügge Joined Cases C-187/01 and C-385/01(2003)</vt:lpstr>
      <vt:lpstr>PowerPoint-bemutató</vt:lpstr>
      <vt:lpstr>PowerPoint-bemutató</vt:lpstr>
      <vt:lpstr>PowerPoint-bemutató</vt:lpstr>
      <vt:lpstr>PowerPoint-bemutató</vt:lpstr>
      <vt:lpstr>PowerPoint-bemutató</vt:lpstr>
      <vt:lpstr>Van Straaten Case C-150/05 (2006) Gasparini Case C-467/04 (2006)</vt:lpstr>
      <vt:lpstr>C-491/07 Vladimir Turansky (2008)</vt:lpstr>
      <vt:lpstr>Mantello C-261/09 (2010), para. 4</vt:lpstr>
      <vt:lpstr>PowerPoint-bemutató</vt:lpstr>
      <vt:lpstr>PowerPoint-bemutató</vt:lpstr>
      <vt:lpstr>M. Case C-398/12 (2014)</vt:lpstr>
      <vt:lpstr>Kossowski C‑486/14 (2016)</vt:lpstr>
      <vt:lpstr>PowerPoint-bemutató</vt:lpstr>
      <vt:lpstr>C-147/22 Terhelt5  (19 October 2023) [2013] EU:C:2023:790.</vt:lpstr>
      <vt:lpstr>PowerPoint-bemutató</vt:lpstr>
      <vt:lpstr>PowerPoint-bemutató</vt:lpstr>
      <vt:lpstr>Aranyosi and Caldararu C‑404/15 and C‑659/15 PPU (2016)</vt:lpstr>
      <vt:lpstr>LM C‑216/18 PPU  (2018)</vt:lpstr>
      <vt:lpstr>PowerPoint-bemutató</vt:lpstr>
      <vt:lpstr> C‑562/21 PPU and C‑563/21 PPU (Neth., Pol.)</vt:lpstr>
      <vt:lpstr>PowerPoint-bemutató</vt:lpstr>
      <vt:lpstr>Case C‑261/22, GN (2023) </vt:lpstr>
      <vt:lpstr>PowerPoint-bemutató</vt:lpstr>
      <vt:lpstr>RO C‑327/18 PPU, (19th September 2018) </vt:lpstr>
      <vt:lpstr> SN, SD C‑479/21 PPU (2021) </vt:lpstr>
      <vt:lpstr>PowerPoint-bemutató</vt:lpstr>
      <vt:lpstr>THE SUPREME COURTS:AP:IE:2022:000129High Court Record No.: 2021 No. 330 EXT[2024] IESC47 REQUEST FOR PRELIMINARY RULINGPURSUANT TO ARTICLE 267 OF THE TREATY ON THE FUNCTIONING OF THE EUROPEAN UNION </vt:lpstr>
      <vt:lpstr>PowerPoint-bemutató</vt:lpstr>
      <vt:lpstr>PowerPoint-bemutató</vt:lpstr>
      <vt:lpstr>PowerPoint-bemutató</vt:lpstr>
    </vt:vector>
  </TitlesOfParts>
  <Company>KD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Gellérné Dr.Lukács Éva Dr.</dc:creator>
  <cp:lastModifiedBy>Dr. Gellérné Dr Lukács Éva</cp:lastModifiedBy>
  <cp:revision>246</cp:revision>
  <dcterms:created xsi:type="dcterms:W3CDTF">2014-10-06T08:05:31Z</dcterms:created>
  <dcterms:modified xsi:type="dcterms:W3CDTF">2024-11-01T09:34:30Z</dcterms:modified>
</cp:coreProperties>
</file>